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2"/>
  </p:notesMasterIdLst>
  <p:handoutMasterIdLst>
    <p:handoutMasterId r:id="rId273"/>
  </p:handoutMasterIdLst>
  <p:sldIdLst>
    <p:sldId id="387" r:id="rId2"/>
    <p:sldId id="388" r:id="rId3"/>
    <p:sldId id="567" r:id="rId4"/>
    <p:sldId id="568" r:id="rId5"/>
    <p:sldId id="569" r:id="rId6"/>
    <p:sldId id="570" r:id="rId7"/>
    <p:sldId id="292" r:id="rId8"/>
    <p:sldId id="571" r:id="rId9"/>
    <p:sldId id="573" r:id="rId10"/>
    <p:sldId id="574" r:id="rId11"/>
    <p:sldId id="311" r:id="rId12"/>
    <p:sldId id="277" r:id="rId13"/>
    <p:sldId id="312" r:id="rId14"/>
    <p:sldId id="575" r:id="rId15"/>
    <p:sldId id="576" r:id="rId16"/>
    <p:sldId id="684" r:id="rId17"/>
    <p:sldId id="685" r:id="rId18"/>
    <p:sldId id="686" r:id="rId19"/>
    <p:sldId id="687" r:id="rId20"/>
    <p:sldId id="688" r:id="rId21"/>
    <p:sldId id="689" r:id="rId22"/>
    <p:sldId id="690" r:id="rId23"/>
    <p:sldId id="691" r:id="rId24"/>
    <p:sldId id="692" r:id="rId25"/>
    <p:sldId id="693" r:id="rId26"/>
    <p:sldId id="694" r:id="rId27"/>
    <p:sldId id="695" r:id="rId28"/>
    <p:sldId id="696" r:id="rId29"/>
    <p:sldId id="697" r:id="rId30"/>
    <p:sldId id="698" r:id="rId31"/>
    <p:sldId id="699" r:id="rId32"/>
    <p:sldId id="700" r:id="rId33"/>
    <p:sldId id="701" r:id="rId34"/>
    <p:sldId id="313" r:id="rId35"/>
    <p:sldId id="314" r:id="rId36"/>
    <p:sldId id="315" r:id="rId37"/>
    <p:sldId id="316" r:id="rId38"/>
    <p:sldId id="317" r:id="rId39"/>
    <p:sldId id="332" r:id="rId40"/>
    <p:sldId id="333" r:id="rId41"/>
    <p:sldId id="334" r:id="rId42"/>
    <p:sldId id="578" r:id="rId43"/>
    <p:sldId id="448" r:id="rId44"/>
    <p:sldId id="579" r:id="rId45"/>
    <p:sldId id="450" r:id="rId46"/>
    <p:sldId id="451" r:id="rId47"/>
    <p:sldId id="454" r:id="rId48"/>
    <p:sldId id="581" r:id="rId49"/>
    <p:sldId id="583" r:id="rId50"/>
    <p:sldId id="495" r:id="rId51"/>
    <p:sldId id="584" r:id="rId52"/>
    <p:sldId id="585" r:id="rId53"/>
    <p:sldId id="589" r:id="rId54"/>
    <p:sldId id="590" r:id="rId55"/>
    <p:sldId id="591" r:id="rId56"/>
    <p:sldId id="592" r:id="rId57"/>
    <p:sldId id="594" r:id="rId58"/>
    <p:sldId id="595" r:id="rId59"/>
    <p:sldId id="598" r:id="rId60"/>
    <p:sldId id="610" r:id="rId61"/>
    <p:sldId id="520" r:id="rId62"/>
    <p:sldId id="612" r:id="rId63"/>
    <p:sldId id="615" r:id="rId64"/>
    <p:sldId id="620" r:id="rId65"/>
    <p:sldId id="621" r:id="rId66"/>
    <p:sldId id="622" r:id="rId67"/>
    <p:sldId id="582" r:id="rId68"/>
    <p:sldId id="623" r:id="rId69"/>
    <p:sldId id="624" r:id="rId70"/>
    <p:sldId id="625" r:id="rId71"/>
    <p:sldId id="586" r:id="rId72"/>
    <p:sldId id="587" r:id="rId73"/>
    <p:sldId id="580" r:id="rId74"/>
    <p:sldId id="626" r:id="rId75"/>
    <p:sldId id="627" r:id="rId76"/>
    <p:sldId id="628" r:id="rId77"/>
    <p:sldId id="346" r:id="rId78"/>
    <p:sldId id="347" r:id="rId79"/>
    <p:sldId id="348" r:id="rId80"/>
    <p:sldId id="629" r:id="rId81"/>
    <p:sldId id="630" r:id="rId82"/>
    <p:sldId id="349" r:id="rId83"/>
    <p:sldId id="350" r:id="rId84"/>
    <p:sldId id="631" r:id="rId85"/>
    <p:sldId id="730" r:id="rId86"/>
    <p:sldId id="731" r:id="rId87"/>
    <p:sldId id="632" r:id="rId88"/>
    <p:sldId id="619" r:id="rId89"/>
    <p:sldId id="256" r:id="rId90"/>
    <p:sldId id="257" r:id="rId91"/>
    <p:sldId id="325" r:id="rId92"/>
    <p:sldId id="283" r:id="rId93"/>
    <p:sldId id="326" r:id="rId94"/>
    <p:sldId id="260" r:id="rId95"/>
    <p:sldId id="261" r:id="rId96"/>
    <p:sldId id="263" r:id="rId97"/>
    <p:sldId id="264" r:id="rId98"/>
    <p:sldId id="265" r:id="rId99"/>
    <p:sldId id="266" r:id="rId100"/>
    <p:sldId id="267" r:id="rId101"/>
    <p:sldId id="351" r:id="rId102"/>
    <p:sldId id="327" r:id="rId103"/>
    <p:sldId id="328" r:id="rId104"/>
    <p:sldId id="335" r:id="rId105"/>
    <p:sldId id="617" r:id="rId106"/>
    <p:sldId id="353" r:id="rId107"/>
    <p:sldId id="287" r:id="rId108"/>
    <p:sldId id="304" r:id="rId109"/>
    <p:sldId id="305" r:id="rId110"/>
    <p:sldId id="336" r:id="rId111"/>
    <p:sldId id="320" r:id="rId112"/>
    <p:sldId id="337" r:id="rId113"/>
    <p:sldId id="342" r:id="rId114"/>
    <p:sldId id="288" r:id="rId115"/>
    <p:sldId id="343" r:id="rId116"/>
    <p:sldId id="310" r:id="rId117"/>
    <p:sldId id="344" r:id="rId118"/>
    <p:sldId id="356" r:id="rId119"/>
    <p:sldId id="361" r:id="rId120"/>
    <p:sldId id="362" r:id="rId121"/>
    <p:sldId id="363" r:id="rId122"/>
    <p:sldId id="364" r:id="rId123"/>
    <p:sldId id="358" r:id="rId124"/>
    <p:sldId id="365" r:id="rId125"/>
    <p:sldId id="330" r:id="rId126"/>
    <p:sldId id="374" r:id="rId127"/>
    <p:sldId id="618" r:id="rId128"/>
    <p:sldId id="377" r:id="rId129"/>
    <p:sldId id="378" r:id="rId130"/>
    <p:sldId id="379" r:id="rId131"/>
    <p:sldId id="380" r:id="rId132"/>
    <p:sldId id="381" r:id="rId133"/>
    <p:sldId id="390" r:id="rId134"/>
    <p:sldId id="258" r:id="rId135"/>
    <p:sldId id="391" r:id="rId136"/>
    <p:sldId id="262" r:id="rId137"/>
    <p:sldId id="483" r:id="rId138"/>
    <p:sldId id="484" r:id="rId139"/>
    <p:sldId id="485" r:id="rId140"/>
    <p:sldId id="634" r:id="rId141"/>
    <p:sldId id="637" r:id="rId142"/>
    <p:sldId id="639" r:id="rId143"/>
    <p:sldId id="638" r:id="rId144"/>
    <p:sldId id="401" r:id="rId145"/>
    <p:sldId id="290" r:id="rId146"/>
    <p:sldId id="456" r:id="rId147"/>
    <p:sldId id="457" r:id="rId148"/>
    <p:sldId id="458" r:id="rId149"/>
    <p:sldId id="640" r:id="rId150"/>
    <p:sldId id="486" r:id="rId151"/>
    <p:sldId id="487" r:id="rId152"/>
    <p:sldId id="489" r:id="rId153"/>
    <p:sldId id="475" r:id="rId154"/>
    <p:sldId id="491" r:id="rId155"/>
    <p:sldId id="501" r:id="rId156"/>
    <p:sldId id="503" r:id="rId157"/>
    <p:sldId id="506" r:id="rId158"/>
    <p:sldId id="642" r:id="rId159"/>
    <p:sldId id="644" r:id="rId160"/>
    <p:sldId id="645" r:id="rId161"/>
    <p:sldId id="508" r:id="rId162"/>
    <p:sldId id="505" r:id="rId163"/>
    <p:sldId id="646" r:id="rId164"/>
    <p:sldId id="512" r:id="rId165"/>
    <p:sldId id="513" r:id="rId166"/>
    <p:sldId id="515" r:id="rId167"/>
    <p:sldId id="647" r:id="rId168"/>
    <p:sldId id="648" r:id="rId169"/>
    <p:sldId id="653" r:id="rId170"/>
    <p:sldId id="652" r:id="rId171"/>
    <p:sldId id="650" r:id="rId172"/>
    <p:sldId id="477" r:id="rId173"/>
    <p:sldId id="534" r:id="rId174"/>
    <p:sldId id="285" r:id="rId175"/>
    <p:sldId id="535" r:id="rId176"/>
    <p:sldId id="536" r:id="rId177"/>
    <p:sldId id="291" r:id="rId178"/>
    <p:sldId id="293" r:id="rId179"/>
    <p:sldId id="537" r:id="rId180"/>
    <p:sldId id="538" r:id="rId181"/>
    <p:sldId id="539" r:id="rId182"/>
    <p:sldId id="540" r:id="rId183"/>
    <p:sldId id="542" r:id="rId184"/>
    <p:sldId id="543" r:id="rId185"/>
    <p:sldId id="651" r:id="rId186"/>
    <p:sldId id="478" r:id="rId187"/>
    <p:sldId id="544" r:id="rId188"/>
    <p:sldId id="545" r:id="rId189"/>
    <p:sldId id="546" r:id="rId190"/>
    <p:sldId id="301" r:id="rId191"/>
    <p:sldId id="302" r:id="rId192"/>
    <p:sldId id="547" r:id="rId193"/>
    <p:sldId id="548" r:id="rId194"/>
    <p:sldId id="479" r:id="rId195"/>
    <p:sldId id="268" r:id="rId196"/>
    <p:sldId id="307" r:id="rId197"/>
    <p:sldId id="654" r:id="rId198"/>
    <p:sldId id="656" r:id="rId199"/>
    <p:sldId id="661" r:id="rId200"/>
    <p:sldId id="549" r:id="rId201"/>
    <p:sldId id="655" r:id="rId202"/>
    <p:sldId id="550" r:id="rId203"/>
    <p:sldId id="673" r:id="rId204"/>
    <p:sldId id="663" r:id="rId205"/>
    <p:sldId id="666" r:id="rId206"/>
    <p:sldId id="665" r:id="rId207"/>
    <p:sldId id="664" r:id="rId208"/>
    <p:sldId id="552" r:id="rId209"/>
    <p:sldId id="554" r:id="rId210"/>
    <p:sldId id="555" r:id="rId211"/>
    <p:sldId id="556" r:id="rId212"/>
    <p:sldId id="557" r:id="rId213"/>
    <p:sldId id="405" r:id="rId214"/>
    <p:sldId id="408" r:id="rId215"/>
    <p:sldId id="406" r:id="rId216"/>
    <p:sldId id="480" r:id="rId217"/>
    <p:sldId id="269" r:id="rId218"/>
    <p:sldId id="558" r:id="rId219"/>
    <p:sldId id="399" r:id="rId220"/>
    <p:sldId id="400" r:id="rId221"/>
    <p:sldId id="403" r:id="rId222"/>
    <p:sldId id="679" r:id="rId223"/>
    <p:sldId id="559" r:id="rId224"/>
    <p:sldId id="560" r:id="rId225"/>
    <p:sldId id="561" r:id="rId226"/>
    <p:sldId id="562" r:id="rId227"/>
    <p:sldId id="481" r:id="rId228"/>
    <p:sldId id="270" r:id="rId229"/>
    <p:sldId id="674" r:id="rId230"/>
    <p:sldId id="678" r:id="rId231"/>
    <p:sldId id="675" r:id="rId232"/>
    <p:sldId id="563" r:id="rId233"/>
    <p:sldId id="683" r:id="rId234"/>
    <p:sldId id="566" r:id="rId235"/>
    <p:sldId id="271" r:id="rId236"/>
    <p:sldId id="702" r:id="rId237"/>
    <p:sldId id="442" r:id="rId238"/>
    <p:sldId id="443" r:id="rId239"/>
    <p:sldId id="446" r:id="rId240"/>
    <p:sldId id="717" r:id="rId241"/>
    <p:sldId id="718" r:id="rId242"/>
    <p:sldId id="720" r:id="rId243"/>
    <p:sldId id="703" r:id="rId244"/>
    <p:sldId id="447" r:id="rId245"/>
    <p:sldId id="721" r:id="rId246"/>
    <p:sldId id="722" r:id="rId247"/>
    <p:sldId id="724" r:id="rId248"/>
    <p:sldId id="725" r:id="rId249"/>
    <p:sldId id="444" r:id="rId250"/>
    <p:sldId id="459" r:id="rId251"/>
    <p:sldId id="460" r:id="rId252"/>
    <p:sldId id="462" r:id="rId253"/>
    <p:sldId id="463" r:id="rId254"/>
    <p:sldId id="445" r:id="rId255"/>
    <p:sldId id="461" r:id="rId256"/>
    <p:sldId id="272" r:id="rId257"/>
    <p:sldId id="713" r:id="rId258"/>
    <p:sldId id="273" r:id="rId259"/>
    <p:sldId id="726" r:id="rId260"/>
    <p:sldId id="465" r:id="rId261"/>
    <p:sldId id="274" r:id="rId262"/>
    <p:sldId id="727" r:id="rId263"/>
    <p:sldId id="474" r:id="rId264"/>
    <p:sldId id="471" r:id="rId265"/>
    <p:sldId id="470" r:id="rId266"/>
    <p:sldId id="472" r:id="rId267"/>
    <p:sldId id="473" r:id="rId268"/>
    <p:sldId id="728" r:id="rId269"/>
    <p:sldId id="464" r:id="rId270"/>
    <p:sldId id="616" r:id="rId2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900" autoAdjust="0"/>
  </p:normalViewPr>
  <p:slideViewPr>
    <p:cSldViewPr snapToGrid="0">
      <p:cViewPr varScale="1">
        <p:scale>
          <a:sx n="82" d="100"/>
          <a:sy n="82" d="100"/>
        </p:scale>
        <p:origin x="691" y="82"/>
      </p:cViewPr>
      <p:guideLst/>
    </p:cSldViewPr>
  </p:slid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handoutMaster" Target="handoutMasters/handout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C70482-8DE7-40F3-B0C4-C38DD36676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35DFF4A-D10E-49BD-B7CE-8FB7CCF872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ABFF56-6E91-4FAD-BC7E-AD6481807083}" type="datetimeFigureOut">
              <a:rPr lang="en-US" smtClean="0"/>
              <a:t>7/25/2018</a:t>
            </a:fld>
            <a:endParaRPr lang="en-US"/>
          </a:p>
        </p:txBody>
      </p:sp>
      <p:sp>
        <p:nvSpPr>
          <p:cNvPr id="4" name="Footer Placeholder 3">
            <a:extLst>
              <a:ext uri="{FF2B5EF4-FFF2-40B4-BE49-F238E27FC236}">
                <a16:creationId xmlns:a16="http://schemas.microsoft.com/office/drawing/2014/main" id="{910108EB-EB58-4A08-B46F-BABF1186CE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A700070-4E24-45C3-BBE5-A8C4B43466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219BBC-527D-4839-A8CE-2FB79D607659}" type="slidenum">
              <a:rPr lang="en-US" smtClean="0"/>
              <a:t>‹#›</a:t>
            </a:fld>
            <a:endParaRPr lang="en-US"/>
          </a:p>
        </p:txBody>
      </p:sp>
    </p:spTree>
    <p:extLst>
      <p:ext uri="{BB962C8B-B14F-4D97-AF65-F5344CB8AC3E}">
        <p14:creationId xmlns:p14="http://schemas.microsoft.com/office/powerpoint/2010/main" val="1890776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1E9F2-DA99-4614-9687-1B28FA0CEC98}" type="datetimeFigureOut">
              <a:rPr lang="en-US" smtClean="0"/>
              <a:t>7/25/2018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E0CA2-8F80-46E5-A762-0EBA8CB6835F}" type="slidenum">
              <a:rPr lang="en-US" smtClean="0"/>
              <a:t>‹#›</a:t>
            </a:fld>
            <a:endParaRPr lang="en-US"/>
          </a:p>
        </p:txBody>
      </p:sp>
    </p:spTree>
    <p:extLst>
      <p:ext uri="{BB962C8B-B14F-4D97-AF65-F5344CB8AC3E}">
        <p14:creationId xmlns:p14="http://schemas.microsoft.com/office/powerpoint/2010/main" val="1742201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30</a:t>
            </a:fld>
            <a:endParaRPr lang="en-US"/>
          </a:p>
        </p:txBody>
      </p:sp>
    </p:spTree>
    <p:extLst>
      <p:ext uri="{BB962C8B-B14F-4D97-AF65-F5344CB8AC3E}">
        <p14:creationId xmlns:p14="http://schemas.microsoft.com/office/powerpoint/2010/main" val="4179640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8D93BE1A-558E-491A-9FF8-98FF493CEE8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817BF244-50AF-4C8C-8C3E-B75BBD36DD40}" type="slidenum">
              <a:rPr lang="en-GB" altLang="en-US" sz="1300"/>
              <a:pPr>
                <a:spcBef>
                  <a:spcPct val="0"/>
                </a:spcBef>
              </a:pPr>
              <a:t>114</a:t>
            </a:fld>
            <a:endParaRPr lang="en-GB" altLang="en-US" sz="1300"/>
          </a:p>
        </p:txBody>
      </p:sp>
      <p:sp>
        <p:nvSpPr>
          <p:cNvPr id="34819" name="Rectangle 2">
            <a:extLst>
              <a:ext uri="{FF2B5EF4-FFF2-40B4-BE49-F238E27FC236}">
                <a16:creationId xmlns:a16="http://schemas.microsoft.com/office/drawing/2014/main" id="{319CCE26-E33D-4A81-A703-75D1BC500037}"/>
              </a:ext>
            </a:extLst>
          </p:cNvPr>
          <p:cNvSpPr>
            <a:spLocks noGrp="1" noRot="1" noChangeAspect="1" noChangeArrowheads="1" noTextEdit="1"/>
          </p:cNvSpPr>
          <p:nvPr>
            <p:ph type="sldImg"/>
          </p:nvPr>
        </p:nvSpPr>
        <p:spPr>
          <a:ln/>
        </p:spPr>
      </p:sp>
      <p:sp>
        <p:nvSpPr>
          <p:cNvPr id="354307" name="Rectangle 3">
            <a:extLst>
              <a:ext uri="{FF2B5EF4-FFF2-40B4-BE49-F238E27FC236}">
                <a16:creationId xmlns:a16="http://schemas.microsoft.com/office/drawing/2014/main" id="{12FD5334-E826-4EAA-B803-8987578EF85C}"/>
              </a:ext>
            </a:extLst>
          </p:cNvPr>
          <p:cNvSpPr>
            <a:spLocks noGrp="1" noChangeArrowheads="1"/>
          </p:cNvSpPr>
          <p:nvPr>
            <p:ph type="body" idx="1"/>
          </p:nvPr>
        </p:nvSpPr>
        <p:spPr/>
        <p:txBody>
          <a:bodyPr/>
          <a:lstStyle/>
          <a:p>
            <a:pPr eaLnBrk="1" hangingPunct="1">
              <a:defRPr/>
            </a:pPr>
            <a:r>
              <a:rPr lang="en-US" dirty="0">
                <a:ea typeface="ＭＳ Ｐゴシック" charset="0"/>
                <a:cs typeface="+mn-cs"/>
              </a:rPr>
              <a:t>S=[9+, 5-] </a:t>
            </a:r>
            <a:r>
              <a:rPr lang="en-US" dirty="0" err="1">
                <a:ea typeface="ＭＳ Ｐゴシック" charset="0"/>
                <a:cs typeface="+mn-cs"/>
              </a:rPr>
              <a:t>una</a:t>
            </a:r>
            <a:r>
              <a:rPr lang="en-US" dirty="0">
                <a:ea typeface="ＭＳ Ｐゴシック" charset="0"/>
                <a:cs typeface="+mn-cs"/>
              </a:rPr>
              <a:t> </a:t>
            </a:r>
            <a:r>
              <a:rPr lang="en-US" dirty="0" err="1">
                <a:ea typeface="ＭＳ Ｐゴシック" charset="0"/>
                <a:cs typeface="+mn-cs"/>
              </a:rPr>
              <a:t>collezione</a:t>
            </a:r>
            <a:r>
              <a:rPr lang="en-US" dirty="0">
                <a:ea typeface="ＭＳ Ｐゴシック" charset="0"/>
                <a:cs typeface="+mn-cs"/>
              </a:rPr>
              <a:t> di </a:t>
            </a:r>
            <a:r>
              <a:rPr lang="en-US" dirty="0" err="1">
                <a:ea typeface="ＭＳ Ｐゴシック" charset="0"/>
                <a:cs typeface="+mn-cs"/>
              </a:rPr>
              <a:t>esempi</a:t>
            </a:r>
            <a:r>
              <a:rPr lang="en-US" dirty="0">
                <a:ea typeface="ＭＳ Ｐゴシック" charset="0"/>
                <a:cs typeface="+mn-cs"/>
              </a:rPr>
              <a:t> di cui 9 </a:t>
            </a:r>
            <a:r>
              <a:rPr lang="en-US" dirty="0" err="1">
                <a:ea typeface="ＭＳ Ｐゴシック" charset="0"/>
                <a:cs typeface="+mn-cs"/>
              </a:rPr>
              <a:t>positivi</a:t>
            </a:r>
            <a:r>
              <a:rPr lang="en-US" dirty="0">
                <a:ea typeface="ＭＳ Ｐゴシック" charset="0"/>
                <a:cs typeface="+mn-cs"/>
              </a:rPr>
              <a:t> e 5 </a:t>
            </a:r>
            <a:r>
              <a:rPr lang="en-US" dirty="0" err="1">
                <a:ea typeface="ＭＳ Ｐゴシック" charset="0"/>
                <a:cs typeface="+mn-cs"/>
              </a:rPr>
              <a:t>negativi</a:t>
            </a:r>
            <a:endParaRPr lang="en-US">
              <a:ea typeface="ＭＳ Ｐゴシック" charset="0"/>
              <a:cs typeface="+mn-cs"/>
            </a:endParaRPr>
          </a:p>
          <a:p>
            <a:pPr eaLnBrk="1" hangingPunct="1">
              <a:defRPr/>
            </a:pPr>
            <a:endParaRPr lang="en-US">
              <a:ea typeface="ＭＳ Ｐゴシック" charset="0"/>
              <a:cs typeface="+mn-cs"/>
            </a:endParaRPr>
          </a:p>
        </p:txBody>
      </p:sp>
    </p:spTree>
    <p:extLst>
      <p:ext uri="{BB962C8B-B14F-4D97-AF65-F5344CB8AC3E}">
        <p14:creationId xmlns:p14="http://schemas.microsoft.com/office/powerpoint/2010/main" val="3123748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68115A3-7678-412E-8A5F-D629F98E20AE}"/>
              </a:ext>
            </a:extLst>
          </p:cNvPr>
          <p:cNvSpPr>
            <a:spLocks noGrp="1" noChangeArrowheads="1"/>
          </p:cNvSpPr>
          <p:nvPr>
            <p:ph type="sldNum" sz="quarter" idx="5"/>
          </p:nvPr>
        </p:nvSpPr>
        <p:spPr>
          <a:ln/>
        </p:spPr>
        <p:txBody>
          <a:bodyPr/>
          <a:lstStyle/>
          <a:p>
            <a:fld id="{0C298C27-6CC4-47E7-8B98-9ED699802DCF}" type="slidenum">
              <a:rPr lang="de-CH" altLang="en-US"/>
              <a:pPr/>
              <a:t>139</a:t>
            </a:fld>
            <a:endParaRPr lang="de-CH" altLang="en-US"/>
          </a:p>
        </p:txBody>
      </p:sp>
      <p:sp>
        <p:nvSpPr>
          <p:cNvPr id="65538" name="Rectangle 2">
            <a:extLst>
              <a:ext uri="{FF2B5EF4-FFF2-40B4-BE49-F238E27FC236}">
                <a16:creationId xmlns:a16="http://schemas.microsoft.com/office/drawing/2014/main" id="{A39F4AD0-1B70-482F-8A69-71C0B22B5E3E}"/>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925ECA58-C537-498C-86FC-EC5AEEFCA326}"/>
              </a:ext>
            </a:extLst>
          </p:cNvPr>
          <p:cNvSpPr>
            <a:spLocks noGrp="1" noChangeArrowheads="1"/>
          </p:cNvSpPr>
          <p:nvPr>
            <p:ph type="body" idx="1"/>
          </p:nvPr>
        </p:nvSpPr>
        <p:spPr/>
        <p:txBody>
          <a:bodyPr/>
          <a:lstStyle/>
          <a:p>
            <a:endParaRPr lang="de-CH" altLang="en-US"/>
          </a:p>
        </p:txBody>
      </p:sp>
    </p:spTree>
    <p:extLst>
      <p:ext uri="{BB962C8B-B14F-4D97-AF65-F5344CB8AC3E}">
        <p14:creationId xmlns:p14="http://schemas.microsoft.com/office/powerpoint/2010/main" val="2140353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68115A3-7678-412E-8A5F-D629F98E20AE}"/>
              </a:ext>
            </a:extLst>
          </p:cNvPr>
          <p:cNvSpPr>
            <a:spLocks noGrp="1" noChangeArrowheads="1"/>
          </p:cNvSpPr>
          <p:nvPr>
            <p:ph type="sldNum" sz="quarter" idx="5"/>
          </p:nvPr>
        </p:nvSpPr>
        <p:spPr>
          <a:ln/>
        </p:spPr>
        <p:txBody>
          <a:bodyPr/>
          <a:lstStyle/>
          <a:p>
            <a:fld id="{0C298C27-6CC4-47E7-8B98-9ED699802DCF}" type="slidenum">
              <a:rPr lang="de-CH" altLang="en-US"/>
              <a:pPr/>
              <a:t>140</a:t>
            </a:fld>
            <a:endParaRPr lang="de-CH" altLang="en-US"/>
          </a:p>
        </p:txBody>
      </p:sp>
      <p:sp>
        <p:nvSpPr>
          <p:cNvPr id="65538" name="Rectangle 2">
            <a:extLst>
              <a:ext uri="{FF2B5EF4-FFF2-40B4-BE49-F238E27FC236}">
                <a16:creationId xmlns:a16="http://schemas.microsoft.com/office/drawing/2014/main" id="{A39F4AD0-1B70-482F-8A69-71C0B22B5E3E}"/>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925ECA58-C537-498C-86FC-EC5AEEFCA326}"/>
              </a:ext>
            </a:extLst>
          </p:cNvPr>
          <p:cNvSpPr>
            <a:spLocks noGrp="1" noChangeArrowheads="1"/>
          </p:cNvSpPr>
          <p:nvPr>
            <p:ph type="body" idx="1"/>
          </p:nvPr>
        </p:nvSpPr>
        <p:spPr/>
        <p:txBody>
          <a:bodyPr/>
          <a:lstStyle/>
          <a:p>
            <a:endParaRPr lang="de-CH" altLang="en-US"/>
          </a:p>
        </p:txBody>
      </p:sp>
    </p:spTree>
    <p:extLst>
      <p:ext uri="{BB962C8B-B14F-4D97-AF65-F5344CB8AC3E}">
        <p14:creationId xmlns:p14="http://schemas.microsoft.com/office/powerpoint/2010/main" val="223077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D468EA98-0B0E-43BC-9864-36921E84BBB0}"/>
              </a:ext>
            </a:extLst>
          </p:cNvPr>
          <p:cNvSpPr>
            <a:spLocks noGrp="1" noChangeArrowheads="1"/>
          </p:cNvSpPr>
          <p:nvPr>
            <p:ph type="sldNum" sz="quarter" idx="5"/>
          </p:nvPr>
        </p:nvSpPr>
        <p:spPr>
          <a:noFill/>
        </p:spPr>
        <p:txBody>
          <a:bodyPr/>
          <a:lstStyle>
            <a:lvl1pPr defTabSz="919163">
              <a:defRPr sz="2400">
                <a:solidFill>
                  <a:schemeClr val="tx1"/>
                </a:solidFill>
                <a:latin typeface="Times New Roman" panose="02020603050405020304" pitchFamily="18" charset="0"/>
              </a:defRPr>
            </a:lvl1pPr>
            <a:lvl2pPr marL="742950" indent="-285750" defTabSz="919163">
              <a:defRPr sz="2400">
                <a:solidFill>
                  <a:schemeClr val="tx1"/>
                </a:solidFill>
                <a:latin typeface="Times New Roman" panose="02020603050405020304" pitchFamily="18" charset="0"/>
              </a:defRPr>
            </a:lvl2pPr>
            <a:lvl3pPr marL="1143000" indent="-228600" defTabSz="919163">
              <a:defRPr sz="2400">
                <a:solidFill>
                  <a:schemeClr val="tx1"/>
                </a:solidFill>
                <a:latin typeface="Times New Roman" panose="02020603050405020304" pitchFamily="18" charset="0"/>
              </a:defRPr>
            </a:lvl3pPr>
            <a:lvl4pPr marL="1600200" indent="-228600" defTabSz="919163">
              <a:defRPr sz="2400">
                <a:solidFill>
                  <a:schemeClr val="tx1"/>
                </a:solidFill>
                <a:latin typeface="Times New Roman" panose="02020603050405020304" pitchFamily="18" charset="0"/>
              </a:defRPr>
            </a:lvl4pPr>
            <a:lvl5pPr marL="2057400" indent="-228600" defTabSz="919163">
              <a:defRPr sz="2400">
                <a:solidFill>
                  <a:schemeClr val="tx1"/>
                </a:solidFill>
                <a:latin typeface="Times New Roman" panose="02020603050405020304" pitchFamily="18" charset="0"/>
              </a:defRPr>
            </a:lvl5pPr>
            <a:lvl6pPr marL="2514600" indent="-228600" defTabSz="9191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91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91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9163" eaLnBrk="0" fontAlgn="base" hangingPunct="0">
              <a:spcBef>
                <a:spcPct val="0"/>
              </a:spcBef>
              <a:spcAft>
                <a:spcPct val="0"/>
              </a:spcAft>
              <a:defRPr sz="2400">
                <a:solidFill>
                  <a:schemeClr val="tx1"/>
                </a:solidFill>
                <a:latin typeface="Times New Roman" panose="02020603050405020304" pitchFamily="18" charset="0"/>
              </a:defRPr>
            </a:lvl9pPr>
          </a:lstStyle>
          <a:p>
            <a:fld id="{0F0B7FD9-E696-42AE-B5E1-E653B874CCBA}" type="slidenum">
              <a:rPr lang="en-US" altLang="en-US" sz="1200" smtClean="0"/>
              <a:pPr/>
              <a:t>141</a:t>
            </a:fld>
            <a:endParaRPr lang="en-US" altLang="en-US" sz="1200"/>
          </a:p>
        </p:txBody>
      </p:sp>
      <p:sp>
        <p:nvSpPr>
          <p:cNvPr id="48131" name="Rectangle 2">
            <a:extLst>
              <a:ext uri="{FF2B5EF4-FFF2-40B4-BE49-F238E27FC236}">
                <a16:creationId xmlns:a16="http://schemas.microsoft.com/office/drawing/2014/main" id="{00D54172-5EB9-4EF3-A4A1-69BFBAAFCD66}"/>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1834DD4C-385A-4249-BA08-B0452D6D201C}"/>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686137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D468EA98-0B0E-43BC-9864-36921E84BBB0}"/>
              </a:ext>
            </a:extLst>
          </p:cNvPr>
          <p:cNvSpPr>
            <a:spLocks noGrp="1" noChangeArrowheads="1"/>
          </p:cNvSpPr>
          <p:nvPr>
            <p:ph type="sldNum" sz="quarter" idx="5"/>
          </p:nvPr>
        </p:nvSpPr>
        <p:spPr>
          <a:noFill/>
        </p:spPr>
        <p:txBody>
          <a:bodyPr/>
          <a:lstStyle>
            <a:lvl1pPr defTabSz="919163">
              <a:defRPr sz="2400">
                <a:solidFill>
                  <a:schemeClr val="tx1"/>
                </a:solidFill>
                <a:latin typeface="Times New Roman" panose="02020603050405020304" pitchFamily="18" charset="0"/>
              </a:defRPr>
            </a:lvl1pPr>
            <a:lvl2pPr marL="742950" indent="-285750" defTabSz="919163">
              <a:defRPr sz="2400">
                <a:solidFill>
                  <a:schemeClr val="tx1"/>
                </a:solidFill>
                <a:latin typeface="Times New Roman" panose="02020603050405020304" pitchFamily="18" charset="0"/>
              </a:defRPr>
            </a:lvl2pPr>
            <a:lvl3pPr marL="1143000" indent="-228600" defTabSz="919163">
              <a:defRPr sz="2400">
                <a:solidFill>
                  <a:schemeClr val="tx1"/>
                </a:solidFill>
                <a:latin typeface="Times New Roman" panose="02020603050405020304" pitchFamily="18" charset="0"/>
              </a:defRPr>
            </a:lvl3pPr>
            <a:lvl4pPr marL="1600200" indent="-228600" defTabSz="919163">
              <a:defRPr sz="2400">
                <a:solidFill>
                  <a:schemeClr val="tx1"/>
                </a:solidFill>
                <a:latin typeface="Times New Roman" panose="02020603050405020304" pitchFamily="18" charset="0"/>
              </a:defRPr>
            </a:lvl4pPr>
            <a:lvl5pPr marL="2057400" indent="-228600" defTabSz="919163">
              <a:defRPr sz="2400">
                <a:solidFill>
                  <a:schemeClr val="tx1"/>
                </a:solidFill>
                <a:latin typeface="Times New Roman" panose="02020603050405020304" pitchFamily="18" charset="0"/>
              </a:defRPr>
            </a:lvl5pPr>
            <a:lvl6pPr marL="2514600" indent="-228600" defTabSz="9191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91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91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9163" eaLnBrk="0" fontAlgn="base" hangingPunct="0">
              <a:spcBef>
                <a:spcPct val="0"/>
              </a:spcBef>
              <a:spcAft>
                <a:spcPct val="0"/>
              </a:spcAft>
              <a:defRPr sz="2400">
                <a:solidFill>
                  <a:schemeClr val="tx1"/>
                </a:solidFill>
                <a:latin typeface="Times New Roman" panose="02020603050405020304" pitchFamily="18" charset="0"/>
              </a:defRPr>
            </a:lvl9pPr>
          </a:lstStyle>
          <a:p>
            <a:fld id="{0F0B7FD9-E696-42AE-B5E1-E653B874CCBA}" type="slidenum">
              <a:rPr lang="en-US" altLang="en-US" sz="1200" smtClean="0"/>
              <a:pPr/>
              <a:t>142</a:t>
            </a:fld>
            <a:endParaRPr lang="en-US" altLang="en-US" sz="1200"/>
          </a:p>
        </p:txBody>
      </p:sp>
      <p:sp>
        <p:nvSpPr>
          <p:cNvPr id="48131" name="Rectangle 2">
            <a:extLst>
              <a:ext uri="{FF2B5EF4-FFF2-40B4-BE49-F238E27FC236}">
                <a16:creationId xmlns:a16="http://schemas.microsoft.com/office/drawing/2014/main" id="{00D54172-5EB9-4EF3-A4A1-69BFBAAFCD66}"/>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1834DD4C-385A-4249-BA08-B0452D6D201C}"/>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265710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D468EA98-0B0E-43BC-9864-36921E84BBB0}"/>
              </a:ext>
            </a:extLst>
          </p:cNvPr>
          <p:cNvSpPr>
            <a:spLocks noGrp="1" noChangeArrowheads="1"/>
          </p:cNvSpPr>
          <p:nvPr>
            <p:ph type="sldNum" sz="quarter" idx="5"/>
          </p:nvPr>
        </p:nvSpPr>
        <p:spPr>
          <a:noFill/>
        </p:spPr>
        <p:txBody>
          <a:bodyPr/>
          <a:lstStyle>
            <a:lvl1pPr defTabSz="919163">
              <a:defRPr sz="2400">
                <a:solidFill>
                  <a:schemeClr val="tx1"/>
                </a:solidFill>
                <a:latin typeface="Times New Roman" panose="02020603050405020304" pitchFamily="18" charset="0"/>
              </a:defRPr>
            </a:lvl1pPr>
            <a:lvl2pPr marL="742950" indent="-285750" defTabSz="919163">
              <a:defRPr sz="2400">
                <a:solidFill>
                  <a:schemeClr val="tx1"/>
                </a:solidFill>
                <a:latin typeface="Times New Roman" panose="02020603050405020304" pitchFamily="18" charset="0"/>
              </a:defRPr>
            </a:lvl2pPr>
            <a:lvl3pPr marL="1143000" indent="-228600" defTabSz="919163">
              <a:defRPr sz="2400">
                <a:solidFill>
                  <a:schemeClr val="tx1"/>
                </a:solidFill>
                <a:latin typeface="Times New Roman" panose="02020603050405020304" pitchFamily="18" charset="0"/>
              </a:defRPr>
            </a:lvl3pPr>
            <a:lvl4pPr marL="1600200" indent="-228600" defTabSz="919163">
              <a:defRPr sz="2400">
                <a:solidFill>
                  <a:schemeClr val="tx1"/>
                </a:solidFill>
                <a:latin typeface="Times New Roman" panose="02020603050405020304" pitchFamily="18" charset="0"/>
              </a:defRPr>
            </a:lvl4pPr>
            <a:lvl5pPr marL="2057400" indent="-228600" defTabSz="919163">
              <a:defRPr sz="2400">
                <a:solidFill>
                  <a:schemeClr val="tx1"/>
                </a:solidFill>
                <a:latin typeface="Times New Roman" panose="02020603050405020304" pitchFamily="18" charset="0"/>
              </a:defRPr>
            </a:lvl5pPr>
            <a:lvl6pPr marL="2514600" indent="-228600" defTabSz="9191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91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91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9163" eaLnBrk="0" fontAlgn="base" hangingPunct="0">
              <a:spcBef>
                <a:spcPct val="0"/>
              </a:spcBef>
              <a:spcAft>
                <a:spcPct val="0"/>
              </a:spcAft>
              <a:defRPr sz="2400">
                <a:solidFill>
                  <a:schemeClr val="tx1"/>
                </a:solidFill>
                <a:latin typeface="Times New Roman" panose="02020603050405020304" pitchFamily="18" charset="0"/>
              </a:defRPr>
            </a:lvl9pPr>
          </a:lstStyle>
          <a:p>
            <a:fld id="{0F0B7FD9-E696-42AE-B5E1-E653B874CCBA}" type="slidenum">
              <a:rPr lang="en-US" altLang="en-US" sz="1200" smtClean="0"/>
              <a:pPr/>
              <a:t>143</a:t>
            </a:fld>
            <a:endParaRPr lang="en-US" altLang="en-US" sz="1200"/>
          </a:p>
        </p:txBody>
      </p:sp>
      <p:sp>
        <p:nvSpPr>
          <p:cNvPr id="48131" name="Rectangle 2">
            <a:extLst>
              <a:ext uri="{FF2B5EF4-FFF2-40B4-BE49-F238E27FC236}">
                <a16:creationId xmlns:a16="http://schemas.microsoft.com/office/drawing/2014/main" id="{00D54172-5EB9-4EF3-A4A1-69BFBAAFCD66}"/>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1834DD4C-385A-4249-BA08-B0452D6D201C}"/>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405351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073E4AD-0AA4-4F86-A821-C5A5C0268D01}"/>
              </a:ext>
            </a:extLst>
          </p:cNvPr>
          <p:cNvSpPr>
            <a:spLocks noGrp="1" noChangeArrowheads="1"/>
          </p:cNvSpPr>
          <p:nvPr>
            <p:ph type="sldNum" sz="quarter" idx="5"/>
          </p:nvPr>
        </p:nvSpPr>
        <p:spPr>
          <a:ln/>
        </p:spPr>
        <p:txBody>
          <a:bodyPr/>
          <a:lstStyle/>
          <a:p>
            <a:fld id="{D66439DE-08BD-4EF9-850E-9D854752E50B}" type="slidenum">
              <a:rPr lang="de-CH" altLang="en-US"/>
              <a:pPr/>
              <a:t>145</a:t>
            </a:fld>
            <a:endParaRPr lang="de-CH" altLang="en-US"/>
          </a:p>
        </p:txBody>
      </p:sp>
      <p:sp>
        <p:nvSpPr>
          <p:cNvPr id="49154" name="Rectangle 2">
            <a:extLst>
              <a:ext uri="{FF2B5EF4-FFF2-40B4-BE49-F238E27FC236}">
                <a16:creationId xmlns:a16="http://schemas.microsoft.com/office/drawing/2014/main" id="{319DDF5B-9254-492B-8149-F6A3FC9FDE18}"/>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E08BB13-4D65-486A-BAD2-E5D67BC76945}"/>
              </a:ext>
            </a:extLst>
          </p:cNvPr>
          <p:cNvSpPr>
            <a:spLocks noGrp="1" noChangeArrowheads="1"/>
          </p:cNvSpPr>
          <p:nvPr>
            <p:ph type="body" idx="1"/>
          </p:nvPr>
        </p:nvSpPr>
        <p:spPr/>
        <p:txBody>
          <a:bodyPr/>
          <a:lstStyle/>
          <a:p>
            <a:endParaRPr lang="de-CH" altLang="en-US"/>
          </a:p>
        </p:txBody>
      </p:sp>
    </p:spTree>
    <p:extLst>
      <p:ext uri="{BB962C8B-B14F-4D97-AF65-F5344CB8AC3E}">
        <p14:creationId xmlns:p14="http://schemas.microsoft.com/office/powerpoint/2010/main" val="539801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168</a:t>
            </a:fld>
            <a:endParaRPr lang="en-US"/>
          </a:p>
        </p:txBody>
      </p:sp>
    </p:spTree>
    <p:extLst>
      <p:ext uri="{BB962C8B-B14F-4D97-AF65-F5344CB8AC3E}">
        <p14:creationId xmlns:p14="http://schemas.microsoft.com/office/powerpoint/2010/main" val="4194197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C277A780-1491-4FF6-8CC3-CA92954B17D4}" type="slidenum">
              <a:rPr lang="en-US">
                <a:latin typeface="Times New Roman" pitchFamily="18" charset="0"/>
              </a:rPr>
              <a:pPr/>
              <a:t>221</a:t>
            </a:fld>
            <a:endParaRPr lang="en-US">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a:latin typeface="Times New Roman" pitchFamily="18" charset="0"/>
                <a:cs typeface="Arial" pitchFamily="34" charset="0"/>
              </a:rPr>
              <a:t>Minkowsky = l-norm</a:t>
            </a:r>
          </a:p>
        </p:txBody>
      </p:sp>
    </p:spTree>
    <p:extLst>
      <p:ext uri="{BB962C8B-B14F-4D97-AF65-F5344CB8AC3E}">
        <p14:creationId xmlns:p14="http://schemas.microsoft.com/office/powerpoint/2010/main" val="3933392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A9750A1-25CA-2E46-B72E-69F270696DC5}" type="slidenum">
              <a:rPr lang="en-US" smtClean="0"/>
              <a:pPr>
                <a:defRPr/>
              </a:pPr>
              <a:t>231</a:t>
            </a:fld>
            <a:endParaRPr lang="en-US"/>
          </a:p>
        </p:txBody>
      </p:sp>
    </p:spTree>
    <p:extLst>
      <p:ext uri="{BB962C8B-B14F-4D97-AF65-F5344CB8AC3E}">
        <p14:creationId xmlns:p14="http://schemas.microsoft.com/office/powerpoint/2010/main" val="3568956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50</a:t>
            </a:fld>
            <a:endParaRPr lang="en-US"/>
          </a:p>
        </p:txBody>
      </p:sp>
    </p:spTree>
    <p:extLst>
      <p:ext uri="{BB962C8B-B14F-4D97-AF65-F5344CB8AC3E}">
        <p14:creationId xmlns:p14="http://schemas.microsoft.com/office/powerpoint/2010/main" val="2005076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233</a:t>
            </a:fld>
            <a:endParaRPr lang="en-US"/>
          </a:p>
        </p:txBody>
      </p:sp>
    </p:spTree>
    <p:extLst>
      <p:ext uri="{BB962C8B-B14F-4D97-AF65-F5344CB8AC3E}">
        <p14:creationId xmlns:p14="http://schemas.microsoft.com/office/powerpoint/2010/main" val="2605869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B48E06-D821-4A1F-8DB0-B9BF5A0B3E38}" type="slidenum">
              <a:rPr lang="en-US" smtClean="0"/>
              <a:t>261</a:t>
            </a:fld>
            <a:endParaRPr lang="en-US"/>
          </a:p>
        </p:txBody>
      </p:sp>
    </p:spTree>
    <p:extLst>
      <p:ext uri="{BB962C8B-B14F-4D97-AF65-F5344CB8AC3E}">
        <p14:creationId xmlns:p14="http://schemas.microsoft.com/office/powerpoint/2010/main" val="2166977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88</a:t>
            </a:fld>
            <a:endParaRPr lang="en-US"/>
          </a:p>
        </p:txBody>
      </p:sp>
    </p:spTree>
    <p:extLst>
      <p:ext uri="{BB962C8B-B14F-4D97-AF65-F5344CB8AC3E}">
        <p14:creationId xmlns:p14="http://schemas.microsoft.com/office/powerpoint/2010/main" val="3922637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89</a:t>
            </a:fld>
            <a:endParaRPr lang="en-US"/>
          </a:p>
        </p:txBody>
      </p:sp>
    </p:spTree>
    <p:extLst>
      <p:ext uri="{BB962C8B-B14F-4D97-AF65-F5344CB8AC3E}">
        <p14:creationId xmlns:p14="http://schemas.microsoft.com/office/powerpoint/2010/main" val="170747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92</a:t>
            </a:fld>
            <a:endParaRPr lang="en-US"/>
          </a:p>
        </p:txBody>
      </p:sp>
    </p:spTree>
    <p:extLst>
      <p:ext uri="{BB962C8B-B14F-4D97-AF65-F5344CB8AC3E}">
        <p14:creationId xmlns:p14="http://schemas.microsoft.com/office/powerpoint/2010/main" val="1892004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7C8E441-CFD8-4E81-98A1-EF72528092EE}"/>
              </a:ext>
            </a:extLst>
          </p:cNvPr>
          <p:cNvSpPr>
            <a:spLocks noGrp="1" noChangeArrowheads="1"/>
          </p:cNvSpPr>
          <p:nvPr>
            <p:ph type="sldNum" sz="quarter" idx="5"/>
          </p:nvPr>
        </p:nvSpPr>
        <p:spPr>
          <a:ln/>
        </p:spPr>
        <p:txBody>
          <a:bodyPr/>
          <a:lstStyle/>
          <a:p>
            <a:fld id="{7D4CB144-A74E-4351-AF9B-115A870E8ED1}" type="slidenum">
              <a:rPr lang="de-DE" altLang="en-US"/>
              <a:pPr/>
              <a:t>97</a:t>
            </a:fld>
            <a:endParaRPr lang="de-DE" altLang="en-US"/>
          </a:p>
        </p:txBody>
      </p:sp>
      <p:sp>
        <p:nvSpPr>
          <p:cNvPr id="23554" name="Rectangle 2">
            <a:extLst>
              <a:ext uri="{FF2B5EF4-FFF2-40B4-BE49-F238E27FC236}">
                <a16:creationId xmlns:a16="http://schemas.microsoft.com/office/drawing/2014/main" id="{65E1790F-C673-42FF-A8D2-6C773B5D2FDC}"/>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695ED832-40F9-4A5B-AE9F-38C46B99701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94844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499E4E7-FBEE-4967-B1E0-77D43E18CEA5}"/>
              </a:ext>
            </a:extLst>
          </p:cNvPr>
          <p:cNvSpPr>
            <a:spLocks noGrp="1" noChangeArrowheads="1"/>
          </p:cNvSpPr>
          <p:nvPr>
            <p:ph type="sldNum" sz="quarter" idx="5"/>
          </p:nvPr>
        </p:nvSpPr>
        <p:spPr>
          <a:ln/>
        </p:spPr>
        <p:txBody>
          <a:bodyPr/>
          <a:lstStyle/>
          <a:p>
            <a:fld id="{69CF1BB8-8EF5-4682-AF7B-A2A15E9BD5FE}" type="slidenum">
              <a:rPr lang="de-DE" altLang="en-US"/>
              <a:pPr/>
              <a:t>98</a:t>
            </a:fld>
            <a:endParaRPr lang="de-DE" altLang="en-US"/>
          </a:p>
        </p:txBody>
      </p:sp>
      <p:sp>
        <p:nvSpPr>
          <p:cNvPr id="24578" name="Rectangle 2">
            <a:extLst>
              <a:ext uri="{FF2B5EF4-FFF2-40B4-BE49-F238E27FC236}">
                <a16:creationId xmlns:a16="http://schemas.microsoft.com/office/drawing/2014/main" id="{33338AC0-B05C-464C-B4D2-078CB91FD4FE}"/>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014CC4C-D7C6-4279-9E9E-104DFF0C54E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79484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0FCB3A3-3755-4FBC-AE69-727C37A0A707}"/>
              </a:ext>
            </a:extLst>
          </p:cNvPr>
          <p:cNvSpPr>
            <a:spLocks noGrp="1" noChangeArrowheads="1"/>
          </p:cNvSpPr>
          <p:nvPr>
            <p:ph type="sldNum" sz="quarter" idx="5"/>
          </p:nvPr>
        </p:nvSpPr>
        <p:spPr>
          <a:ln/>
        </p:spPr>
        <p:txBody>
          <a:bodyPr/>
          <a:lstStyle/>
          <a:p>
            <a:fld id="{75D4B066-A7E3-4D9C-9BA1-9C433886E95D}" type="slidenum">
              <a:rPr lang="de-DE" altLang="en-US"/>
              <a:pPr/>
              <a:t>99</a:t>
            </a:fld>
            <a:endParaRPr lang="de-DE" altLang="en-US"/>
          </a:p>
        </p:txBody>
      </p:sp>
      <p:sp>
        <p:nvSpPr>
          <p:cNvPr id="25602" name="Rectangle 2">
            <a:extLst>
              <a:ext uri="{FF2B5EF4-FFF2-40B4-BE49-F238E27FC236}">
                <a16:creationId xmlns:a16="http://schemas.microsoft.com/office/drawing/2014/main" id="{B34F7969-7DCB-4871-BBEB-799CFD5010D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8F5FBE0E-EA03-4BB1-84C1-A856A80E06B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93314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E873DE9-034A-4877-A6BC-93FB818C2AD6}"/>
              </a:ext>
            </a:extLst>
          </p:cNvPr>
          <p:cNvSpPr>
            <a:spLocks noGrp="1" noChangeArrowheads="1"/>
          </p:cNvSpPr>
          <p:nvPr>
            <p:ph type="sldNum" sz="quarter" idx="5"/>
          </p:nvPr>
        </p:nvSpPr>
        <p:spPr>
          <a:ln/>
        </p:spPr>
        <p:txBody>
          <a:bodyPr/>
          <a:lstStyle/>
          <a:p>
            <a:fld id="{AC0DEF63-B2CC-4F24-943E-36778030205E}" type="slidenum">
              <a:rPr lang="de-DE" altLang="en-US"/>
              <a:pPr/>
              <a:t>100</a:t>
            </a:fld>
            <a:endParaRPr lang="de-DE" altLang="en-US"/>
          </a:p>
        </p:txBody>
      </p:sp>
      <p:sp>
        <p:nvSpPr>
          <p:cNvPr id="26626" name="Rectangle 2">
            <a:extLst>
              <a:ext uri="{FF2B5EF4-FFF2-40B4-BE49-F238E27FC236}">
                <a16:creationId xmlns:a16="http://schemas.microsoft.com/office/drawing/2014/main" id="{9D1D8E6F-4676-4A64-91EC-A9F9B8579B68}"/>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7F4DD479-1E1E-40EA-BD3E-8A475D0472D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55548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0825-DA46-4345-A668-89CF43C0E6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51C804-85D8-4BF3-B45F-1A48CE7DF4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5ACCF2-910B-4229-9773-3F1E5BBDFD8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7B155F8-7E54-493F-AD66-90DB6378067C}"/>
              </a:ext>
            </a:extLst>
          </p:cNvPr>
          <p:cNvSpPr>
            <a:spLocks noGrp="1"/>
          </p:cNvSpPr>
          <p:nvPr>
            <p:ph type="ftr" sz="quarter" idx="11"/>
          </p:nvPr>
        </p:nvSpPr>
        <p:spPr/>
        <p:txBody>
          <a:bodyPr/>
          <a:lstStyle/>
          <a:p>
            <a:r>
              <a:rPr lang="kn-IN"/>
              <a:t>ಡಾ|| ತ್ಯಾಗರಾಜು  ಜಿ.ಎಸ್  </a:t>
            </a:r>
            <a:endParaRPr lang="en-US"/>
          </a:p>
        </p:txBody>
      </p:sp>
      <p:sp>
        <p:nvSpPr>
          <p:cNvPr id="6" name="Slide Number Placeholder 5">
            <a:extLst>
              <a:ext uri="{FF2B5EF4-FFF2-40B4-BE49-F238E27FC236}">
                <a16:creationId xmlns:a16="http://schemas.microsoft.com/office/drawing/2014/main" id="{9E470C75-231C-477D-BD10-BEE5B9E4BC53}"/>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290070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46B5F-2423-42FF-98B9-A383CFA8D1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12BF05-0C9A-4AA9-9160-A423C3A25CA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1E4F-6498-4669-8420-CF46052D161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54A9B28-5F34-4FFB-BF3A-5BB8DEF1EB5B}"/>
              </a:ext>
            </a:extLst>
          </p:cNvPr>
          <p:cNvSpPr>
            <a:spLocks noGrp="1"/>
          </p:cNvSpPr>
          <p:nvPr>
            <p:ph type="ftr" sz="quarter" idx="11"/>
          </p:nvPr>
        </p:nvSpPr>
        <p:spPr/>
        <p:txBody>
          <a:bodyPr/>
          <a:lstStyle/>
          <a:p>
            <a:r>
              <a:rPr lang="kn-IN"/>
              <a:t>ಡಾ|| ತ್ಯಾಗರಾಜು  ಜಿ.ಎಸ್  </a:t>
            </a:r>
            <a:endParaRPr lang="en-US"/>
          </a:p>
        </p:txBody>
      </p:sp>
      <p:sp>
        <p:nvSpPr>
          <p:cNvPr id="6" name="Slide Number Placeholder 5">
            <a:extLst>
              <a:ext uri="{FF2B5EF4-FFF2-40B4-BE49-F238E27FC236}">
                <a16:creationId xmlns:a16="http://schemas.microsoft.com/office/drawing/2014/main" id="{69E38221-A18A-4EC9-A342-EBEFC043496F}"/>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409444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E57799-F55C-4CB7-820B-9CEC190585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8853AF-933C-4477-A5B8-36108E6EA1D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19AFF5-FBC6-436B-907B-A507D881B45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37A247-3A9C-401F-A63C-0DF73D40E398}"/>
              </a:ext>
            </a:extLst>
          </p:cNvPr>
          <p:cNvSpPr>
            <a:spLocks noGrp="1"/>
          </p:cNvSpPr>
          <p:nvPr>
            <p:ph type="ftr" sz="quarter" idx="11"/>
          </p:nvPr>
        </p:nvSpPr>
        <p:spPr/>
        <p:txBody>
          <a:bodyPr/>
          <a:lstStyle/>
          <a:p>
            <a:r>
              <a:rPr lang="kn-IN"/>
              <a:t>ಡಾ|| ತ್ಯಾಗರಾಜು  ಜಿ.ಎಸ್  </a:t>
            </a:r>
            <a:endParaRPr lang="en-US"/>
          </a:p>
        </p:txBody>
      </p:sp>
      <p:sp>
        <p:nvSpPr>
          <p:cNvPr id="6" name="Slide Number Placeholder 5">
            <a:extLst>
              <a:ext uri="{FF2B5EF4-FFF2-40B4-BE49-F238E27FC236}">
                <a16:creationId xmlns:a16="http://schemas.microsoft.com/office/drawing/2014/main" id="{2BF6A35F-8180-4357-925B-BAFD9F398DA8}"/>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196897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8F003-9199-40FD-A59C-58F7C85ABC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FF6F3E-68B3-4B43-95FA-283A4BED08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6A5C1F-3189-4243-9E5D-2BDCCDD4B07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6E0A328-46D8-4090-AB71-EDD0AB9671B9}"/>
              </a:ext>
            </a:extLst>
          </p:cNvPr>
          <p:cNvSpPr>
            <a:spLocks noGrp="1"/>
          </p:cNvSpPr>
          <p:nvPr>
            <p:ph type="ftr" sz="quarter" idx="11"/>
          </p:nvPr>
        </p:nvSpPr>
        <p:spPr/>
        <p:txBody>
          <a:bodyPr/>
          <a:lstStyle/>
          <a:p>
            <a:r>
              <a:rPr lang="kn-IN"/>
              <a:t>ಡಾ|| ತ್ಯಾಗರಾಜು  ಜಿ.ಎಸ್  </a:t>
            </a:r>
            <a:endParaRPr lang="en-US"/>
          </a:p>
        </p:txBody>
      </p:sp>
      <p:sp>
        <p:nvSpPr>
          <p:cNvPr id="6" name="Slide Number Placeholder 5">
            <a:extLst>
              <a:ext uri="{FF2B5EF4-FFF2-40B4-BE49-F238E27FC236}">
                <a16:creationId xmlns:a16="http://schemas.microsoft.com/office/drawing/2014/main" id="{D6CD5314-89A2-466B-AFE8-EEBA29133A4C}"/>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087291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B01C-0975-4235-8F27-97C1F0FDD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8556B3-135F-4A41-A14B-AC1720F0B5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4292025-146F-4177-A527-E5D0D075091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E2A56F4-733B-4C57-83FE-61D27ED0982E}"/>
              </a:ext>
            </a:extLst>
          </p:cNvPr>
          <p:cNvSpPr>
            <a:spLocks noGrp="1"/>
          </p:cNvSpPr>
          <p:nvPr>
            <p:ph type="ftr" sz="quarter" idx="11"/>
          </p:nvPr>
        </p:nvSpPr>
        <p:spPr/>
        <p:txBody>
          <a:bodyPr/>
          <a:lstStyle/>
          <a:p>
            <a:r>
              <a:rPr lang="kn-IN"/>
              <a:t>ಡಾ|| ತ್ಯಾಗರಾಜು  ಜಿ.ಎಸ್  </a:t>
            </a:r>
            <a:endParaRPr lang="en-US"/>
          </a:p>
        </p:txBody>
      </p:sp>
      <p:sp>
        <p:nvSpPr>
          <p:cNvPr id="6" name="Slide Number Placeholder 5">
            <a:extLst>
              <a:ext uri="{FF2B5EF4-FFF2-40B4-BE49-F238E27FC236}">
                <a16:creationId xmlns:a16="http://schemas.microsoft.com/office/drawing/2014/main" id="{1AB978E5-4B7D-425D-9378-1EB1582BEE2A}"/>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398401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4018C-2F42-4D88-B4A4-2EF34DD226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40A37F-5A76-4799-8958-72CD9810B34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9798DE-8249-471C-BEF1-82F8187A991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A7A083-93B3-40F7-98CE-B496B065377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6D9E020-6EB2-4625-A4EA-89939F762D54}"/>
              </a:ext>
            </a:extLst>
          </p:cNvPr>
          <p:cNvSpPr>
            <a:spLocks noGrp="1"/>
          </p:cNvSpPr>
          <p:nvPr>
            <p:ph type="ftr" sz="quarter" idx="11"/>
          </p:nvPr>
        </p:nvSpPr>
        <p:spPr/>
        <p:txBody>
          <a:bodyPr/>
          <a:lstStyle/>
          <a:p>
            <a:r>
              <a:rPr lang="kn-IN"/>
              <a:t>ಡಾ|| ತ್ಯಾಗರಾಜು  ಜಿ.ಎಸ್  </a:t>
            </a:r>
            <a:endParaRPr lang="en-US"/>
          </a:p>
        </p:txBody>
      </p:sp>
      <p:sp>
        <p:nvSpPr>
          <p:cNvPr id="7" name="Slide Number Placeholder 6">
            <a:extLst>
              <a:ext uri="{FF2B5EF4-FFF2-40B4-BE49-F238E27FC236}">
                <a16:creationId xmlns:a16="http://schemas.microsoft.com/office/drawing/2014/main" id="{F200891C-4726-4FA8-B926-69784970EE77}"/>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038171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B11D-2B21-4D9C-92AF-36D570A1CC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BE0DC-BA80-4269-A11F-B100332E84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4DB894A-81C5-4D1E-B94E-62B1D5C397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20F969-BDBA-4D9C-883A-42BA98E54E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B307DAC-FEF9-48CB-9D54-062AB0DE8AC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E2AB9F-F476-4021-977A-7237AE5C6D9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3A1D4F3B-E505-450F-9962-E030B0485FC6}"/>
              </a:ext>
            </a:extLst>
          </p:cNvPr>
          <p:cNvSpPr>
            <a:spLocks noGrp="1"/>
          </p:cNvSpPr>
          <p:nvPr>
            <p:ph type="ftr" sz="quarter" idx="11"/>
          </p:nvPr>
        </p:nvSpPr>
        <p:spPr/>
        <p:txBody>
          <a:bodyPr/>
          <a:lstStyle/>
          <a:p>
            <a:r>
              <a:rPr lang="kn-IN"/>
              <a:t>ಡಾ|| ತ್ಯಾಗರಾಜು  ಜಿ.ಎಸ್  </a:t>
            </a:r>
            <a:endParaRPr lang="en-US"/>
          </a:p>
        </p:txBody>
      </p:sp>
      <p:sp>
        <p:nvSpPr>
          <p:cNvPr id="9" name="Slide Number Placeholder 8">
            <a:extLst>
              <a:ext uri="{FF2B5EF4-FFF2-40B4-BE49-F238E27FC236}">
                <a16:creationId xmlns:a16="http://schemas.microsoft.com/office/drawing/2014/main" id="{82AB6043-AA97-4472-BF98-AE14F37A4FE0}"/>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1451467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9107B-9A12-4712-8972-C2ADB86BFB28}"/>
              </a:ext>
            </a:extLst>
          </p:cNvPr>
          <p:cNvSpPr>
            <a:spLocks noGrp="1"/>
          </p:cNvSpPr>
          <p:nvPr>
            <p:ph type="title"/>
          </p:nvPr>
        </p:nvSpPr>
        <p:spPr/>
        <p:txBody>
          <a:bodyPr/>
          <a:lstStyle/>
          <a:p>
            <a:r>
              <a:rPr lang="en-US"/>
              <a:t>Click to edit Master title style</a:t>
            </a:r>
          </a:p>
        </p:txBody>
      </p:sp>
      <p:pic>
        <p:nvPicPr>
          <p:cNvPr id="9" name="Picture 8">
            <a:extLst>
              <a:ext uri="{FF2B5EF4-FFF2-40B4-BE49-F238E27FC236}">
                <a16:creationId xmlns:a16="http://schemas.microsoft.com/office/drawing/2014/main" id="{7E40A400-C725-472C-8576-9502D2C7F5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657108"/>
            <a:ext cx="1274885" cy="200891"/>
          </a:xfrm>
          <a:prstGeom prst="rect">
            <a:avLst/>
          </a:prstGeom>
        </p:spPr>
      </p:pic>
    </p:spTree>
    <p:extLst>
      <p:ext uri="{BB962C8B-B14F-4D97-AF65-F5344CB8AC3E}">
        <p14:creationId xmlns:p14="http://schemas.microsoft.com/office/powerpoint/2010/main" val="3861073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0720B8-5BF2-48EB-888A-5BE6B12AF3C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DFFB949-8946-4C44-A6C6-41E49B1A7047}"/>
              </a:ext>
            </a:extLst>
          </p:cNvPr>
          <p:cNvSpPr>
            <a:spLocks noGrp="1"/>
          </p:cNvSpPr>
          <p:nvPr>
            <p:ph type="ftr" sz="quarter" idx="11"/>
          </p:nvPr>
        </p:nvSpPr>
        <p:spPr/>
        <p:txBody>
          <a:bodyPr/>
          <a:lstStyle/>
          <a:p>
            <a:r>
              <a:rPr lang="kn-IN"/>
              <a:t>ಡಾ|| ತ್ಯಾಗರಾಜು  ಜಿ.ಎಸ್  </a:t>
            </a:r>
            <a:endParaRPr lang="en-US"/>
          </a:p>
        </p:txBody>
      </p:sp>
      <p:sp>
        <p:nvSpPr>
          <p:cNvPr id="4" name="Slide Number Placeholder 3">
            <a:extLst>
              <a:ext uri="{FF2B5EF4-FFF2-40B4-BE49-F238E27FC236}">
                <a16:creationId xmlns:a16="http://schemas.microsoft.com/office/drawing/2014/main" id="{5DD453C3-1D67-4946-8993-2A1AEB535CFF}"/>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4030707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2133B-B5B0-423D-882C-B537F9F951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55905F-747E-4345-84E1-D91FD053EC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96659A-1D89-4432-83D1-5B8767CFEA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3489A78-3570-4DC0-9834-1BF3821EF7C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DFA998C-F759-4D05-B1F1-F38857AA3B98}"/>
              </a:ext>
            </a:extLst>
          </p:cNvPr>
          <p:cNvSpPr>
            <a:spLocks noGrp="1"/>
          </p:cNvSpPr>
          <p:nvPr>
            <p:ph type="ftr" sz="quarter" idx="11"/>
          </p:nvPr>
        </p:nvSpPr>
        <p:spPr/>
        <p:txBody>
          <a:bodyPr/>
          <a:lstStyle/>
          <a:p>
            <a:r>
              <a:rPr lang="kn-IN"/>
              <a:t>ಡಾ|| ತ್ಯಾಗರಾಜು  ಜಿ.ಎಸ್  </a:t>
            </a:r>
            <a:endParaRPr lang="en-US"/>
          </a:p>
        </p:txBody>
      </p:sp>
      <p:sp>
        <p:nvSpPr>
          <p:cNvPr id="7" name="Slide Number Placeholder 6">
            <a:extLst>
              <a:ext uri="{FF2B5EF4-FFF2-40B4-BE49-F238E27FC236}">
                <a16:creationId xmlns:a16="http://schemas.microsoft.com/office/drawing/2014/main" id="{9E951A0C-E6EC-474F-B97F-E03227910ADA}"/>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29640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1E0D-3BC6-48C8-9A46-3A1B572FB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B18B4B-B82D-421A-939B-8C370519D6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43A074-5132-4490-9FDF-17A6CF2E78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85406D-5E37-45FA-B859-61929237851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43DDCE4-949A-447E-B586-C744B83607DA}"/>
              </a:ext>
            </a:extLst>
          </p:cNvPr>
          <p:cNvSpPr>
            <a:spLocks noGrp="1"/>
          </p:cNvSpPr>
          <p:nvPr>
            <p:ph type="ftr" sz="quarter" idx="11"/>
          </p:nvPr>
        </p:nvSpPr>
        <p:spPr/>
        <p:txBody>
          <a:bodyPr/>
          <a:lstStyle/>
          <a:p>
            <a:r>
              <a:rPr lang="kn-IN"/>
              <a:t>ಡಾ|| ತ್ಯಾಗರಾಜು  ಜಿ.ಎಸ್  </a:t>
            </a:r>
            <a:endParaRPr lang="en-US"/>
          </a:p>
        </p:txBody>
      </p:sp>
      <p:sp>
        <p:nvSpPr>
          <p:cNvPr id="7" name="Slide Number Placeholder 6">
            <a:extLst>
              <a:ext uri="{FF2B5EF4-FFF2-40B4-BE49-F238E27FC236}">
                <a16:creationId xmlns:a16="http://schemas.microsoft.com/office/drawing/2014/main" id="{0F11C284-0245-4232-BA44-93D3D623ED3C}"/>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2688928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469472-59F5-490B-B238-DAA1DB701F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0E42A8-BE33-468C-9880-32FB181D65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F8084-7C74-4A01-8D62-AE2BFF40F4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858FCDA2-8123-4F0D-95BC-D7E8F6BBD4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kn-IN"/>
              <a:t>ಡಾ|| ತ್ಯಾಗರಾಜು  ಜಿ.ಎಸ್  </a:t>
            </a:r>
            <a:endParaRPr lang="en-US"/>
          </a:p>
        </p:txBody>
      </p:sp>
      <p:sp>
        <p:nvSpPr>
          <p:cNvPr id="6" name="Slide Number Placeholder 5">
            <a:extLst>
              <a:ext uri="{FF2B5EF4-FFF2-40B4-BE49-F238E27FC236}">
                <a16:creationId xmlns:a16="http://schemas.microsoft.com/office/drawing/2014/main" id="{60CD5428-EEE9-457A-88F6-AA922D3933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D19C0A-ACE6-4E4C-8C7C-985EB348D54A}" type="slidenum">
              <a:rPr lang="en-US" smtClean="0"/>
              <a:t>‹#›</a:t>
            </a:fld>
            <a:endParaRPr lang="en-US"/>
          </a:p>
        </p:txBody>
      </p:sp>
    </p:spTree>
    <p:extLst>
      <p:ext uri="{BB962C8B-B14F-4D97-AF65-F5344CB8AC3E}">
        <p14:creationId xmlns:p14="http://schemas.microsoft.com/office/powerpoint/2010/main" val="302166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13.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1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89.png"/><Relationship Id="rId4" Type="http://schemas.openxmlformats.org/officeDocument/2006/relationships/image" Target="../media/image88.png"/></Relationships>
</file>

<file path=ppt/slides/_rels/slide1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en.wikipedia.org/wiki/Bayes_classifier" TargetMode="Externa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hyperlink" Target="https://en.wikipedia.org/wiki/Bayes'_theorem" TargetMode="External"/><Relationship Id="rId4" Type="http://schemas.openxmlformats.org/officeDocument/2006/relationships/image" Target="../media/image92.png"/></Relationships>
</file>

<file path=ppt/slides/_rels/slide163.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image" Target="../media/image94.gi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image" Target="../media/image96.gi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image" Target="../media/image96.gif"/><Relationship Id="rId1" Type="http://schemas.openxmlformats.org/officeDocument/2006/relationships/slideLayout" Target="../slideLayouts/slideLayout2.xml"/><Relationship Id="rId5" Type="http://schemas.openxmlformats.org/officeDocument/2006/relationships/image" Target="../media/image99.gif"/><Relationship Id="rId4" Type="http://schemas.openxmlformats.org/officeDocument/2006/relationships/image" Target="../media/image98.gif"/></Relationships>
</file>

<file path=ppt/slides/_rels/slide166.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s://en.wikipedia.org/wiki/Bernoulli_distribution" TargetMode="External"/><Relationship Id="rId2" Type="http://schemas.openxmlformats.org/officeDocument/2006/relationships/hyperlink" Target="https://en.wikipedia.org/wiki/Multinomial_distribution" TargetMode="Externa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notesSlide" Target="../notesSlides/notesSlide17.xml"/><Relationship Id="rId7" Type="http://schemas.openxmlformats.org/officeDocument/2006/relationships/image" Target="../media/image10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02.png"/><Relationship Id="rId4" Type="http://schemas.openxmlformats.org/officeDocument/2006/relationships/hyperlink" Target="https://en.wikipedia.org/wiki/Normal_distribution" TargetMode="External"/></Relationships>
</file>

<file path=ppt/slides/_rels/slide1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hyperlink" Target="https://profthyagu.github.io/naive-Bayesian-Classifier2/" TargetMode="Externa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23.png"/></Relationships>
</file>

<file path=ppt/slides/_rels/slide1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hyperlink" Target="https://www.google.co.in/url?sa=i&amp;rct=j&amp;q=&amp;esrc=s&amp;source=images&amp;cd=&amp;cad=rja&amp;uact=8&amp;ved=0ahUKEwjdxaGonIDZAhXEupQKHV__AToQjRwIBw&amp;url=https://www.quora.com/What-is-the-centroid&amp;psig=AOvVaw1SQMZRn4cynW9OvHF_iad1&amp;ust=1517420015923483"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2.png"/><Relationship Id="rId4" Type="http://schemas.openxmlformats.org/officeDocument/2006/relationships/image" Target="../media/image155.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56.wmf"/></Relationships>
</file>

<file path=ppt/slides/_rels/slide22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58.emf"/></Relationships>
</file>

<file path=ppt/slides/_rels/slide22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66.png"/><Relationship Id="rId4" Type="http://schemas.openxmlformats.org/officeDocument/2006/relationships/image" Target="../media/image165.png"/></Relationships>
</file>

<file path=ppt/slides/_rels/slide23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hyperlink" Target="https://en.wikipedia.org/wiki/Local_regression"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70.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87.jp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google.co.in/url?sa=i&amp;rct=j&amp;q=&amp;esrc=s&amp;source=images&amp;cd=&amp;cad=rja&amp;uact=8&amp;ved=0ahUKEwjlxNqQ8-bYAhUGu48KHZUfCAUQjRwIBw&amp;url=http://slideplayer.com/slide/4423102/&amp;psig=AOvVaw0d5FboMW9o6mMIqLLQXrS3&amp;ust=1516549179649516"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google.co.in/url?sa=i&amp;rct=j&amp;q=&amp;esrc=s&amp;source=images&amp;cd=&amp;cad=rja&amp;uact=8&amp;ved=0ahUKEwiv5sXk8ObYAhURTY8KHTYABpgQjRwIBw&amp;url=http://www.java-machine-learning.com/blog/unsupervised-learning/&amp;psig=AOvVaw0d5FboMW9o6mMIqLLQXrS3&amp;ust=1516549179649516"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www.google.co.in/url?sa=i&amp;rct=j&amp;q=&amp;esrc=s&amp;source=images&amp;cd=&amp;cad=rja&amp;uact=8&amp;ved=0ahUKEwiAydC_9ubYAhVFqo8KHYASB7wQjRwIBw&amp;url=http://www.ausy.tu-darmstadt.de/Research&amp;psig=AOvVaw0tx4YNXjueedx30EajVqBU&amp;ust=1516550846886529"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hyperlink" Target="https://www.anaconda.com/distribution/"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hyperlink" Target="http://wiki.python.org/moin/TkInter" TargetMode="External"/><Relationship Id="rId13" Type="http://schemas.openxmlformats.org/officeDocument/2006/relationships/hyperlink" Target="http://www.wxpython.org/" TargetMode="External"/><Relationship Id="rId18" Type="http://schemas.openxmlformats.org/officeDocument/2006/relationships/hyperlink" Target="http://trac.edgewall.org/" TargetMode="External"/><Relationship Id="rId3" Type="http://schemas.openxmlformats.org/officeDocument/2006/relationships/hyperlink" Target="http://www.pylonsproject.org/" TargetMode="External"/><Relationship Id="rId21" Type="http://schemas.openxmlformats.org/officeDocument/2006/relationships/hyperlink" Target="http://www.saltstack.com/" TargetMode="External"/><Relationship Id="rId7" Type="http://schemas.openxmlformats.org/officeDocument/2006/relationships/hyperlink" Target="http://www.web2py.com/" TargetMode="External"/><Relationship Id="rId12" Type="http://schemas.openxmlformats.org/officeDocument/2006/relationships/hyperlink" Target="https://kivy.org/" TargetMode="External"/><Relationship Id="rId17" Type="http://schemas.openxmlformats.org/officeDocument/2006/relationships/hyperlink" Target="http://buildbot.net/" TargetMode="External"/><Relationship Id="rId2" Type="http://schemas.openxmlformats.org/officeDocument/2006/relationships/hyperlink" Target="http://www.djangoproject.com/" TargetMode="External"/><Relationship Id="rId16" Type="http://schemas.openxmlformats.org/officeDocument/2006/relationships/hyperlink" Target="http://ipython.org/" TargetMode="External"/><Relationship Id="rId20" Type="http://schemas.openxmlformats.org/officeDocument/2006/relationships/hyperlink" Target="http://www.ansible.com/" TargetMode="External"/><Relationship Id="rId1" Type="http://schemas.openxmlformats.org/officeDocument/2006/relationships/slideLayout" Target="../slideLayouts/slideLayout2.xml"/><Relationship Id="rId6" Type="http://schemas.openxmlformats.org/officeDocument/2006/relationships/hyperlink" Target="http://flask.pocoo.org/" TargetMode="External"/><Relationship Id="rId11" Type="http://schemas.openxmlformats.org/officeDocument/2006/relationships/hyperlink" Target="https://wiki.qt.io/PySide" TargetMode="External"/><Relationship Id="rId5" Type="http://schemas.openxmlformats.org/officeDocument/2006/relationships/hyperlink" Target="http://tornadoweb.org/" TargetMode="External"/><Relationship Id="rId15" Type="http://schemas.openxmlformats.org/officeDocument/2006/relationships/hyperlink" Target="http://pandas.pydata.org/" TargetMode="External"/><Relationship Id="rId10" Type="http://schemas.openxmlformats.org/officeDocument/2006/relationships/hyperlink" Target="http://www.riverbankcomputing.co.uk/software/pyqt/intro" TargetMode="External"/><Relationship Id="rId19" Type="http://schemas.openxmlformats.org/officeDocument/2006/relationships/hyperlink" Target="http://roundup.sourceforge.net/" TargetMode="External"/><Relationship Id="rId4" Type="http://schemas.openxmlformats.org/officeDocument/2006/relationships/hyperlink" Target="http://bottlepy.org/" TargetMode="External"/><Relationship Id="rId9" Type="http://schemas.openxmlformats.org/officeDocument/2006/relationships/hyperlink" Target="https://wiki.gnome.org/Projects/PyGObject" TargetMode="External"/><Relationship Id="rId14" Type="http://schemas.openxmlformats.org/officeDocument/2006/relationships/hyperlink" Target="http://www.scipy.org/" TargetMode="External"/><Relationship Id="rId22" Type="http://schemas.openxmlformats.org/officeDocument/2006/relationships/hyperlink" Target="https://www.openstack.org/"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6473-FF63-4FF9-BB7B-37AD84BFD2EC}"/>
              </a:ext>
            </a:extLst>
          </p:cNvPr>
          <p:cNvSpPr>
            <a:spLocks noGrp="1"/>
          </p:cNvSpPr>
          <p:nvPr>
            <p:ph type="ctrTitle"/>
          </p:nvPr>
        </p:nvSpPr>
        <p:spPr/>
        <p:txBody>
          <a:bodyPr/>
          <a:lstStyle/>
          <a:p>
            <a:r>
              <a:rPr lang="en-US" dirty="0"/>
              <a:t>Machine Learning using Python  </a:t>
            </a:r>
          </a:p>
        </p:txBody>
      </p:sp>
      <p:sp>
        <p:nvSpPr>
          <p:cNvPr id="3" name="TextBox 2">
            <a:extLst>
              <a:ext uri="{FF2B5EF4-FFF2-40B4-BE49-F238E27FC236}">
                <a16:creationId xmlns:a16="http://schemas.microsoft.com/office/drawing/2014/main" id="{2A26C6B7-776C-446F-A4D3-A50E506A5A1F}"/>
              </a:ext>
            </a:extLst>
          </p:cNvPr>
          <p:cNvSpPr txBox="1"/>
          <p:nvPr/>
        </p:nvSpPr>
        <p:spPr>
          <a:xfrm>
            <a:off x="7150359" y="3686499"/>
            <a:ext cx="3517641" cy="1200329"/>
          </a:xfrm>
          <a:prstGeom prst="rect">
            <a:avLst/>
          </a:prstGeom>
          <a:noFill/>
        </p:spPr>
        <p:txBody>
          <a:bodyPr wrap="square" rtlCol="0">
            <a:spAutoFit/>
          </a:bodyPr>
          <a:lstStyle/>
          <a:p>
            <a:r>
              <a:rPr lang="kn-IN" sz="2400" b="1" dirty="0"/>
              <a:t>ಡಾ|| ತ್ಯಾಗರಾಜು  ಜಿ.ಎಸ್ </a:t>
            </a:r>
            <a:endParaRPr lang="en-US" sz="2400" b="1" dirty="0"/>
          </a:p>
          <a:p>
            <a:r>
              <a:rPr lang="en-US" sz="2400" b="1" dirty="0"/>
              <a:t>Head Dept of CSE</a:t>
            </a:r>
          </a:p>
          <a:p>
            <a:r>
              <a:rPr lang="en-US" sz="2400" b="1" dirty="0"/>
              <a:t>SDMIT Ujire</a:t>
            </a:r>
          </a:p>
        </p:txBody>
      </p:sp>
      <p:pic>
        <p:nvPicPr>
          <p:cNvPr id="4" name="Picture 3">
            <a:extLst>
              <a:ext uri="{FF2B5EF4-FFF2-40B4-BE49-F238E27FC236}">
                <a16:creationId xmlns:a16="http://schemas.microsoft.com/office/drawing/2014/main" id="{549285B7-7592-476F-9C58-F07F45CCEF0E}"/>
              </a:ext>
            </a:extLst>
          </p:cNvPr>
          <p:cNvPicPr>
            <a:picLocks noChangeAspect="1"/>
          </p:cNvPicPr>
          <p:nvPr/>
        </p:nvPicPr>
        <p:blipFill>
          <a:blip r:embed="rId2"/>
          <a:stretch>
            <a:fillRect/>
          </a:stretch>
        </p:blipFill>
        <p:spPr>
          <a:xfrm>
            <a:off x="9673883" y="6473650"/>
            <a:ext cx="2518117" cy="384350"/>
          </a:xfrm>
          <a:prstGeom prst="rect">
            <a:avLst/>
          </a:prstGeom>
        </p:spPr>
      </p:pic>
      <p:pic>
        <p:nvPicPr>
          <p:cNvPr id="6" name="Picture 5" descr="A close up of a device&#10;&#10;Description generated with high confidence">
            <a:extLst>
              <a:ext uri="{FF2B5EF4-FFF2-40B4-BE49-F238E27FC236}">
                <a16:creationId xmlns:a16="http://schemas.microsoft.com/office/drawing/2014/main" id="{79DA319B-49C3-46A5-8DBB-7767B5552E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98942"/>
            <a:ext cx="2064030" cy="1259058"/>
          </a:xfrm>
          <a:prstGeom prst="rect">
            <a:avLst/>
          </a:prstGeom>
        </p:spPr>
      </p:pic>
      <p:sp>
        <p:nvSpPr>
          <p:cNvPr id="5" name="Footer Placeholder 4">
            <a:extLst>
              <a:ext uri="{FF2B5EF4-FFF2-40B4-BE49-F238E27FC236}">
                <a16:creationId xmlns:a16="http://schemas.microsoft.com/office/drawing/2014/main" id="{251518DE-077A-4F08-95C6-84A9332379B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963558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1900-DFDC-443A-9C6F-619A67E4B2B5}"/>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3.1. Math Skills </a:t>
            </a:r>
          </a:p>
        </p:txBody>
      </p:sp>
      <p:sp>
        <p:nvSpPr>
          <p:cNvPr id="3" name="Content Placeholder 2">
            <a:extLst>
              <a:ext uri="{FF2B5EF4-FFF2-40B4-BE49-F238E27FC236}">
                <a16:creationId xmlns:a16="http://schemas.microsoft.com/office/drawing/2014/main" id="{CA16B7A9-CCD2-4713-AC90-DBA7F76E7CC5}"/>
              </a:ext>
            </a:extLst>
          </p:cNvPr>
          <p:cNvSpPr>
            <a:spLocks noGrp="1"/>
          </p:cNvSpPr>
          <p:nvPr>
            <p:ph idx="1"/>
          </p:nvPr>
        </p:nvSpPr>
        <p:spPr>
          <a:xfrm>
            <a:off x="838200" y="1825625"/>
            <a:ext cx="10515600" cy="3562301"/>
          </a:xfrm>
        </p:spPr>
        <p:txBody>
          <a:bodyPr/>
          <a:lstStyle/>
          <a:p>
            <a:r>
              <a:rPr lang="en-US" b="1" dirty="0">
                <a:solidFill>
                  <a:srgbClr val="FF0000"/>
                </a:solidFill>
              </a:rPr>
              <a:t>Probability and Statistics  </a:t>
            </a:r>
            <a:r>
              <a:rPr lang="en-US" dirty="0">
                <a:solidFill>
                  <a:srgbClr val="FF0000"/>
                </a:solidFill>
              </a:rPr>
              <a:t>: </a:t>
            </a:r>
            <a:r>
              <a:rPr lang="en-US" dirty="0"/>
              <a:t>Descriptive Statistics  , Bayes Rule and Random  Variables , Probability Distributions , Sampling Hypothesis , Testing Regression and Decision Analysis.</a:t>
            </a:r>
          </a:p>
          <a:p>
            <a:endParaRPr lang="en-US" dirty="0"/>
          </a:p>
          <a:p>
            <a:r>
              <a:rPr lang="en-US" b="1" dirty="0">
                <a:solidFill>
                  <a:srgbClr val="FF0000"/>
                </a:solidFill>
              </a:rPr>
              <a:t>Linear Algebra : </a:t>
            </a:r>
            <a:r>
              <a:rPr lang="en-US" dirty="0"/>
              <a:t>Matrices , Vector Spaces</a:t>
            </a:r>
          </a:p>
          <a:p>
            <a:pPr marL="0" indent="0">
              <a:buNone/>
            </a:pPr>
            <a:endParaRPr lang="en-US" dirty="0"/>
          </a:p>
          <a:p>
            <a:r>
              <a:rPr lang="en-US" b="1" dirty="0">
                <a:solidFill>
                  <a:srgbClr val="FF0000"/>
                </a:solidFill>
              </a:rPr>
              <a:t>Calculus : </a:t>
            </a:r>
            <a:r>
              <a:rPr lang="en-US" dirty="0"/>
              <a:t>Basics of Differential and Integral calculus</a:t>
            </a:r>
          </a:p>
          <a:p>
            <a:endParaRPr lang="en-US" dirty="0"/>
          </a:p>
          <a:p>
            <a:endParaRPr lang="en-US" dirty="0"/>
          </a:p>
        </p:txBody>
      </p:sp>
      <p:sp>
        <p:nvSpPr>
          <p:cNvPr id="4" name="Footer Placeholder 3">
            <a:extLst>
              <a:ext uri="{FF2B5EF4-FFF2-40B4-BE49-F238E27FC236}">
                <a16:creationId xmlns:a16="http://schemas.microsoft.com/office/drawing/2014/main" id="{C62906E9-CCFB-498B-8E54-B2502A8CC15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059114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1025908F-222F-496D-9361-35D67EFAF3DA}"/>
              </a:ext>
            </a:extLst>
          </p:cNvPr>
          <p:cNvSpPr>
            <a:spLocks noGrp="1" noChangeArrowheads="1"/>
          </p:cNvSpPr>
          <p:nvPr>
            <p:ph type="title"/>
          </p:nvPr>
        </p:nvSpPr>
        <p:spPr>
          <a:xfrm>
            <a:off x="0" y="334"/>
            <a:ext cx="12192000" cy="705033"/>
          </a:xfrm>
          <a:solidFill>
            <a:schemeClr val="accent5">
              <a:lumMod val="60000"/>
              <a:lumOff val="40000"/>
            </a:schemeClr>
          </a:solidFill>
        </p:spPr>
        <p:txBody>
          <a:bodyPr/>
          <a:lstStyle/>
          <a:p>
            <a:r>
              <a:rPr lang="en-US" altLang="en-US" b="1" dirty="0"/>
              <a:t>Decision Tree Expressivity</a:t>
            </a:r>
          </a:p>
        </p:txBody>
      </p:sp>
      <p:grpSp>
        <p:nvGrpSpPr>
          <p:cNvPr id="15363" name="Group 3">
            <a:extLst>
              <a:ext uri="{FF2B5EF4-FFF2-40B4-BE49-F238E27FC236}">
                <a16:creationId xmlns:a16="http://schemas.microsoft.com/office/drawing/2014/main" id="{0FE59FBF-1B73-4AE7-83FD-911CF9030492}"/>
              </a:ext>
            </a:extLst>
          </p:cNvPr>
          <p:cNvGrpSpPr>
            <a:grpSpLocks/>
          </p:cNvGrpSpPr>
          <p:nvPr/>
        </p:nvGrpSpPr>
        <p:grpSpPr bwMode="auto">
          <a:xfrm>
            <a:off x="1828801" y="1905001"/>
            <a:ext cx="7949745" cy="3100245"/>
            <a:chOff x="96" y="1104"/>
            <a:chExt cx="5090" cy="2890"/>
          </a:xfrm>
        </p:grpSpPr>
        <p:sp>
          <p:nvSpPr>
            <p:cNvPr id="15364" name="Line 4">
              <a:extLst>
                <a:ext uri="{FF2B5EF4-FFF2-40B4-BE49-F238E27FC236}">
                  <a16:creationId xmlns:a16="http://schemas.microsoft.com/office/drawing/2014/main" id="{A8E4E637-279C-4A6E-A8C9-DF7830A0AB79}"/>
                </a:ext>
              </a:extLst>
            </p:cNvPr>
            <p:cNvSpPr>
              <a:spLocks noChangeShapeType="1"/>
            </p:cNvSpPr>
            <p:nvPr/>
          </p:nvSpPr>
          <p:spPr bwMode="auto">
            <a:xfrm flipH="1">
              <a:off x="1008" y="1392"/>
              <a:ext cx="1632" cy="105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65" name="Line 5">
              <a:extLst>
                <a:ext uri="{FF2B5EF4-FFF2-40B4-BE49-F238E27FC236}">
                  <a16:creationId xmlns:a16="http://schemas.microsoft.com/office/drawing/2014/main" id="{B2A34C37-F12A-4CE5-8D26-73BDC86F690C}"/>
                </a:ext>
              </a:extLst>
            </p:cNvPr>
            <p:cNvSpPr>
              <a:spLocks noChangeShapeType="1"/>
            </p:cNvSpPr>
            <p:nvPr/>
          </p:nvSpPr>
          <p:spPr bwMode="auto">
            <a:xfrm>
              <a:off x="3072" y="1392"/>
              <a:ext cx="1200" cy="105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66" name="Line 6">
              <a:extLst>
                <a:ext uri="{FF2B5EF4-FFF2-40B4-BE49-F238E27FC236}">
                  <a16:creationId xmlns:a16="http://schemas.microsoft.com/office/drawing/2014/main" id="{43DFB954-F3B8-429F-A3AB-F9F3E3790BE7}"/>
                </a:ext>
              </a:extLst>
            </p:cNvPr>
            <p:cNvSpPr>
              <a:spLocks noChangeShapeType="1"/>
            </p:cNvSpPr>
            <p:nvPr/>
          </p:nvSpPr>
          <p:spPr bwMode="auto">
            <a:xfrm flipH="1">
              <a:off x="288" y="2736"/>
              <a:ext cx="576" cy="912"/>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67" name="Line 7">
              <a:extLst>
                <a:ext uri="{FF2B5EF4-FFF2-40B4-BE49-F238E27FC236}">
                  <a16:creationId xmlns:a16="http://schemas.microsoft.com/office/drawing/2014/main" id="{1555DDDB-A3F5-4C97-BB04-D9657566D4C4}"/>
                </a:ext>
              </a:extLst>
            </p:cNvPr>
            <p:cNvSpPr>
              <a:spLocks noChangeShapeType="1"/>
            </p:cNvSpPr>
            <p:nvPr/>
          </p:nvSpPr>
          <p:spPr bwMode="auto">
            <a:xfrm>
              <a:off x="1056" y="2736"/>
              <a:ext cx="672" cy="912"/>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68" name="Line 8">
              <a:extLst>
                <a:ext uri="{FF2B5EF4-FFF2-40B4-BE49-F238E27FC236}">
                  <a16:creationId xmlns:a16="http://schemas.microsoft.com/office/drawing/2014/main" id="{75938816-937D-4C81-9E3A-38FE58BE0647}"/>
                </a:ext>
              </a:extLst>
            </p:cNvPr>
            <p:cNvSpPr>
              <a:spLocks noChangeShapeType="1"/>
            </p:cNvSpPr>
            <p:nvPr/>
          </p:nvSpPr>
          <p:spPr bwMode="auto">
            <a:xfrm>
              <a:off x="4368" y="2736"/>
              <a:ext cx="624" cy="912"/>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69" name="Line 9">
              <a:extLst>
                <a:ext uri="{FF2B5EF4-FFF2-40B4-BE49-F238E27FC236}">
                  <a16:creationId xmlns:a16="http://schemas.microsoft.com/office/drawing/2014/main" id="{8419B147-D646-4E81-AB97-73E967535D5E}"/>
                </a:ext>
              </a:extLst>
            </p:cNvPr>
            <p:cNvSpPr>
              <a:spLocks noChangeShapeType="1"/>
            </p:cNvSpPr>
            <p:nvPr/>
          </p:nvSpPr>
          <p:spPr bwMode="auto">
            <a:xfrm flipH="1">
              <a:off x="3696" y="2736"/>
              <a:ext cx="576" cy="912"/>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70" name="Line 10">
              <a:extLst>
                <a:ext uri="{FF2B5EF4-FFF2-40B4-BE49-F238E27FC236}">
                  <a16:creationId xmlns:a16="http://schemas.microsoft.com/office/drawing/2014/main" id="{4A391B1F-E99E-4D8B-99BC-A275119BFF3C}"/>
                </a:ext>
              </a:extLst>
            </p:cNvPr>
            <p:cNvSpPr>
              <a:spLocks noChangeShapeType="1"/>
            </p:cNvSpPr>
            <p:nvPr/>
          </p:nvSpPr>
          <p:spPr bwMode="auto">
            <a:xfrm>
              <a:off x="2784" y="1440"/>
              <a:ext cx="0" cy="1008"/>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71" name="Text Box 11">
              <a:extLst>
                <a:ext uri="{FF2B5EF4-FFF2-40B4-BE49-F238E27FC236}">
                  <a16:creationId xmlns:a16="http://schemas.microsoft.com/office/drawing/2014/main" id="{33F3A444-B79D-42E6-8E00-F0AA7FFC4D42}"/>
                </a:ext>
              </a:extLst>
            </p:cNvPr>
            <p:cNvSpPr txBox="1">
              <a:spLocks noChangeArrowheads="1"/>
            </p:cNvSpPr>
            <p:nvPr/>
          </p:nvSpPr>
          <p:spPr bwMode="auto">
            <a:xfrm>
              <a:off x="2400" y="1104"/>
              <a:ext cx="622" cy="344"/>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sp>
          <p:nvSpPr>
            <p:cNvPr id="15372" name="Text Box 12">
              <a:extLst>
                <a:ext uri="{FF2B5EF4-FFF2-40B4-BE49-F238E27FC236}">
                  <a16:creationId xmlns:a16="http://schemas.microsoft.com/office/drawing/2014/main" id="{7D062787-D308-4877-92B1-E35D0BF9FFDB}"/>
                </a:ext>
              </a:extLst>
            </p:cNvPr>
            <p:cNvSpPr txBox="1">
              <a:spLocks noChangeArrowheads="1"/>
            </p:cNvSpPr>
            <p:nvPr/>
          </p:nvSpPr>
          <p:spPr bwMode="auto">
            <a:xfrm>
              <a:off x="1489" y="1729"/>
              <a:ext cx="519"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Sunny</a:t>
              </a:r>
            </a:p>
          </p:txBody>
        </p:sp>
        <p:sp>
          <p:nvSpPr>
            <p:cNvPr id="15373" name="Text Box 13">
              <a:extLst>
                <a:ext uri="{FF2B5EF4-FFF2-40B4-BE49-F238E27FC236}">
                  <a16:creationId xmlns:a16="http://schemas.microsoft.com/office/drawing/2014/main" id="{BE94C503-CF81-47A8-87DB-699D7E14535B}"/>
                </a:ext>
              </a:extLst>
            </p:cNvPr>
            <p:cNvSpPr txBox="1">
              <a:spLocks noChangeArrowheads="1"/>
            </p:cNvSpPr>
            <p:nvPr/>
          </p:nvSpPr>
          <p:spPr bwMode="auto">
            <a:xfrm>
              <a:off x="2352" y="1729"/>
              <a:ext cx="687"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dirty="0">
                  <a:latin typeface="Tahoma" panose="020B0604030504040204" pitchFamily="34" charset="0"/>
                </a:rPr>
                <a:t>Overcast</a:t>
              </a:r>
            </a:p>
          </p:txBody>
        </p:sp>
        <p:sp>
          <p:nvSpPr>
            <p:cNvPr id="15374" name="Text Box 14">
              <a:extLst>
                <a:ext uri="{FF2B5EF4-FFF2-40B4-BE49-F238E27FC236}">
                  <a16:creationId xmlns:a16="http://schemas.microsoft.com/office/drawing/2014/main" id="{791D6FCF-3D6B-487F-BD77-68A89FE87AC6}"/>
                </a:ext>
              </a:extLst>
            </p:cNvPr>
            <p:cNvSpPr txBox="1">
              <a:spLocks noChangeArrowheads="1"/>
            </p:cNvSpPr>
            <p:nvPr/>
          </p:nvSpPr>
          <p:spPr bwMode="auto">
            <a:xfrm>
              <a:off x="3456" y="1729"/>
              <a:ext cx="402"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Rain</a:t>
              </a:r>
            </a:p>
          </p:txBody>
        </p:sp>
        <p:sp>
          <p:nvSpPr>
            <p:cNvPr id="15375" name="Text Box 15">
              <a:extLst>
                <a:ext uri="{FF2B5EF4-FFF2-40B4-BE49-F238E27FC236}">
                  <a16:creationId xmlns:a16="http://schemas.microsoft.com/office/drawing/2014/main" id="{2EE61A7C-7BDD-4F87-A292-2200B376F505}"/>
                </a:ext>
              </a:extLst>
            </p:cNvPr>
            <p:cNvSpPr txBox="1">
              <a:spLocks noChangeArrowheads="1"/>
            </p:cNvSpPr>
            <p:nvPr/>
          </p:nvSpPr>
          <p:spPr bwMode="auto">
            <a:xfrm>
              <a:off x="529" y="2448"/>
              <a:ext cx="696" cy="344"/>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Humidity</a:t>
              </a:r>
            </a:p>
          </p:txBody>
        </p:sp>
        <p:sp>
          <p:nvSpPr>
            <p:cNvPr id="15376" name="Text Box 16">
              <a:extLst>
                <a:ext uri="{FF2B5EF4-FFF2-40B4-BE49-F238E27FC236}">
                  <a16:creationId xmlns:a16="http://schemas.microsoft.com/office/drawing/2014/main" id="{BD056E5A-1511-4C2E-9573-C9ADCBB752EB}"/>
                </a:ext>
              </a:extLst>
            </p:cNvPr>
            <p:cNvSpPr txBox="1">
              <a:spLocks noChangeArrowheads="1"/>
            </p:cNvSpPr>
            <p:nvPr/>
          </p:nvSpPr>
          <p:spPr bwMode="auto">
            <a:xfrm>
              <a:off x="192" y="3121"/>
              <a:ext cx="416"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High</a:t>
              </a:r>
            </a:p>
          </p:txBody>
        </p:sp>
        <p:sp>
          <p:nvSpPr>
            <p:cNvPr id="15377" name="Text Box 17">
              <a:extLst>
                <a:ext uri="{FF2B5EF4-FFF2-40B4-BE49-F238E27FC236}">
                  <a16:creationId xmlns:a16="http://schemas.microsoft.com/office/drawing/2014/main" id="{B54DFABB-126E-4986-8B5C-B4CD0A2451B4}"/>
                </a:ext>
              </a:extLst>
            </p:cNvPr>
            <p:cNvSpPr txBox="1">
              <a:spLocks noChangeArrowheads="1"/>
            </p:cNvSpPr>
            <p:nvPr/>
          </p:nvSpPr>
          <p:spPr bwMode="auto">
            <a:xfrm>
              <a:off x="1151" y="3121"/>
              <a:ext cx="586"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Normal</a:t>
              </a:r>
            </a:p>
          </p:txBody>
        </p:sp>
        <p:sp>
          <p:nvSpPr>
            <p:cNvPr id="15378" name="Text Box 18">
              <a:extLst>
                <a:ext uri="{FF2B5EF4-FFF2-40B4-BE49-F238E27FC236}">
                  <a16:creationId xmlns:a16="http://schemas.microsoft.com/office/drawing/2014/main" id="{6CD7454E-2761-4408-B9C6-941310E1FF84}"/>
                </a:ext>
              </a:extLst>
            </p:cNvPr>
            <p:cNvSpPr txBox="1">
              <a:spLocks noChangeArrowheads="1"/>
            </p:cNvSpPr>
            <p:nvPr/>
          </p:nvSpPr>
          <p:spPr bwMode="auto">
            <a:xfrm>
              <a:off x="3985" y="2448"/>
              <a:ext cx="450" cy="344"/>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5379" name="Text Box 19">
              <a:extLst>
                <a:ext uri="{FF2B5EF4-FFF2-40B4-BE49-F238E27FC236}">
                  <a16:creationId xmlns:a16="http://schemas.microsoft.com/office/drawing/2014/main" id="{DDEE03A1-896F-46CC-AE93-331451D3673B}"/>
                </a:ext>
              </a:extLst>
            </p:cNvPr>
            <p:cNvSpPr txBox="1">
              <a:spLocks noChangeArrowheads="1"/>
            </p:cNvSpPr>
            <p:nvPr/>
          </p:nvSpPr>
          <p:spPr bwMode="auto">
            <a:xfrm>
              <a:off x="3552" y="3121"/>
              <a:ext cx="547"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5380" name="Text Box 20">
              <a:extLst>
                <a:ext uri="{FF2B5EF4-FFF2-40B4-BE49-F238E27FC236}">
                  <a16:creationId xmlns:a16="http://schemas.microsoft.com/office/drawing/2014/main" id="{28E894DD-5022-4358-82FC-B6294B681ED2}"/>
                </a:ext>
              </a:extLst>
            </p:cNvPr>
            <p:cNvSpPr txBox="1">
              <a:spLocks noChangeArrowheads="1"/>
            </p:cNvSpPr>
            <p:nvPr/>
          </p:nvSpPr>
          <p:spPr bwMode="auto">
            <a:xfrm>
              <a:off x="4512" y="3121"/>
              <a:ext cx="476"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5381" name="Text Box 21">
              <a:extLst>
                <a:ext uri="{FF2B5EF4-FFF2-40B4-BE49-F238E27FC236}">
                  <a16:creationId xmlns:a16="http://schemas.microsoft.com/office/drawing/2014/main" id="{395B4D87-D247-483C-9F13-AC2BE96DE61E}"/>
                </a:ext>
              </a:extLst>
            </p:cNvPr>
            <p:cNvSpPr txBox="1">
              <a:spLocks noChangeArrowheads="1"/>
            </p:cNvSpPr>
            <p:nvPr/>
          </p:nvSpPr>
          <p:spPr bwMode="auto">
            <a:xfrm>
              <a:off x="96" y="3648"/>
              <a:ext cx="297" cy="34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5382" name="Text Box 22">
              <a:extLst>
                <a:ext uri="{FF2B5EF4-FFF2-40B4-BE49-F238E27FC236}">
                  <a16:creationId xmlns:a16="http://schemas.microsoft.com/office/drawing/2014/main" id="{2D0EDE36-9E05-4B2D-AC65-1875282AE903}"/>
                </a:ext>
              </a:extLst>
            </p:cNvPr>
            <p:cNvSpPr txBox="1">
              <a:spLocks noChangeArrowheads="1"/>
            </p:cNvSpPr>
            <p:nvPr/>
          </p:nvSpPr>
          <p:spPr bwMode="auto">
            <a:xfrm>
              <a:off x="1536" y="3648"/>
              <a:ext cx="338" cy="34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5383" name="Text Box 23">
              <a:extLst>
                <a:ext uri="{FF2B5EF4-FFF2-40B4-BE49-F238E27FC236}">
                  <a16:creationId xmlns:a16="http://schemas.microsoft.com/office/drawing/2014/main" id="{138CADEF-315D-4E01-96BE-AEECA987F68B}"/>
                </a:ext>
              </a:extLst>
            </p:cNvPr>
            <p:cNvSpPr txBox="1">
              <a:spLocks noChangeArrowheads="1"/>
            </p:cNvSpPr>
            <p:nvPr/>
          </p:nvSpPr>
          <p:spPr bwMode="auto">
            <a:xfrm>
              <a:off x="2593" y="2448"/>
              <a:ext cx="338" cy="34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5384" name="Text Box 24">
              <a:extLst>
                <a:ext uri="{FF2B5EF4-FFF2-40B4-BE49-F238E27FC236}">
                  <a16:creationId xmlns:a16="http://schemas.microsoft.com/office/drawing/2014/main" id="{9C01A7F9-32C2-4A61-BC76-2BD7D0BFDAF5}"/>
                </a:ext>
              </a:extLst>
            </p:cNvPr>
            <p:cNvSpPr txBox="1">
              <a:spLocks noChangeArrowheads="1"/>
            </p:cNvSpPr>
            <p:nvPr/>
          </p:nvSpPr>
          <p:spPr bwMode="auto">
            <a:xfrm>
              <a:off x="4848" y="3650"/>
              <a:ext cx="338" cy="34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5385" name="Text Box 25">
              <a:extLst>
                <a:ext uri="{FF2B5EF4-FFF2-40B4-BE49-F238E27FC236}">
                  <a16:creationId xmlns:a16="http://schemas.microsoft.com/office/drawing/2014/main" id="{F303A316-0164-4869-8254-19A12F2BE99B}"/>
                </a:ext>
              </a:extLst>
            </p:cNvPr>
            <p:cNvSpPr txBox="1">
              <a:spLocks noChangeArrowheads="1"/>
            </p:cNvSpPr>
            <p:nvPr/>
          </p:nvSpPr>
          <p:spPr bwMode="auto">
            <a:xfrm>
              <a:off x="3504" y="3648"/>
              <a:ext cx="297" cy="34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grpSp>
      <p:sp>
        <p:nvSpPr>
          <p:cNvPr id="15386" name="Text Box 26">
            <a:extLst>
              <a:ext uri="{FF2B5EF4-FFF2-40B4-BE49-F238E27FC236}">
                <a16:creationId xmlns:a16="http://schemas.microsoft.com/office/drawing/2014/main" id="{D08CEE57-5261-475E-85B6-AE7999257A1B}"/>
              </a:ext>
            </a:extLst>
          </p:cNvPr>
          <p:cNvSpPr txBox="1">
            <a:spLocks noChangeArrowheads="1"/>
          </p:cNvSpPr>
          <p:nvPr/>
        </p:nvSpPr>
        <p:spPr bwMode="auto">
          <a:xfrm>
            <a:off x="842412" y="1216085"/>
            <a:ext cx="1051138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Char char="•"/>
            </a:pPr>
            <a:r>
              <a:rPr lang="en-US" altLang="en-US" dirty="0">
                <a:latin typeface="Tahoma" panose="020B0604030504040204" pitchFamily="34" charset="0"/>
              </a:rPr>
              <a:t> </a:t>
            </a:r>
            <a:r>
              <a:rPr lang="en-US" altLang="en-US" sz="2400" dirty="0"/>
              <a:t>Decision trees represent a disjunction of conjunctions on constraints on the value of attributes:</a:t>
            </a:r>
          </a:p>
          <a:p>
            <a:pPr eaLnBrk="1" hangingPunct="1">
              <a:buFontTx/>
              <a:buChar char="•"/>
            </a:pPr>
            <a:endParaRPr lang="en-US" altLang="en-US" dirty="0">
              <a:latin typeface="Tahoma" panose="020B0604030504040204" pitchFamily="34" charset="0"/>
            </a:endParaRPr>
          </a:p>
        </p:txBody>
      </p:sp>
      <p:sp>
        <p:nvSpPr>
          <p:cNvPr id="15387" name="Text Box 27">
            <a:extLst>
              <a:ext uri="{FF2B5EF4-FFF2-40B4-BE49-F238E27FC236}">
                <a16:creationId xmlns:a16="http://schemas.microsoft.com/office/drawing/2014/main" id="{067B6B59-E03F-4DAF-B6CD-DF69D2F98F84}"/>
              </a:ext>
            </a:extLst>
          </p:cNvPr>
          <p:cNvSpPr txBox="1">
            <a:spLocks noChangeArrowheads="1"/>
          </p:cNvSpPr>
          <p:nvPr/>
        </p:nvSpPr>
        <p:spPr bwMode="auto">
          <a:xfrm>
            <a:off x="3200401" y="5334000"/>
            <a:ext cx="465223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dirty="0">
                <a:latin typeface="Tahoma" panose="020B0604030504040204" pitchFamily="34" charset="0"/>
              </a:rPr>
              <a:t>(Outlook=Sunny </a:t>
            </a:r>
            <a:r>
              <a:rPr lang="en-US" altLang="en-US" b="1" dirty="0">
                <a:latin typeface="Tahoma" panose="020B0604030504040204" pitchFamily="34" charset="0"/>
                <a:sym typeface="Symbol" panose="05050102010706020507" pitchFamily="18" charset="2"/>
              </a:rPr>
              <a:t> Humidity=Normal) </a:t>
            </a:r>
          </a:p>
          <a:p>
            <a:pPr eaLnBrk="1" hangingPunct="1"/>
            <a:r>
              <a:rPr lang="en-US" altLang="en-US" b="1" dirty="0">
                <a:latin typeface="Tahoma" panose="020B0604030504040204" pitchFamily="34" charset="0"/>
                <a:sym typeface="Symbol" panose="05050102010706020507" pitchFamily="18" charset="2"/>
              </a:rPr>
              <a:t>           (Outlook=Overcast)</a:t>
            </a:r>
          </a:p>
          <a:p>
            <a:pPr eaLnBrk="1" hangingPunct="1"/>
            <a:r>
              <a:rPr lang="en-US" altLang="en-US" b="1" dirty="0">
                <a:latin typeface="Tahoma" panose="020B0604030504040204" pitchFamily="34" charset="0"/>
                <a:sym typeface="Symbol" panose="05050102010706020507" pitchFamily="18" charset="2"/>
              </a:rPr>
              <a:t>     (Outlook=Rain  Wind=Weak)</a:t>
            </a:r>
          </a:p>
        </p:txBody>
      </p:sp>
    </p:spTree>
    <p:extLst>
      <p:ext uri="{BB962C8B-B14F-4D97-AF65-F5344CB8AC3E}">
        <p14:creationId xmlns:p14="http://schemas.microsoft.com/office/powerpoint/2010/main" val="5976398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E2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generated with very high confidence">
            <a:extLst>
              <a:ext uri="{FF2B5EF4-FFF2-40B4-BE49-F238E27FC236}">
                <a16:creationId xmlns:a16="http://schemas.microsoft.com/office/drawing/2014/main" id="{A605F407-6C68-4B53-BAAA-44B8FB4DD78D}"/>
              </a:ext>
            </a:extLst>
          </p:cNvPr>
          <p:cNvPicPr>
            <a:picLocks noChangeAspect="1"/>
          </p:cNvPicPr>
          <p:nvPr/>
        </p:nvPicPr>
        <p:blipFill>
          <a:blip r:embed="rId2"/>
          <a:stretch>
            <a:fillRect/>
          </a:stretch>
        </p:blipFill>
        <p:spPr>
          <a:xfrm>
            <a:off x="2102404" y="643467"/>
            <a:ext cx="7987191" cy="5571066"/>
          </a:xfrm>
          <a:prstGeom prst="rect">
            <a:avLst/>
          </a:prstGeom>
        </p:spPr>
      </p:pic>
      <p:sp>
        <p:nvSpPr>
          <p:cNvPr id="3" name="Footer Placeholder 2">
            <a:extLst>
              <a:ext uri="{FF2B5EF4-FFF2-40B4-BE49-F238E27FC236}">
                <a16:creationId xmlns:a16="http://schemas.microsoft.com/office/drawing/2014/main" id="{BB9411B3-CF9F-4EF5-8918-24EB0BCD215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506385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A81118-044A-4AD4-AE08-DD12C72482BA}"/>
              </a:ext>
            </a:extLst>
          </p:cNvPr>
          <p:cNvSpPr>
            <a:spLocks noGrp="1"/>
          </p:cNvSpPr>
          <p:nvPr>
            <p:ph type="title"/>
          </p:nvPr>
        </p:nvSpPr>
        <p:spPr>
          <a:xfrm>
            <a:off x="0" y="0"/>
            <a:ext cx="12192000" cy="838524"/>
          </a:xfrm>
          <a:solidFill>
            <a:schemeClr val="accent5">
              <a:lumMod val="60000"/>
              <a:lumOff val="40000"/>
            </a:schemeClr>
          </a:solidFill>
        </p:spPr>
        <p:txBody>
          <a:bodyPr>
            <a:normAutofit/>
          </a:bodyPr>
          <a:lstStyle/>
          <a:p>
            <a:r>
              <a:rPr lang="en-US" b="1" dirty="0"/>
              <a:t>4. Appropriate Problems for Decision Tree Learning</a:t>
            </a:r>
            <a:endParaRPr lang="en-US" dirty="0"/>
          </a:p>
        </p:txBody>
      </p:sp>
      <p:sp>
        <p:nvSpPr>
          <p:cNvPr id="4" name="Content Placeholder 3">
            <a:extLst>
              <a:ext uri="{FF2B5EF4-FFF2-40B4-BE49-F238E27FC236}">
                <a16:creationId xmlns:a16="http://schemas.microsoft.com/office/drawing/2014/main" id="{0DC38D34-2261-4DB0-8685-89E3F349B9AC}"/>
              </a:ext>
            </a:extLst>
          </p:cNvPr>
          <p:cNvSpPr>
            <a:spLocks noGrp="1"/>
          </p:cNvSpPr>
          <p:nvPr>
            <p:ph idx="1"/>
          </p:nvPr>
        </p:nvSpPr>
        <p:spPr>
          <a:xfrm>
            <a:off x="838200" y="1825624"/>
            <a:ext cx="10515600" cy="4667249"/>
          </a:xfrm>
        </p:spPr>
        <p:txBody>
          <a:bodyPr>
            <a:normAutofit/>
          </a:bodyPr>
          <a:lstStyle/>
          <a:p>
            <a:r>
              <a:rPr lang="en-US" b="1" dirty="0"/>
              <a:t>Decision tree learning is generally best suited to problems with the following characteristics</a:t>
            </a:r>
            <a:r>
              <a:rPr lang="en-US" dirty="0"/>
              <a:t>: </a:t>
            </a:r>
          </a:p>
          <a:p>
            <a:pPr lvl="1"/>
            <a:r>
              <a:rPr lang="en-US" dirty="0"/>
              <a:t>Instances describable by attribute-value pairs. (Hot, Mild, Cold)</a:t>
            </a:r>
          </a:p>
          <a:p>
            <a:pPr lvl="1"/>
            <a:r>
              <a:rPr lang="en-US" dirty="0"/>
              <a:t>Target function has discrete output values (yes or no). </a:t>
            </a:r>
          </a:p>
          <a:p>
            <a:pPr lvl="1"/>
            <a:r>
              <a:rPr lang="en-US" dirty="0"/>
              <a:t>Disjunctive hypothesis/description may be required. </a:t>
            </a:r>
          </a:p>
          <a:p>
            <a:pPr lvl="1"/>
            <a:r>
              <a:rPr lang="en-US" dirty="0"/>
              <a:t>The training data may contain errors/noisy data.</a:t>
            </a:r>
          </a:p>
          <a:p>
            <a:pPr lvl="1"/>
            <a:r>
              <a:rPr lang="en-US" dirty="0"/>
              <a:t>The training data may contain missing attribute values.</a:t>
            </a:r>
          </a:p>
          <a:p>
            <a:r>
              <a:rPr lang="en-US" b="1" dirty="0"/>
              <a:t>Some examples of problems that ﬁt to these characteristics are: </a:t>
            </a:r>
          </a:p>
          <a:p>
            <a:pPr lvl="1"/>
            <a:r>
              <a:rPr lang="en-US" dirty="0"/>
              <a:t>Medical or equipment diagnosis </a:t>
            </a:r>
          </a:p>
          <a:p>
            <a:pPr lvl="1"/>
            <a:r>
              <a:rPr lang="en-US" dirty="0"/>
              <a:t>Credit risk analysis </a:t>
            </a:r>
          </a:p>
          <a:p>
            <a:pPr lvl="1"/>
            <a:r>
              <a:rPr lang="en-US" dirty="0"/>
              <a:t>Modelling calendar scheduling preferences</a:t>
            </a:r>
          </a:p>
        </p:txBody>
      </p:sp>
      <p:sp>
        <p:nvSpPr>
          <p:cNvPr id="2" name="Footer Placeholder 1">
            <a:extLst>
              <a:ext uri="{FF2B5EF4-FFF2-40B4-BE49-F238E27FC236}">
                <a16:creationId xmlns:a16="http://schemas.microsoft.com/office/drawing/2014/main" id="{7C2D1BDE-0ECA-4934-A3E4-EED21D253B6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57585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878A66-BB4A-405D-8749-B471C4CCA201}"/>
              </a:ext>
            </a:extLst>
          </p:cNvPr>
          <p:cNvSpPr>
            <a:spLocks noGrp="1"/>
          </p:cNvSpPr>
          <p:nvPr>
            <p:ph type="title"/>
          </p:nvPr>
        </p:nvSpPr>
        <p:spPr>
          <a:xfrm>
            <a:off x="0" y="0"/>
            <a:ext cx="12192000" cy="790575"/>
          </a:xfrm>
          <a:solidFill>
            <a:schemeClr val="accent5">
              <a:lumMod val="60000"/>
              <a:lumOff val="40000"/>
            </a:schemeClr>
          </a:solidFill>
        </p:spPr>
        <p:txBody>
          <a:bodyPr/>
          <a:lstStyle/>
          <a:p>
            <a:r>
              <a:rPr lang="en-US" b="1" dirty="0"/>
              <a:t>5.Basic Decision Tree Learning Algorithm (ID3)</a:t>
            </a:r>
            <a:endParaRPr lang="en-US" dirty="0"/>
          </a:p>
        </p:txBody>
      </p:sp>
      <p:sp>
        <p:nvSpPr>
          <p:cNvPr id="4" name="Content Placeholder 3">
            <a:extLst>
              <a:ext uri="{FF2B5EF4-FFF2-40B4-BE49-F238E27FC236}">
                <a16:creationId xmlns:a16="http://schemas.microsoft.com/office/drawing/2014/main" id="{E49EEA71-6FCA-4A74-A814-6964A990FD14}"/>
              </a:ext>
            </a:extLst>
          </p:cNvPr>
          <p:cNvSpPr>
            <a:spLocks noGrp="1"/>
          </p:cNvSpPr>
          <p:nvPr>
            <p:ph idx="1"/>
          </p:nvPr>
        </p:nvSpPr>
        <p:spPr>
          <a:xfrm>
            <a:off x="838200" y="1825625"/>
            <a:ext cx="10515600" cy="3773317"/>
          </a:xfrm>
        </p:spPr>
        <p:txBody>
          <a:bodyPr>
            <a:normAutofit/>
          </a:bodyPr>
          <a:lstStyle/>
          <a:p>
            <a:r>
              <a:rPr lang="en-US" sz="4400" dirty="0"/>
              <a:t>The basic decision tree learning algorithm, ID3, employs a top-down, greedy search through the space of possible decision trees, beginning with the question ”</a:t>
            </a:r>
            <a:r>
              <a:rPr lang="en-US" sz="4400" b="1" dirty="0"/>
              <a:t>which attribute should be tested at the root of the tree?</a:t>
            </a:r>
            <a:r>
              <a:rPr lang="en-US" sz="4400" dirty="0"/>
              <a:t>”.</a:t>
            </a:r>
          </a:p>
          <a:p>
            <a:endParaRPr lang="en-US" dirty="0"/>
          </a:p>
          <a:p>
            <a:endParaRPr lang="en-US" dirty="0"/>
          </a:p>
        </p:txBody>
      </p:sp>
      <p:sp>
        <p:nvSpPr>
          <p:cNvPr id="2" name="Footer Placeholder 1">
            <a:extLst>
              <a:ext uri="{FF2B5EF4-FFF2-40B4-BE49-F238E27FC236}">
                <a16:creationId xmlns:a16="http://schemas.microsoft.com/office/drawing/2014/main" id="{E6A85456-BA96-45B9-A51E-04105323607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5192469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10C4EA7-CDA6-4BE2-8955-7080FCE71762}"/>
              </a:ext>
            </a:extLst>
          </p:cNvPr>
          <p:cNvGraphicFramePr>
            <a:graphicFrameLocks noGrp="1"/>
          </p:cNvGraphicFramePr>
          <p:nvPr>
            <p:extLst>
              <p:ext uri="{D42A27DB-BD31-4B8C-83A1-F6EECF244321}">
                <p14:modId xmlns:p14="http://schemas.microsoft.com/office/powerpoint/2010/main" val="2168750033"/>
              </p:ext>
            </p:extLst>
          </p:nvPr>
        </p:nvGraphicFramePr>
        <p:xfrm>
          <a:off x="0" y="9916"/>
          <a:ext cx="12192001" cy="6858000"/>
        </p:xfrm>
        <a:graphic>
          <a:graphicData uri="http://schemas.openxmlformats.org/drawingml/2006/table">
            <a:tbl>
              <a:tblPr firstRow="1" bandRow="1">
                <a:tableStyleId>{5940675A-B579-460E-94D1-54222C63F5DA}</a:tableStyleId>
              </a:tblPr>
              <a:tblGrid>
                <a:gridCol w="1172310">
                  <a:extLst>
                    <a:ext uri="{9D8B030D-6E8A-4147-A177-3AD203B41FA5}">
                      <a16:colId xmlns:a16="http://schemas.microsoft.com/office/drawing/2014/main" val="2292203941"/>
                    </a:ext>
                  </a:extLst>
                </a:gridCol>
                <a:gridCol w="2595488">
                  <a:extLst>
                    <a:ext uri="{9D8B030D-6E8A-4147-A177-3AD203B41FA5}">
                      <a16:colId xmlns:a16="http://schemas.microsoft.com/office/drawing/2014/main" val="1112386859"/>
                    </a:ext>
                  </a:extLst>
                </a:gridCol>
                <a:gridCol w="2328203">
                  <a:extLst>
                    <a:ext uri="{9D8B030D-6E8A-4147-A177-3AD203B41FA5}">
                      <a16:colId xmlns:a16="http://schemas.microsoft.com/office/drawing/2014/main" val="3039198591"/>
                    </a:ext>
                  </a:extLst>
                </a:gridCol>
                <a:gridCol w="2032000">
                  <a:extLst>
                    <a:ext uri="{9D8B030D-6E8A-4147-A177-3AD203B41FA5}">
                      <a16:colId xmlns:a16="http://schemas.microsoft.com/office/drawing/2014/main" val="3239546644"/>
                    </a:ext>
                  </a:extLst>
                </a:gridCol>
                <a:gridCol w="2032000">
                  <a:extLst>
                    <a:ext uri="{9D8B030D-6E8A-4147-A177-3AD203B41FA5}">
                      <a16:colId xmlns:a16="http://schemas.microsoft.com/office/drawing/2014/main" val="2175161860"/>
                    </a:ext>
                  </a:extLst>
                </a:gridCol>
                <a:gridCol w="2032000">
                  <a:extLst>
                    <a:ext uri="{9D8B030D-6E8A-4147-A177-3AD203B41FA5}">
                      <a16:colId xmlns:a16="http://schemas.microsoft.com/office/drawing/2014/main" val="1155149953"/>
                    </a:ext>
                  </a:extLst>
                </a:gridCol>
              </a:tblGrid>
              <a:tr h="416404">
                <a:tc>
                  <a:txBody>
                    <a:bodyPr/>
                    <a:lstStyle/>
                    <a:p>
                      <a:r>
                        <a:rPr lang="en-US" sz="2400" b="1" dirty="0"/>
                        <a:t>Day</a:t>
                      </a:r>
                    </a:p>
                  </a:txBody>
                  <a:tcPr>
                    <a:solidFill>
                      <a:schemeClr val="bg2">
                        <a:lumMod val="90000"/>
                      </a:schemeClr>
                    </a:solidFill>
                  </a:tcPr>
                </a:tc>
                <a:tc>
                  <a:txBody>
                    <a:bodyPr/>
                    <a:lstStyle/>
                    <a:p>
                      <a:r>
                        <a:rPr lang="en-US" sz="2400" b="1" dirty="0"/>
                        <a:t>Outlook</a:t>
                      </a:r>
                    </a:p>
                  </a:txBody>
                  <a:tcPr>
                    <a:solidFill>
                      <a:schemeClr val="bg2">
                        <a:lumMod val="90000"/>
                      </a:schemeClr>
                    </a:solidFill>
                  </a:tcPr>
                </a:tc>
                <a:tc>
                  <a:txBody>
                    <a:bodyPr/>
                    <a:lstStyle/>
                    <a:p>
                      <a:r>
                        <a:rPr lang="en-US" sz="2400" b="1" dirty="0"/>
                        <a:t>Temperature</a:t>
                      </a:r>
                    </a:p>
                  </a:txBody>
                  <a:tcPr>
                    <a:solidFill>
                      <a:schemeClr val="bg2">
                        <a:lumMod val="90000"/>
                      </a:schemeClr>
                    </a:solidFill>
                  </a:tcPr>
                </a:tc>
                <a:tc>
                  <a:txBody>
                    <a:bodyPr/>
                    <a:lstStyle/>
                    <a:p>
                      <a:r>
                        <a:rPr lang="en-US" sz="2400" b="1" dirty="0"/>
                        <a:t>Humidity</a:t>
                      </a:r>
                    </a:p>
                  </a:txBody>
                  <a:tcPr>
                    <a:solidFill>
                      <a:schemeClr val="bg2">
                        <a:lumMod val="90000"/>
                      </a:schemeClr>
                    </a:solidFill>
                  </a:tcPr>
                </a:tc>
                <a:tc>
                  <a:txBody>
                    <a:bodyPr/>
                    <a:lstStyle/>
                    <a:p>
                      <a:r>
                        <a:rPr lang="en-US" sz="2400" b="1" dirty="0"/>
                        <a:t>Wind</a:t>
                      </a:r>
                    </a:p>
                  </a:txBody>
                  <a:tcPr>
                    <a:solidFill>
                      <a:schemeClr val="bg2">
                        <a:lumMod val="90000"/>
                      </a:schemeClr>
                    </a:solidFill>
                  </a:tcPr>
                </a:tc>
                <a:tc>
                  <a:txBody>
                    <a:bodyPr/>
                    <a:lstStyle/>
                    <a:p>
                      <a:r>
                        <a:rPr lang="en-US" sz="2400" b="1" dirty="0"/>
                        <a:t>PlayTennis</a:t>
                      </a:r>
                    </a:p>
                  </a:txBody>
                  <a:tcPr>
                    <a:solidFill>
                      <a:schemeClr val="bg2">
                        <a:lumMod val="90000"/>
                      </a:schemeClr>
                    </a:solidFill>
                  </a:tcPr>
                </a:tc>
                <a:extLst>
                  <a:ext uri="{0D108BD9-81ED-4DB2-BD59-A6C34878D82A}">
                    <a16:rowId xmlns:a16="http://schemas.microsoft.com/office/drawing/2014/main" val="3836788065"/>
                  </a:ext>
                </a:extLst>
              </a:tr>
              <a:tr h="416404">
                <a:tc>
                  <a:txBody>
                    <a:bodyPr/>
                    <a:lstStyle/>
                    <a:p>
                      <a:r>
                        <a:rPr lang="en-US" sz="2400" b="1" dirty="0"/>
                        <a:t>D1</a:t>
                      </a:r>
                    </a:p>
                  </a:txBody>
                  <a:tcPr>
                    <a:solidFill>
                      <a:schemeClr val="bg2">
                        <a:lumMod val="90000"/>
                      </a:schemeClr>
                    </a:solidFill>
                  </a:tcPr>
                </a:tc>
                <a:tc>
                  <a:txBody>
                    <a:bodyPr/>
                    <a:lstStyle/>
                    <a:p>
                      <a:r>
                        <a:rPr lang="en-US" sz="2400" dirty="0"/>
                        <a:t>Sunny</a:t>
                      </a:r>
                    </a:p>
                  </a:txBody>
                  <a:tcPr/>
                </a:tc>
                <a:tc>
                  <a:txBody>
                    <a:bodyPr/>
                    <a:lstStyle/>
                    <a:p>
                      <a:r>
                        <a:rPr lang="en-US" sz="2400" dirty="0"/>
                        <a:t>Hot</a:t>
                      </a:r>
                    </a:p>
                  </a:txBody>
                  <a:tcPr/>
                </a:tc>
                <a:tc>
                  <a:txBody>
                    <a:bodyPr/>
                    <a:lstStyle/>
                    <a:p>
                      <a:r>
                        <a:rPr lang="en-US" sz="2400" dirty="0"/>
                        <a:t>High</a:t>
                      </a:r>
                    </a:p>
                  </a:txBody>
                  <a:tcPr/>
                </a:tc>
                <a:tc>
                  <a:txBody>
                    <a:bodyPr/>
                    <a:lstStyle/>
                    <a:p>
                      <a:r>
                        <a:rPr lang="en-US" sz="2400" dirty="0"/>
                        <a:t>Weak</a:t>
                      </a:r>
                    </a:p>
                  </a:txBody>
                  <a:tcPr/>
                </a:tc>
                <a:tc>
                  <a:txBody>
                    <a:bodyPr/>
                    <a:lstStyle/>
                    <a:p>
                      <a:r>
                        <a:rPr lang="en-US" sz="2400" dirty="0"/>
                        <a:t>No</a:t>
                      </a:r>
                    </a:p>
                  </a:txBody>
                  <a:tcPr/>
                </a:tc>
                <a:extLst>
                  <a:ext uri="{0D108BD9-81ED-4DB2-BD59-A6C34878D82A}">
                    <a16:rowId xmlns:a16="http://schemas.microsoft.com/office/drawing/2014/main" val="3684900153"/>
                  </a:ext>
                </a:extLst>
              </a:tr>
              <a:tr h="416404">
                <a:tc>
                  <a:txBody>
                    <a:bodyPr/>
                    <a:lstStyle/>
                    <a:p>
                      <a:r>
                        <a:rPr lang="en-US" sz="2400" b="1" dirty="0"/>
                        <a:t>D2</a:t>
                      </a:r>
                    </a:p>
                  </a:txBody>
                  <a:tcPr>
                    <a:solidFill>
                      <a:schemeClr val="bg2">
                        <a:lumMod val="90000"/>
                      </a:schemeClr>
                    </a:solidFill>
                  </a:tcPr>
                </a:tc>
                <a:tc>
                  <a:txBody>
                    <a:bodyPr/>
                    <a:lstStyle/>
                    <a:p>
                      <a:r>
                        <a:rPr lang="en-US" sz="2400" dirty="0"/>
                        <a:t>Sunny</a:t>
                      </a:r>
                    </a:p>
                  </a:txBody>
                  <a:tcPr/>
                </a:tc>
                <a:tc>
                  <a:txBody>
                    <a:bodyPr/>
                    <a:lstStyle/>
                    <a:p>
                      <a:r>
                        <a:rPr lang="en-US" sz="2400" dirty="0"/>
                        <a:t>Hot</a:t>
                      </a:r>
                    </a:p>
                  </a:txBody>
                  <a:tcPr/>
                </a:tc>
                <a:tc>
                  <a:txBody>
                    <a:bodyPr/>
                    <a:lstStyle/>
                    <a:p>
                      <a:r>
                        <a:rPr lang="en-US" sz="2400" dirty="0"/>
                        <a:t>High</a:t>
                      </a:r>
                    </a:p>
                  </a:txBody>
                  <a:tcPr/>
                </a:tc>
                <a:tc>
                  <a:txBody>
                    <a:bodyPr/>
                    <a:lstStyle/>
                    <a:p>
                      <a:r>
                        <a:rPr lang="en-US" sz="2400" dirty="0"/>
                        <a:t>Strong</a:t>
                      </a:r>
                    </a:p>
                  </a:txBody>
                  <a:tcPr/>
                </a:tc>
                <a:tc>
                  <a:txBody>
                    <a:bodyPr/>
                    <a:lstStyle/>
                    <a:p>
                      <a:r>
                        <a:rPr lang="en-US" sz="2400" dirty="0"/>
                        <a:t>No</a:t>
                      </a:r>
                    </a:p>
                  </a:txBody>
                  <a:tcPr/>
                </a:tc>
                <a:extLst>
                  <a:ext uri="{0D108BD9-81ED-4DB2-BD59-A6C34878D82A}">
                    <a16:rowId xmlns:a16="http://schemas.microsoft.com/office/drawing/2014/main" val="1065858456"/>
                  </a:ext>
                </a:extLst>
              </a:tr>
              <a:tr h="416404">
                <a:tc>
                  <a:txBody>
                    <a:bodyPr/>
                    <a:lstStyle/>
                    <a:p>
                      <a:r>
                        <a:rPr lang="en-US" sz="2400" b="1" dirty="0"/>
                        <a:t>D3</a:t>
                      </a:r>
                    </a:p>
                  </a:txBody>
                  <a:tcPr>
                    <a:solidFill>
                      <a:schemeClr val="bg2">
                        <a:lumMod val="90000"/>
                      </a:schemeClr>
                    </a:solidFill>
                  </a:tcPr>
                </a:tc>
                <a:tc>
                  <a:txBody>
                    <a:bodyPr/>
                    <a:lstStyle/>
                    <a:p>
                      <a:r>
                        <a:rPr lang="en-US" sz="2400" dirty="0"/>
                        <a:t>Overcast</a:t>
                      </a:r>
                    </a:p>
                  </a:txBody>
                  <a:tcPr/>
                </a:tc>
                <a:tc>
                  <a:txBody>
                    <a:bodyPr/>
                    <a:lstStyle/>
                    <a:p>
                      <a:r>
                        <a:rPr lang="en-US" sz="2400" dirty="0"/>
                        <a:t>Hot</a:t>
                      </a:r>
                    </a:p>
                  </a:txBody>
                  <a:tcPr/>
                </a:tc>
                <a:tc>
                  <a:txBody>
                    <a:bodyPr/>
                    <a:lstStyle/>
                    <a:p>
                      <a:r>
                        <a:rPr lang="en-US" sz="2400" dirty="0"/>
                        <a:t>High</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1219186367"/>
                  </a:ext>
                </a:extLst>
              </a:tr>
              <a:tr h="416404">
                <a:tc>
                  <a:txBody>
                    <a:bodyPr/>
                    <a:lstStyle/>
                    <a:p>
                      <a:r>
                        <a:rPr lang="en-US" sz="2400" b="1" dirty="0"/>
                        <a:t>D4</a:t>
                      </a:r>
                    </a:p>
                  </a:txBody>
                  <a:tcPr>
                    <a:solidFill>
                      <a:schemeClr val="bg2">
                        <a:lumMod val="90000"/>
                      </a:schemeClr>
                    </a:solidFill>
                  </a:tcPr>
                </a:tc>
                <a:tc>
                  <a:txBody>
                    <a:bodyPr/>
                    <a:lstStyle/>
                    <a:p>
                      <a:r>
                        <a:rPr lang="en-US" sz="2400" dirty="0"/>
                        <a:t>Rain</a:t>
                      </a:r>
                    </a:p>
                  </a:txBody>
                  <a:tcPr/>
                </a:tc>
                <a:tc>
                  <a:txBody>
                    <a:bodyPr/>
                    <a:lstStyle/>
                    <a:p>
                      <a:r>
                        <a:rPr lang="en-US" sz="2400" dirty="0"/>
                        <a:t>Mild</a:t>
                      </a:r>
                    </a:p>
                  </a:txBody>
                  <a:tcPr/>
                </a:tc>
                <a:tc>
                  <a:txBody>
                    <a:bodyPr/>
                    <a:lstStyle/>
                    <a:p>
                      <a:r>
                        <a:rPr lang="en-US" sz="2400" dirty="0"/>
                        <a:t>High</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3561565207"/>
                  </a:ext>
                </a:extLst>
              </a:tr>
              <a:tr h="416404">
                <a:tc>
                  <a:txBody>
                    <a:bodyPr/>
                    <a:lstStyle/>
                    <a:p>
                      <a:r>
                        <a:rPr lang="en-US" sz="2400" b="1" dirty="0"/>
                        <a:t>D5</a:t>
                      </a:r>
                    </a:p>
                  </a:txBody>
                  <a:tcPr>
                    <a:solidFill>
                      <a:schemeClr val="bg2">
                        <a:lumMod val="90000"/>
                      </a:schemeClr>
                    </a:solidFill>
                  </a:tcPr>
                </a:tc>
                <a:tc>
                  <a:txBody>
                    <a:bodyPr/>
                    <a:lstStyle/>
                    <a:p>
                      <a:r>
                        <a:rPr lang="en-US" sz="2400" dirty="0"/>
                        <a:t>Rain</a:t>
                      </a:r>
                    </a:p>
                  </a:txBody>
                  <a:tcPr/>
                </a:tc>
                <a:tc>
                  <a:txBody>
                    <a:bodyPr/>
                    <a:lstStyle/>
                    <a:p>
                      <a:r>
                        <a:rPr lang="en-US" sz="2400" dirty="0"/>
                        <a:t>Cool</a:t>
                      </a:r>
                    </a:p>
                  </a:txBody>
                  <a:tcPr/>
                </a:tc>
                <a:tc>
                  <a:txBody>
                    <a:bodyPr/>
                    <a:lstStyle/>
                    <a:p>
                      <a:r>
                        <a:rPr lang="en-US" sz="2400" dirty="0"/>
                        <a:t>Normal</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3849520417"/>
                  </a:ext>
                </a:extLst>
              </a:tr>
              <a:tr h="416404">
                <a:tc>
                  <a:txBody>
                    <a:bodyPr/>
                    <a:lstStyle/>
                    <a:p>
                      <a:r>
                        <a:rPr lang="en-US" sz="2400" b="1" dirty="0"/>
                        <a:t>D6</a:t>
                      </a:r>
                    </a:p>
                  </a:txBody>
                  <a:tcPr>
                    <a:solidFill>
                      <a:schemeClr val="bg2">
                        <a:lumMod val="90000"/>
                      </a:schemeClr>
                    </a:solidFill>
                  </a:tcPr>
                </a:tc>
                <a:tc>
                  <a:txBody>
                    <a:bodyPr/>
                    <a:lstStyle/>
                    <a:p>
                      <a:r>
                        <a:rPr lang="en-US" sz="2400" dirty="0"/>
                        <a:t>Rain</a:t>
                      </a:r>
                    </a:p>
                  </a:txBody>
                  <a:tcPr/>
                </a:tc>
                <a:tc>
                  <a:txBody>
                    <a:bodyPr/>
                    <a:lstStyle/>
                    <a:p>
                      <a:r>
                        <a:rPr lang="en-US" sz="2400" dirty="0"/>
                        <a:t>Cool</a:t>
                      </a:r>
                    </a:p>
                  </a:txBody>
                  <a:tcPr/>
                </a:tc>
                <a:tc>
                  <a:txBody>
                    <a:bodyPr/>
                    <a:lstStyle/>
                    <a:p>
                      <a:r>
                        <a:rPr lang="en-US" sz="2400" dirty="0"/>
                        <a:t>Normal</a:t>
                      </a:r>
                    </a:p>
                  </a:txBody>
                  <a:tcPr/>
                </a:tc>
                <a:tc>
                  <a:txBody>
                    <a:bodyPr/>
                    <a:lstStyle/>
                    <a:p>
                      <a:r>
                        <a:rPr lang="en-US" sz="2400" dirty="0"/>
                        <a:t>Strong</a:t>
                      </a:r>
                    </a:p>
                  </a:txBody>
                  <a:tcPr/>
                </a:tc>
                <a:tc>
                  <a:txBody>
                    <a:bodyPr/>
                    <a:lstStyle/>
                    <a:p>
                      <a:r>
                        <a:rPr lang="en-US" sz="2400" dirty="0"/>
                        <a:t>No</a:t>
                      </a:r>
                    </a:p>
                  </a:txBody>
                  <a:tcPr/>
                </a:tc>
                <a:extLst>
                  <a:ext uri="{0D108BD9-81ED-4DB2-BD59-A6C34878D82A}">
                    <a16:rowId xmlns:a16="http://schemas.microsoft.com/office/drawing/2014/main" val="251679033"/>
                  </a:ext>
                </a:extLst>
              </a:tr>
              <a:tr h="416404">
                <a:tc>
                  <a:txBody>
                    <a:bodyPr/>
                    <a:lstStyle/>
                    <a:p>
                      <a:r>
                        <a:rPr lang="en-US" sz="2400" b="1" dirty="0"/>
                        <a:t>D7</a:t>
                      </a:r>
                    </a:p>
                  </a:txBody>
                  <a:tcPr>
                    <a:solidFill>
                      <a:schemeClr val="bg2">
                        <a:lumMod val="90000"/>
                      </a:schemeClr>
                    </a:solidFill>
                  </a:tcPr>
                </a:tc>
                <a:tc>
                  <a:txBody>
                    <a:bodyPr/>
                    <a:lstStyle/>
                    <a:p>
                      <a:r>
                        <a:rPr lang="en-US" sz="2400" dirty="0"/>
                        <a:t>Overcast</a:t>
                      </a:r>
                    </a:p>
                  </a:txBody>
                  <a:tcPr/>
                </a:tc>
                <a:tc>
                  <a:txBody>
                    <a:bodyPr/>
                    <a:lstStyle/>
                    <a:p>
                      <a:r>
                        <a:rPr lang="en-US" sz="2400" dirty="0"/>
                        <a:t>Cool</a:t>
                      </a:r>
                    </a:p>
                  </a:txBody>
                  <a:tcPr/>
                </a:tc>
                <a:tc>
                  <a:txBody>
                    <a:bodyPr/>
                    <a:lstStyle/>
                    <a:p>
                      <a:r>
                        <a:rPr lang="en-US" sz="2400" dirty="0"/>
                        <a:t>Normal</a:t>
                      </a:r>
                    </a:p>
                  </a:txBody>
                  <a:tcPr/>
                </a:tc>
                <a:tc>
                  <a:txBody>
                    <a:bodyPr/>
                    <a:lstStyle/>
                    <a:p>
                      <a:r>
                        <a:rPr lang="en-US" sz="2400" dirty="0"/>
                        <a:t>Strong </a:t>
                      </a:r>
                    </a:p>
                  </a:txBody>
                  <a:tcPr/>
                </a:tc>
                <a:tc>
                  <a:txBody>
                    <a:bodyPr/>
                    <a:lstStyle/>
                    <a:p>
                      <a:r>
                        <a:rPr lang="en-US" sz="2400" dirty="0"/>
                        <a:t>Yes</a:t>
                      </a:r>
                    </a:p>
                  </a:txBody>
                  <a:tcPr/>
                </a:tc>
                <a:extLst>
                  <a:ext uri="{0D108BD9-81ED-4DB2-BD59-A6C34878D82A}">
                    <a16:rowId xmlns:a16="http://schemas.microsoft.com/office/drawing/2014/main" val="2724528556"/>
                  </a:ext>
                </a:extLst>
              </a:tr>
              <a:tr h="416404">
                <a:tc>
                  <a:txBody>
                    <a:bodyPr/>
                    <a:lstStyle/>
                    <a:p>
                      <a:r>
                        <a:rPr lang="en-US" sz="2400" b="1" dirty="0"/>
                        <a:t>D8</a:t>
                      </a:r>
                    </a:p>
                  </a:txBody>
                  <a:tcPr>
                    <a:solidFill>
                      <a:schemeClr val="bg2">
                        <a:lumMod val="90000"/>
                      </a:schemeClr>
                    </a:solidFill>
                  </a:tcPr>
                </a:tc>
                <a:tc>
                  <a:txBody>
                    <a:bodyPr/>
                    <a:lstStyle/>
                    <a:p>
                      <a:r>
                        <a:rPr lang="en-US" sz="2400" dirty="0"/>
                        <a:t>Sunny</a:t>
                      </a:r>
                    </a:p>
                  </a:txBody>
                  <a:tcPr/>
                </a:tc>
                <a:tc>
                  <a:txBody>
                    <a:bodyPr/>
                    <a:lstStyle/>
                    <a:p>
                      <a:r>
                        <a:rPr lang="en-US" sz="2400" dirty="0"/>
                        <a:t>Mild</a:t>
                      </a:r>
                    </a:p>
                  </a:txBody>
                  <a:tcPr/>
                </a:tc>
                <a:tc>
                  <a:txBody>
                    <a:bodyPr/>
                    <a:lstStyle/>
                    <a:p>
                      <a:r>
                        <a:rPr lang="en-US" sz="2400" dirty="0"/>
                        <a:t>High</a:t>
                      </a:r>
                    </a:p>
                  </a:txBody>
                  <a:tcPr/>
                </a:tc>
                <a:tc>
                  <a:txBody>
                    <a:bodyPr/>
                    <a:lstStyle/>
                    <a:p>
                      <a:r>
                        <a:rPr lang="en-US" sz="2400" dirty="0"/>
                        <a:t>Weak</a:t>
                      </a:r>
                    </a:p>
                  </a:txBody>
                  <a:tcPr/>
                </a:tc>
                <a:tc>
                  <a:txBody>
                    <a:bodyPr/>
                    <a:lstStyle/>
                    <a:p>
                      <a:r>
                        <a:rPr lang="en-US" sz="2400" dirty="0"/>
                        <a:t>No</a:t>
                      </a:r>
                    </a:p>
                  </a:txBody>
                  <a:tcPr/>
                </a:tc>
                <a:extLst>
                  <a:ext uri="{0D108BD9-81ED-4DB2-BD59-A6C34878D82A}">
                    <a16:rowId xmlns:a16="http://schemas.microsoft.com/office/drawing/2014/main" val="2528704405"/>
                  </a:ext>
                </a:extLst>
              </a:tr>
              <a:tr h="416404">
                <a:tc>
                  <a:txBody>
                    <a:bodyPr/>
                    <a:lstStyle/>
                    <a:p>
                      <a:r>
                        <a:rPr lang="en-US" sz="2400" b="1" dirty="0"/>
                        <a:t>D9</a:t>
                      </a:r>
                    </a:p>
                  </a:txBody>
                  <a:tcPr>
                    <a:solidFill>
                      <a:schemeClr val="bg2">
                        <a:lumMod val="90000"/>
                      </a:schemeClr>
                    </a:solidFill>
                  </a:tcPr>
                </a:tc>
                <a:tc>
                  <a:txBody>
                    <a:bodyPr/>
                    <a:lstStyle/>
                    <a:p>
                      <a:r>
                        <a:rPr lang="en-US" sz="2400" dirty="0"/>
                        <a:t>Sunny</a:t>
                      </a:r>
                    </a:p>
                  </a:txBody>
                  <a:tcPr/>
                </a:tc>
                <a:tc>
                  <a:txBody>
                    <a:bodyPr/>
                    <a:lstStyle/>
                    <a:p>
                      <a:r>
                        <a:rPr lang="en-US" sz="2400" dirty="0"/>
                        <a:t>Cool</a:t>
                      </a:r>
                    </a:p>
                  </a:txBody>
                  <a:tcPr/>
                </a:tc>
                <a:tc>
                  <a:txBody>
                    <a:bodyPr/>
                    <a:lstStyle/>
                    <a:p>
                      <a:r>
                        <a:rPr lang="en-US" sz="2400" dirty="0"/>
                        <a:t>Normal</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1552977801"/>
                  </a:ext>
                </a:extLst>
              </a:tr>
              <a:tr h="416404">
                <a:tc>
                  <a:txBody>
                    <a:bodyPr/>
                    <a:lstStyle/>
                    <a:p>
                      <a:r>
                        <a:rPr lang="en-US" sz="2400" b="1" dirty="0"/>
                        <a:t>D10</a:t>
                      </a:r>
                    </a:p>
                  </a:txBody>
                  <a:tcPr>
                    <a:solidFill>
                      <a:schemeClr val="bg2">
                        <a:lumMod val="90000"/>
                      </a:schemeClr>
                    </a:solidFill>
                  </a:tcPr>
                </a:tc>
                <a:tc>
                  <a:txBody>
                    <a:bodyPr/>
                    <a:lstStyle/>
                    <a:p>
                      <a:r>
                        <a:rPr lang="en-US" sz="2400" dirty="0"/>
                        <a:t>Rain</a:t>
                      </a:r>
                    </a:p>
                  </a:txBody>
                  <a:tcPr/>
                </a:tc>
                <a:tc>
                  <a:txBody>
                    <a:bodyPr/>
                    <a:lstStyle/>
                    <a:p>
                      <a:r>
                        <a:rPr lang="en-US" sz="2400" dirty="0"/>
                        <a:t>Mild</a:t>
                      </a:r>
                    </a:p>
                  </a:txBody>
                  <a:tcPr/>
                </a:tc>
                <a:tc>
                  <a:txBody>
                    <a:bodyPr/>
                    <a:lstStyle/>
                    <a:p>
                      <a:r>
                        <a:rPr lang="en-US" sz="2400" dirty="0"/>
                        <a:t>Normal</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1265220150"/>
                  </a:ext>
                </a:extLst>
              </a:tr>
              <a:tr h="416404">
                <a:tc>
                  <a:txBody>
                    <a:bodyPr/>
                    <a:lstStyle/>
                    <a:p>
                      <a:r>
                        <a:rPr lang="en-US" sz="2400" b="1" dirty="0"/>
                        <a:t>D11</a:t>
                      </a:r>
                    </a:p>
                  </a:txBody>
                  <a:tcPr>
                    <a:solidFill>
                      <a:schemeClr val="bg2">
                        <a:lumMod val="90000"/>
                      </a:schemeClr>
                    </a:solidFill>
                  </a:tcPr>
                </a:tc>
                <a:tc>
                  <a:txBody>
                    <a:bodyPr/>
                    <a:lstStyle/>
                    <a:p>
                      <a:r>
                        <a:rPr lang="en-US" sz="2400" dirty="0"/>
                        <a:t>Sunny</a:t>
                      </a:r>
                    </a:p>
                  </a:txBody>
                  <a:tcPr/>
                </a:tc>
                <a:tc>
                  <a:txBody>
                    <a:bodyPr/>
                    <a:lstStyle/>
                    <a:p>
                      <a:r>
                        <a:rPr lang="en-US" sz="2400" dirty="0"/>
                        <a:t>Mild</a:t>
                      </a:r>
                    </a:p>
                  </a:txBody>
                  <a:tcPr/>
                </a:tc>
                <a:tc>
                  <a:txBody>
                    <a:bodyPr/>
                    <a:lstStyle/>
                    <a:p>
                      <a:r>
                        <a:rPr lang="en-US" sz="2400" dirty="0"/>
                        <a:t>Normal</a:t>
                      </a:r>
                    </a:p>
                  </a:txBody>
                  <a:tcPr/>
                </a:tc>
                <a:tc>
                  <a:txBody>
                    <a:bodyPr/>
                    <a:lstStyle/>
                    <a:p>
                      <a:r>
                        <a:rPr lang="en-US" sz="2400" dirty="0"/>
                        <a:t>Strong</a:t>
                      </a:r>
                    </a:p>
                  </a:txBody>
                  <a:tcPr/>
                </a:tc>
                <a:tc>
                  <a:txBody>
                    <a:bodyPr/>
                    <a:lstStyle/>
                    <a:p>
                      <a:r>
                        <a:rPr lang="en-US" sz="2400" dirty="0"/>
                        <a:t>Yes</a:t>
                      </a:r>
                    </a:p>
                  </a:txBody>
                  <a:tcPr/>
                </a:tc>
                <a:extLst>
                  <a:ext uri="{0D108BD9-81ED-4DB2-BD59-A6C34878D82A}">
                    <a16:rowId xmlns:a16="http://schemas.microsoft.com/office/drawing/2014/main" val="2046758103"/>
                  </a:ext>
                </a:extLst>
              </a:tr>
              <a:tr h="416404">
                <a:tc>
                  <a:txBody>
                    <a:bodyPr/>
                    <a:lstStyle/>
                    <a:p>
                      <a:r>
                        <a:rPr lang="en-US" sz="2400" b="1" dirty="0"/>
                        <a:t>D12</a:t>
                      </a:r>
                    </a:p>
                  </a:txBody>
                  <a:tcPr>
                    <a:solidFill>
                      <a:schemeClr val="bg2">
                        <a:lumMod val="90000"/>
                      </a:schemeClr>
                    </a:solidFill>
                  </a:tcPr>
                </a:tc>
                <a:tc>
                  <a:txBody>
                    <a:bodyPr/>
                    <a:lstStyle/>
                    <a:p>
                      <a:r>
                        <a:rPr lang="en-US" sz="2400" dirty="0"/>
                        <a:t>Overcast</a:t>
                      </a:r>
                    </a:p>
                  </a:txBody>
                  <a:tcPr/>
                </a:tc>
                <a:tc>
                  <a:txBody>
                    <a:bodyPr/>
                    <a:lstStyle/>
                    <a:p>
                      <a:r>
                        <a:rPr lang="en-US" sz="2400" dirty="0"/>
                        <a:t>Mild</a:t>
                      </a:r>
                    </a:p>
                  </a:txBody>
                  <a:tcPr/>
                </a:tc>
                <a:tc>
                  <a:txBody>
                    <a:bodyPr/>
                    <a:lstStyle/>
                    <a:p>
                      <a:r>
                        <a:rPr lang="en-US" sz="2400" dirty="0"/>
                        <a:t>High</a:t>
                      </a:r>
                    </a:p>
                  </a:txBody>
                  <a:tcPr/>
                </a:tc>
                <a:tc>
                  <a:txBody>
                    <a:bodyPr/>
                    <a:lstStyle/>
                    <a:p>
                      <a:r>
                        <a:rPr lang="en-US" sz="2400" dirty="0"/>
                        <a:t>Strong</a:t>
                      </a:r>
                    </a:p>
                  </a:txBody>
                  <a:tcPr/>
                </a:tc>
                <a:tc>
                  <a:txBody>
                    <a:bodyPr/>
                    <a:lstStyle/>
                    <a:p>
                      <a:r>
                        <a:rPr lang="en-US" sz="2400" dirty="0"/>
                        <a:t>Yes</a:t>
                      </a:r>
                    </a:p>
                  </a:txBody>
                  <a:tcPr/>
                </a:tc>
                <a:extLst>
                  <a:ext uri="{0D108BD9-81ED-4DB2-BD59-A6C34878D82A}">
                    <a16:rowId xmlns:a16="http://schemas.microsoft.com/office/drawing/2014/main" val="3959325626"/>
                  </a:ext>
                </a:extLst>
              </a:tr>
              <a:tr h="416404">
                <a:tc>
                  <a:txBody>
                    <a:bodyPr/>
                    <a:lstStyle/>
                    <a:p>
                      <a:r>
                        <a:rPr lang="en-US" sz="2400" b="1" dirty="0"/>
                        <a:t>D13</a:t>
                      </a:r>
                    </a:p>
                  </a:txBody>
                  <a:tcPr>
                    <a:solidFill>
                      <a:schemeClr val="bg2">
                        <a:lumMod val="90000"/>
                      </a:schemeClr>
                    </a:solidFill>
                  </a:tcPr>
                </a:tc>
                <a:tc>
                  <a:txBody>
                    <a:bodyPr/>
                    <a:lstStyle/>
                    <a:p>
                      <a:r>
                        <a:rPr lang="en-US" sz="2400" dirty="0"/>
                        <a:t>Overcast</a:t>
                      </a:r>
                    </a:p>
                  </a:txBody>
                  <a:tcPr/>
                </a:tc>
                <a:tc>
                  <a:txBody>
                    <a:bodyPr/>
                    <a:lstStyle/>
                    <a:p>
                      <a:r>
                        <a:rPr lang="en-US" sz="2400" dirty="0"/>
                        <a:t>Hot</a:t>
                      </a:r>
                    </a:p>
                  </a:txBody>
                  <a:tcPr/>
                </a:tc>
                <a:tc>
                  <a:txBody>
                    <a:bodyPr/>
                    <a:lstStyle/>
                    <a:p>
                      <a:r>
                        <a:rPr lang="en-US" sz="2400" dirty="0"/>
                        <a:t>Normal</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3329695637"/>
                  </a:ext>
                </a:extLst>
              </a:tr>
              <a:tr h="416404">
                <a:tc>
                  <a:txBody>
                    <a:bodyPr/>
                    <a:lstStyle/>
                    <a:p>
                      <a:r>
                        <a:rPr lang="en-US" sz="2400" b="1" dirty="0"/>
                        <a:t>D14</a:t>
                      </a:r>
                    </a:p>
                  </a:txBody>
                  <a:tcPr>
                    <a:solidFill>
                      <a:schemeClr val="bg2">
                        <a:lumMod val="90000"/>
                      </a:schemeClr>
                    </a:solidFill>
                  </a:tcPr>
                </a:tc>
                <a:tc>
                  <a:txBody>
                    <a:bodyPr/>
                    <a:lstStyle/>
                    <a:p>
                      <a:r>
                        <a:rPr lang="en-US" sz="2400" dirty="0"/>
                        <a:t>Rain</a:t>
                      </a:r>
                    </a:p>
                  </a:txBody>
                  <a:tcPr/>
                </a:tc>
                <a:tc>
                  <a:txBody>
                    <a:bodyPr/>
                    <a:lstStyle/>
                    <a:p>
                      <a:r>
                        <a:rPr lang="en-US" sz="2400" dirty="0"/>
                        <a:t>Mild</a:t>
                      </a:r>
                    </a:p>
                  </a:txBody>
                  <a:tcPr/>
                </a:tc>
                <a:tc>
                  <a:txBody>
                    <a:bodyPr/>
                    <a:lstStyle/>
                    <a:p>
                      <a:r>
                        <a:rPr lang="en-US" sz="2400" dirty="0"/>
                        <a:t>High</a:t>
                      </a:r>
                    </a:p>
                  </a:txBody>
                  <a:tcPr/>
                </a:tc>
                <a:tc>
                  <a:txBody>
                    <a:bodyPr/>
                    <a:lstStyle/>
                    <a:p>
                      <a:r>
                        <a:rPr lang="en-US" sz="2400" dirty="0"/>
                        <a:t>Strong</a:t>
                      </a:r>
                    </a:p>
                  </a:txBody>
                  <a:tcPr/>
                </a:tc>
                <a:tc>
                  <a:txBody>
                    <a:bodyPr/>
                    <a:lstStyle/>
                    <a:p>
                      <a:r>
                        <a:rPr lang="en-US" sz="2400" dirty="0"/>
                        <a:t>No</a:t>
                      </a:r>
                    </a:p>
                  </a:txBody>
                  <a:tcPr/>
                </a:tc>
                <a:extLst>
                  <a:ext uri="{0D108BD9-81ED-4DB2-BD59-A6C34878D82A}">
                    <a16:rowId xmlns:a16="http://schemas.microsoft.com/office/drawing/2014/main" val="1041661227"/>
                  </a:ext>
                </a:extLst>
              </a:tr>
            </a:tbl>
          </a:graphicData>
        </a:graphic>
      </p:graphicFrame>
      <p:sp>
        <p:nvSpPr>
          <p:cNvPr id="2" name="Footer Placeholder 1">
            <a:extLst>
              <a:ext uri="{FF2B5EF4-FFF2-40B4-BE49-F238E27FC236}">
                <a16:creationId xmlns:a16="http://schemas.microsoft.com/office/drawing/2014/main" id="{3262C9AA-FADD-4207-859E-CB5926DB274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9637430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79A295-661F-491F-BBF1-1F25E0E32BE8}"/>
              </a:ext>
            </a:extLst>
          </p:cNvPr>
          <p:cNvSpPr>
            <a:spLocks noGrp="1"/>
          </p:cNvSpPr>
          <p:nvPr>
            <p:ph type="title"/>
          </p:nvPr>
        </p:nvSpPr>
        <p:spPr>
          <a:xfrm>
            <a:off x="0" y="18256"/>
            <a:ext cx="12192000" cy="1019970"/>
          </a:xfrm>
          <a:solidFill>
            <a:schemeClr val="tx2">
              <a:lumMod val="20000"/>
              <a:lumOff val="80000"/>
            </a:schemeClr>
          </a:solidFill>
        </p:spPr>
        <p:txBody>
          <a:bodyPr/>
          <a:lstStyle/>
          <a:p>
            <a:r>
              <a:rPr lang="en-US" b="1" dirty="0"/>
              <a:t>Description of PlayTennis Training Data Examples</a:t>
            </a:r>
          </a:p>
        </p:txBody>
      </p:sp>
      <p:sp>
        <p:nvSpPr>
          <p:cNvPr id="4" name="Content Placeholder 3">
            <a:extLst>
              <a:ext uri="{FF2B5EF4-FFF2-40B4-BE49-F238E27FC236}">
                <a16:creationId xmlns:a16="http://schemas.microsoft.com/office/drawing/2014/main" id="{411E4397-CB41-481C-A28F-ADC9478D822F}"/>
              </a:ext>
            </a:extLst>
          </p:cNvPr>
          <p:cNvSpPr>
            <a:spLocks noGrp="1"/>
          </p:cNvSpPr>
          <p:nvPr>
            <p:ph idx="1"/>
          </p:nvPr>
        </p:nvSpPr>
        <p:spPr>
          <a:xfrm>
            <a:off x="838199" y="1825625"/>
            <a:ext cx="11105271" cy="4351338"/>
          </a:xfrm>
        </p:spPr>
        <p:txBody>
          <a:bodyPr>
            <a:normAutofit/>
          </a:bodyPr>
          <a:lstStyle/>
          <a:p>
            <a:r>
              <a:rPr lang="en-US" b="1" dirty="0"/>
              <a:t>No of Data Examples : 14</a:t>
            </a:r>
          </a:p>
          <a:p>
            <a:pPr lvl="1"/>
            <a:r>
              <a:rPr lang="en-US" dirty="0"/>
              <a:t>No of Yes (+) : 9</a:t>
            </a:r>
          </a:p>
          <a:p>
            <a:pPr lvl="1"/>
            <a:r>
              <a:rPr lang="en-US" dirty="0"/>
              <a:t>No of No (-) : 5 </a:t>
            </a:r>
          </a:p>
          <a:p>
            <a:r>
              <a:rPr lang="en-US" b="1" dirty="0"/>
              <a:t>Data Example Attributes and their possible Values : </a:t>
            </a:r>
          </a:p>
          <a:p>
            <a:pPr lvl="1"/>
            <a:r>
              <a:rPr lang="en-US" dirty="0"/>
              <a:t>[Outlook ]              Values : { Sunny ,Overcast ,Rain }</a:t>
            </a:r>
          </a:p>
          <a:p>
            <a:pPr lvl="1"/>
            <a:r>
              <a:rPr lang="en-US" dirty="0"/>
              <a:t>[Temperature]      Values : { Hot , Mild , Cold }</a:t>
            </a:r>
          </a:p>
          <a:p>
            <a:pPr lvl="1"/>
            <a:r>
              <a:rPr lang="en-US" dirty="0"/>
              <a:t>[Humidity]             Values : { High, Normal }</a:t>
            </a:r>
          </a:p>
          <a:p>
            <a:pPr lvl="1"/>
            <a:r>
              <a:rPr lang="en-US" dirty="0"/>
              <a:t>[Wind]                    Values :  { Weak, Strong }</a:t>
            </a:r>
          </a:p>
          <a:p>
            <a:r>
              <a:rPr lang="en-US" b="1" dirty="0"/>
              <a:t>Target Attribute : </a:t>
            </a:r>
          </a:p>
          <a:p>
            <a:pPr lvl="1"/>
            <a:r>
              <a:rPr lang="en-US" dirty="0"/>
              <a:t>[PlayTennis]            Values : {Yes, No}</a:t>
            </a:r>
          </a:p>
        </p:txBody>
      </p:sp>
      <p:sp>
        <p:nvSpPr>
          <p:cNvPr id="2" name="Footer Placeholder 1">
            <a:extLst>
              <a:ext uri="{FF2B5EF4-FFF2-40B4-BE49-F238E27FC236}">
                <a16:creationId xmlns:a16="http://schemas.microsoft.com/office/drawing/2014/main" id="{B2D03F8F-5080-4D7B-B37B-F6011BA258E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558512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C2D7CEB-A7D2-4007-BE14-D9DC4284A501}"/>
              </a:ext>
            </a:extLst>
          </p:cNvPr>
          <p:cNvPicPr>
            <a:picLocks noChangeAspect="1"/>
          </p:cNvPicPr>
          <p:nvPr/>
        </p:nvPicPr>
        <p:blipFill>
          <a:blip r:embed="rId2"/>
          <a:stretch>
            <a:fillRect/>
          </a:stretch>
        </p:blipFill>
        <p:spPr>
          <a:xfrm>
            <a:off x="1262744" y="643466"/>
            <a:ext cx="9826170" cy="5571065"/>
          </a:xfrm>
          <a:prstGeom prst="rect">
            <a:avLst/>
          </a:prstGeom>
        </p:spPr>
      </p:pic>
      <p:sp>
        <p:nvSpPr>
          <p:cNvPr id="2" name="Footer Placeholder 1">
            <a:extLst>
              <a:ext uri="{FF2B5EF4-FFF2-40B4-BE49-F238E27FC236}">
                <a16:creationId xmlns:a16="http://schemas.microsoft.com/office/drawing/2014/main" id="{4EDF1B6D-E781-42AE-A602-1C4FAFC8FEE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5809088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0157-0170-4BC2-A1D2-C36058F80383}"/>
              </a:ext>
            </a:extLst>
          </p:cNvPr>
          <p:cNvSpPr>
            <a:spLocks noGrp="1"/>
          </p:cNvSpPr>
          <p:nvPr>
            <p:ph type="title"/>
          </p:nvPr>
        </p:nvSpPr>
        <p:spPr>
          <a:solidFill>
            <a:schemeClr val="accent1">
              <a:lumMod val="40000"/>
              <a:lumOff val="60000"/>
            </a:schemeClr>
          </a:solidFill>
        </p:spPr>
        <p:txBody>
          <a:bodyPr/>
          <a:lstStyle/>
          <a:p>
            <a:r>
              <a:rPr lang="en-US" b="1" dirty="0"/>
              <a:t>Which attribute is the Best Classifier ?</a:t>
            </a:r>
          </a:p>
        </p:txBody>
      </p:sp>
      <p:sp>
        <p:nvSpPr>
          <p:cNvPr id="4" name="Content Placeholder 3">
            <a:extLst>
              <a:ext uri="{FF2B5EF4-FFF2-40B4-BE49-F238E27FC236}">
                <a16:creationId xmlns:a16="http://schemas.microsoft.com/office/drawing/2014/main" id="{A9D9888E-E122-45A8-A7A8-559E1D7ED390}"/>
              </a:ext>
            </a:extLst>
          </p:cNvPr>
          <p:cNvSpPr>
            <a:spLocks noGrp="1"/>
          </p:cNvSpPr>
          <p:nvPr>
            <p:ph sz="half" idx="1"/>
          </p:nvPr>
        </p:nvSpPr>
        <p:spPr>
          <a:xfrm>
            <a:off x="838200" y="1825625"/>
            <a:ext cx="10515600" cy="4667250"/>
          </a:xfrm>
        </p:spPr>
        <p:txBody>
          <a:bodyPr>
            <a:normAutofit lnSpcReduction="10000"/>
          </a:bodyPr>
          <a:lstStyle/>
          <a:p>
            <a:r>
              <a:rPr lang="en-US" sz="2400" dirty="0"/>
              <a:t>The central choice in the ID3 algorithm is selecting which attribute to test at each node in the tree. </a:t>
            </a:r>
          </a:p>
          <a:p>
            <a:pPr lvl="1"/>
            <a:r>
              <a:rPr lang="en-US" sz="2000" dirty="0"/>
              <a:t>The attribute must be selected that is most useful for classifying examples .</a:t>
            </a:r>
          </a:p>
          <a:p>
            <a:r>
              <a:rPr lang="en-US" sz="2400" dirty="0"/>
              <a:t>The statistical property  called </a:t>
            </a:r>
            <a:r>
              <a:rPr lang="en-US" sz="2400" i="1" dirty="0"/>
              <a:t>information gain</a:t>
            </a:r>
            <a:r>
              <a:rPr lang="en-US" sz="2400" dirty="0"/>
              <a:t> is the good quantitative measure of the worth of an attribute .</a:t>
            </a:r>
          </a:p>
          <a:p>
            <a:r>
              <a:rPr lang="en-US" sz="2400" dirty="0"/>
              <a:t>Information Gain measures how well a given attribute separates the training examples  according to their target classification. </a:t>
            </a:r>
          </a:p>
          <a:p>
            <a:r>
              <a:rPr lang="en-US" sz="2400" dirty="0"/>
              <a:t>ID3 uses this information gain measure to select among the candidate attributes at each step while growing the tree.</a:t>
            </a:r>
          </a:p>
          <a:p>
            <a:pPr>
              <a:defRPr/>
            </a:pPr>
            <a:r>
              <a:rPr lang="en-US" sz="2400" dirty="0"/>
              <a:t>Information gain uses the notion of </a:t>
            </a:r>
            <a:r>
              <a:rPr lang="en-US" sz="2400" i="1" dirty="0">
                <a:solidFill>
                  <a:srgbClr val="007373"/>
                </a:solidFill>
              </a:rPr>
              <a:t>entropy</a:t>
            </a:r>
            <a:r>
              <a:rPr lang="en-US" sz="2400" dirty="0"/>
              <a:t>, commonly used in information theory</a:t>
            </a:r>
          </a:p>
          <a:p>
            <a:pPr>
              <a:defRPr/>
            </a:pPr>
            <a:r>
              <a:rPr lang="en-US" sz="2400" dirty="0"/>
              <a:t>Information gain = expected reduction of entropy</a:t>
            </a:r>
          </a:p>
        </p:txBody>
      </p:sp>
      <p:sp>
        <p:nvSpPr>
          <p:cNvPr id="3" name="Footer Placeholder 2">
            <a:extLst>
              <a:ext uri="{FF2B5EF4-FFF2-40B4-BE49-F238E27FC236}">
                <a16:creationId xmlns:a16="http://schemas.microsoft.com/office/drawing/2014/main" id="{F1C4B6F3-30BE-453C-816F-67FB21DA306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597858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3E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0D89287-3309-45C7-AD3D-4387250B3873}"/>
              </a:ext>
            </a:extLst>
          </p:cNvPr>
          <p:cNvPicPr>
            <a:picLocks noChangeAspect="1"/>
          </p:cNvPicPr>
          <p:nvPr/>
        </p:nvPicPr>
        <p:blipFill>
          <a:blip r:embed="rId2"/>
          <a:stretch>
            <a:fillRect/>
          </a:stretch>
        </p:blipFill>
        <p:spPr>
          <a:xfrm>
            <a:off x="937605" y="643467"/>
            <a:ext cx="10316790" cy="5571066"/>
          </a:xfrm>
          <a:prstGeom prst="rect">
            <a:avLst/>
          </a:prstGeom>
        </p:spPr>
      </p:pic>
      <p:sp>
        <p:nvSpPr>
          <p:cNvPr id="3" name="Footer Placeholder 2">
            <a:extLst>
              <a:ext uri="{FF2B5EF4-FFF2-40B4-BE49-F238E27FC236}">
                <a16:creationId xmlns:a16="http://schemas.microsoft.com/office/drawing/2014/main" id="{9708F988-4C6B-4E5B-9495-39F4B4ACEFF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844617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83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006FBE9-36C7-4DBD-B476-296F9AB287D9}"/>
              </a:ext>
            </a:extLst>
          </p:cNvPr>
          <p:cNvPicPr>
            <a:picLocks noChangeAspect="1"/>
          </p:cNvPicPr>
          <p:nvPr/>
        </p:nvPicPr>
        <p:blipFill>
          <a:blip r:embed="rId2"/>
          <a:stretch>
            <a:fillRect/>
          </a:stretch>
        </p:blipFill>
        <p:spPr>
          <a:xfrm>
            <a:off x="643467" y="961728"/>
            <a:ext cx="10905066" cy="4934543"/>
          </a:xfrm>
          <a:prstGeom prst="rect">
            <a:avLst/>
          </a:prstGeom>
        </p:spPr>
      </p:pic>
      <p:sp>
        <p:nvSpPr>
          <p:cNvPr id="2" name="Footer Placeholder 1">
            <a:extLst>
              <a:ext uri="{FF2B5EF4-FFF2-40B4-BE49-F238E27FC236}">
                <a16:creationId xmlns:a16="http://schemas.microsoft.com/office/drawing/2014/main" id="{75770DFC-5996-402E-8ABE-E14F2611ED9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52696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54D7-3387-4763-95A9-88AA1397BCD7}"/>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3.2. Programming Skills </a:t>
            </a:r>
          </a:p>
        </p:txBody>
      </p:sp>
      <p:sp>
        <p:nvSpPr>
          <p:cNvPr id="3" name="Content Placeholder 2">
            <a:extLst>
              <a:ext uri="{FF2B5EF4-FFF2-40B4-BE49-F238E27FC236}">
                <a16:creationId xmlns:a16="http://schemas.microsoft.com/office/drawing/2014/main" id="{9E99EE20-6566-4D3D-81F1-E0A75C38DE93}"/>
              </a:ext>
            </a:extLst>
          </p:cNvPr>
          <p:cNvSpPr>
            <a:spLocks noGrp="1"/>
          </p:cNvSpPr>
          <p:nvPr>
            <p:ph idx="1"/>
          </p:nvPr>
        </p:nvSpPr>
        <p:spPr>
          <a:xfrm>
            <a:off x="838200" y="2488406"/>
            <a:ext cx="10515600" cy="1325563"/>
          </a:xfrm>
        </p:spPr>
        <p:txBody>
          <a:bodyPr/>
          <a:lstStyle/>
          <a:p>
            <a:r>
              <a:rPr lang="en-US" dirty="0"/>
              <a:t>Coding Skills , Algorithms ,  Data Structure and OOPS Concepts</a:t>
            </a:r>
          </a:p>
          <a:p>
            <a:r>
              <a:rPr lang="en-US" dirty="0"/>
              <a:t>Languages like Python , R , Java and C (Master of any one or two)</a:t>
            </a:r>
          </a:p>
          <a:p>
            <a:endParaRPr lang="en-US" dirty="0"/>
          </a:p>
        </p:txBody>
      </p:sp>
      <p:sp>
        <p:nvSpPr>
          <p:cNvPr id="4" name="Footer Placeholder 3">
            <a:extLst>
              <a:ext uri="{FF2B5EF4-FFF2-40B4-BE49-F238E27FC236}">
                <a16:creationId xmlns:a16="http://schemas.microsoft.com/office/drawing/2014/main" id="{E760040F-EF70-4803-A9F8-516C23715C2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966961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2F4FF-91BA-4C74-B291-E9EA85AAB030}"/>
              </a:ext>
            </a:extLst>
          </p:cNvPr>
          <p:cNvSpPr>
            <a:spLocks noGrp="1"/>
          </p:cNvSpPr>
          <p:nvPr>
            <p:ph type="title"/>
          </p:nvPr>
        </p:nvSpPr>
        <p:spPr>
          <a:xfrm>
            <a:off x="838200" y="365125"/>
            <a:ext cx="4985825" cy="1325563"/>
          </a:xfrm>
          <a:solidFill>
            <a:schemeClr val="accent1">
              <a:lumMod val="20000"/>
              <a:lumOff val="80000"/>
            </a:schemeClr>
          </a:solidFill>
        </p:spPr>
        <p:txBody>
          <a:bodyPr/>
          <a:lstStyle/>
          <a:p>
            <a:r>
              <a:rPr lang="en-US" b="1" dirty="0"/>
              <a:t>What is Entropy ?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44DB58-E193-4983-87FE-6C903A2DA686}"/>
                  </a:ext>
                </a:extLst>
              </p:cNvPr>
              <p:cNvSpPr>
                <a:spLocks noGrp="1"/>
              </p:cNvSpPr>
              <p:nvPr>
                <p:ph idx="1"/>
              </p:nvPr>
            </p:nvSpPr>
            <p:spPr>
              <a:xfrm>
                <a:off x="946639" y="2613415"/>
                <a:ext cx="9754772" cy="3084000"/>
              </a:xfrm>
            </p:spPr>
            <p:txBody>
              <a:bodyPr>
                <a:normAutofit/>
              </a:bodyPr>
              <a:lstStyle/>
              <a:p>
                <a:r>
                  <a:rPr lang="en-US" dirty="0"/>
                  <a:t>Define and measures Randomness/impurity in the Data </a:t>
                </a:r>
              </a:p>
              <a:p>
                <a:r>
                  <a:rPr lang="en-US" dirty="0"/>
                  <a:t>Minimum number of bits of information needed to encode the classification of an arbitrary member of Examples Space S.</a:t>
                </a:r>
              </a:p>
              <a:p>
                <a:r>
                  <a:rPr lang="en-US" dirty="0"/>
                  <a:t>If the target attribute can take on </a:t>
                </a:r>
                <a:r>
                  <a:rPr lang="en-US" b="1" dirty="0"/>
                  <a:t>c</a:t>
                </a:r>
                <a:r>
                  <a:rPr lang="en-US" dirty="0"/>
                  <a:t> possible values the entropy can be as large as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𝒍𝒐𝒈</m:t>
                        </m:r>
                      </m:e>
                      <m:sub>
                        <m:r>
                          <a:rPr lang="en-US" b="1" i="1">
                            <a:latin typeface="Cambria Math" panose="02040503050406030204" pitchFamily="18" charset="0"/>
                          </a:rPr>
                          <m:t>𝟐</m:t>
                        </m:r>
                      </m:sub>
                    </m:sSub>
                    <m:r>
                      <a:rPr lang="en-US" b="1" i="1" smtClean="0">
                        <a:latin typeface="Cambria Math" panose="02040503050406030204" pitchFamily="18" charset="0"/>
                      </a:rPr>
                      <m:t> </m:t>
                    </m:r>
                    <m:r>
                      <a:rPr lang="en-US" b="1" i="1" smtClean="0">
                        <a:latin typeface="Cambria Math" panose="02040503050406030204" pitchFamily="18" charset="0"/>
                      </a:rPr>
                      <m:t>𝒄</m:t>
                    </m:r>
                  </m:oMath>
                </a14:m>
                <a:endParaRPr lang="en-US" b="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A44DB58-E193-4983-87FE-6C903A2DA686}"/>
                  </a:ext>
                </a:extLst>
              </p:cNvPr>
              <p:cNvSpPr>
                <a:spLocks noGrp="1" noRot="1" noChangeAspect="1" noMove="1" noResize="1" noEditPoints="1" noAdjustHandles="1" noChangeArrowheads="1" noChangeShapeType="1" noTextEdit="1"/>
              </p:cNvSpPr>
              <p:nvPr>
                <p:ph idx="1"/>
              </p:nvPr>
            </p:nvSpPr>
            <p:spPr>
              <a:xfrm>
                <a:off x="946639" y="2613415"/>
                <a:ext cx="9754772" cy="3084000"/>
              </a:xfrm>
              <a:blipFill>
                <a:blip r:embed="rId2"/>
                <a:stretch>
                  <a:fillRect l="-1125" t="-336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2337AB3-51CF-4DF3-8CBE-0A8DDF549762}"/>
              </a:ext>
            </a:extLst>
          </p:cNvPr>
          <p:cNvPicPr>
            <a:picLocks noChangeAspect="1"/>
          </p:cNvPicPr>
          <p:nvPr/>
        </p:nvPicPr>
        <p:blipFill>
          <a:blip r:embed="rId3"/>
          <a:stretch>
            <a:fillRect/>
          </a:stretch>
        </p:blipFill>
        <p:spPr>
          <a:xfrm>
            <a:off x="8074161" y="0"/>
            <a:ext cx="3659467" cy="2178428"/>
          </a:xfrm>
          <a:prstGeom prst="rect">
            <a:avLst/>
          </a:prstGeom>
        </p:spPr>
      </p:pic>
      <p:sp>
        <p:nvSpPr>
          <p:cNvPr id="4" name="Footer Placeholder 3">
            <a:extLst>
              <a:ext uri="{FF2B5EF4-FFF2-40B4-BE49-F238E27FC236}">
                <a16:creationId xmlns:a16="http://schemas.microsoft.com/office/drawing/2014/main" id="{8C206224-4F77-4839-924F-C8E016E5634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573847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ED2AC3-311A-48C5-9BB7-EFB200F74224}"/>
              </a:ext>
            </a:extLst>
          </p:cNvPr>
          <p:cNvPicPr>
            <a:picLocks noChangeAspect="1"/>
          </p:cNvPicPr>
          <p:nvPr/>
        </p:nvPicPr>
        <p:blipFill>
          <a:blip r:embed="rId2"/>
          <a:stretch>
            <a:fillRect/>
          </a:stretch>
        </p:blipFill>
        <p:spPr>
          <a:xfrm>
            <a:off x="1408492" y="1181685"/>
            <a:ext cx="9050694" cy="4389121"/>
          </a:xfrm>
          <a:prstGeom prst="rect">
            <a:avLst/>
          </a:prstGeom>
        </p:spPr>
      </p:pic>
      <p:sp>
        <p:nvSpPr>
          <p:cNvPr id="3" name="Footer Placeholder 2">
            <a:extLst>
              <a:ext uri="{FF2B5EF4-FFF2-40B4-BE49-F238E27FC236}">
                <a16:creationId xmlns:a16="http://schemas.microsoft.com/office/drawing/2014/main" id="{2DEBC382-0FD8-4DAF-AFBF-A75933D026B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8319549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8D1D2-61BA-4B0C-84E3-7DAC22FA2171}"/>
              </a:ext>
            </a:extLst>
          </p:cNvPr>
          <p:cNvSpPr>
            <a:spLocks noGrp="1"/>
          </p:cNvSpPr>
          <p:nvPr>
            <p:ph type="title"/>
          </p:nvPr>
        </p:nvSpPr>
        <p:spPr>
          <a:xfrm>
            <a:off x="0" y="-35257"/>
            <a:ext cx="12192000" cy="1325563"/>
          </a:xfrm>
          <a:solidFill>
            <a:schemeClr val="accent1">
              <a:lumMod val="20000"/>
              <a:lumOff val="80000"/>
            </a:schemeClr>
          </a:solidFill>
        </p:spPr>
        <p:txBody>
          <a:bodyPr>
            <a:normAutofit/>
          </a:bodyPr>
          <a:lstStyle/>
          <a:p>
            <a:r>
              <a:rPr lang="en-US" dirty="0"/>
              <a:t>1. </a:t>
            </a:r>
            <a:r>
              <a:rPr lang="en-US" b="1" dirty="0"/>
              <a:t>Entropy measures Homogeneity of Examples</a:t>
            </a:r>
          </a:p>
        </p:txBody>
      </p:sp>
      <p:pic>
        <p:nvPicPr>
          <p:cNvPr id="8" name="Picture 7">
            <a:extLst>
              <a:ext uri="{FF2B5EF4-FFF2-40B4-BE49-F238E27FC236}">
                <a16:creationId xmlns:a16="http://schemas.microsoft.com/office/drawing/2014/main" id="{22110A17-3A6A-4F88-B9AA-33D5922EFD85}"/>
              </a:ext>
            </a:extLst>
          </p:cNvPr>
          <p:cNvPicPr>
            <a:picLocks noChangeAspect="1"/>
          </p:cNvPicPr>
          <p:nvPr/>
        </p:nvPicPr>
        <p:blipFill>
          <a:blip r:embed="rId2"/>
          <a:stretch>
            <a:fillRect/>
          </a:stretch>
        </p:blipFill>
        <p:spPr>
          <a:xfrm>
            <a:off x="6440071" y="2050439"/>
            <a:ext cx="4724400" cy="1209675"/>
          </a:xfrm>
          <a:prstGeom prst="rect">
            <a:avLst/>
          </a:prstGeom>
        </p:spPr>
      </p:pic>
      <p:pic>
        <p:nvPicPr>
          <p:cNvPr id="9" name="Picture 8">
            <a:extLst>
              <a:ext uri="{FF2B5EF4-FFF2-40B4-BE49-F238E27FC236}">
                <a16:creationId xmlns:a16="http://schemas.microsoft.com/office/drawing/2014/main" id="{BCADC543-D813-43AC-9755-5FC050DD9F19}"/>
              </a:ext>
            </a:extLst>
          </p:cNvPr>
          <p:cNvPicPr>
            <a:picLocks noChangeAspect="1"/>
          </p:cNvPicPr>
          <p:nvPr/>
        </p:nvPicPr>
        <p:blipFill>
          <a:blip r:embed="rId3"/>
          <a:stretch>
            <a:fillRect/>
          </a:stretch>
        </p:blipFill>
        <p:spPr>
          <a:xfrm>
            <a:off x="4939988" y="3066755"/>
            <a:ext cx="7101956" cy="3094892"/>
          </a:xfrm>
          <a:prstGeom prst="rect">
            <a:avLst/>
          </a:prstGeom>
        </p:spPr>
      </p:pic>
      <p:pic>
        <p:nvPicPr>
          <p:cNvPr id="10" name="Picture 9">
            <a:extLst>
              <a:ext uri="{FF2B5EF4-FFF2-40B4-BE49-F238E27FC236}">
                <a16:creationId xmlns:a16="http://schemas.microsoft.com/office/drawing/2014/main" id="{C6E035F0-A7B1-4205-BEE6-35B379485882}"/>
              </a:ext>
            </a:extLst>
          </p:cNvPr>
          <p:cNvPicPr>
            <a:picLocks noChangeAspect="1"/>
          </p:cNvPicPr>
          <p:nvPr/>
        </p:nvPicPr>
        <p:blipFill>
          <a:blip r:embed="rId4"/>
          <a:stretch>
            <a:fillRect/>
          </a:stretch>
        </p:blipFill>
        <p:spPr>
          <a:xfrm>
            <a:off x="292194" y="2009525"/>
            <a:ext cx="4151736" cy="4346825"/>
          </a:xfrm>
          <a:prstGeom prst="rect">
            <a:avLst/>
          </a:prstGeom>
          <a:ln w="28575">
            <a:solidFill>
              <a:schemeClr val="tx1"/>
            </a:solidFill>
          </a:ln>
        </p:spPr>
      </p:pic>
      <p:sp>
        <p:nvSpPr>
          <p:cNvPr id="3" name="Footer Placeholder 2">
            <a:extLst>
              <a:ext uri="{FF2B5EF4-FFF2-40B4-BE49-F238E27FC236}">
                <a16:creationId xmlns:a16="http://schemas.microsoft.com/office/drawing/2014/main" id="{AB599524-4CF1-4BD5-A3B5-4D2CD3C94B8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963811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31DA2-7EF1-4BE6-A097-5F77A7FDC422}"/>
              </a:ext>
            </a:extLst>
          </p:cNvPr>
          <p:cNvSpPr>
            <a:spLocks noGrp="1"/>
          </p:cNvSpPr>
          <p:nvPr>
            <p:ph type="title"/>
          </p:nvPr>
        </p:nvSpPr>
        <p:spPr>
          <a:xfrm>
            <a:off x="0" y="0"/>
            <a:ext cx="12192000" cy="962025"/>
          </a:xfrm>
          <a:solidFill>
            <a:schemeClr val="accent1">
              <a:lumMod val="20000"/>
              <a:lumOff val="80000"/>
            </a:schemeClr>
          </a:solidFill>
          <a:ln w="19050">
            <a:solidFill>
              <a:schemeClr val="tx1"/>
            </a:solidFill>
          </a:ln>
        </p:spPr>
        <p:txBody>
          <a:bodyPr/>
          <a:lstStyle/>
          <a:p>
            <a:r>
              <a:rPr lang="en-US" b="1" dirty="0"/>
              <a:t>Examples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7A6D2B-062E-49E9-8678-DBE3518A7C00}"/>
                  </a:ext>
                </a:extLst>
              </p:cNvPr>
              <p:cNvSpPr>
                <a:spLocks noGrp="1"/>
              </p:cNvSpPr>
              <p:nvPr>
                <p:ph idx="1"/>
              </p:nvPr>
            </p:nvSpPr>
            <p:spPr>
              <a:xfrm>
                <a:off x="838200" y="2036639"/>
                <a:ext cx="10515600" cy="3759249"/>
              </a:xfrm>
            </p:spPr>
            <p:txBody>
              <a:bodyPr>
                <a:normAutofit/>
              </a:bodyPr>
              <a:lstStyle/>
              <a:p>
                <a:r>
                  <a:rPr lang="en-US" sz="4000" dirty="0"/>
                  <a:t>E(S) = - </a:t>
                </a:r>
                <a14:m>
                  <m:oMath xmlns:m="http://schemas.openxmlformats.org/officeDocument/2006/math">
                    <m:sSub>
                      <m:sSubPr>
                        <m:ctrlPr>
                          <a:rPr lang="en-US" sz="4000" b="1" i="1">
                            <a:latin typeface="Cambria Math" panose="02040503050406030204" pitchFamily="18" charset="0"/>
                          </a:rPr>
                        </m:ctrlPr>
                      </m:sSubPr>
                      <m:e>
                        <m:r>
                          <a:rPr lang="en-US" sz="4000" b="1" i="1">
                            <a:latin typeface="Cambria Math" panose="02040503050406030204" pitchFamily="18" charset="0"/>
                          </a:rPr>
                          <m:t>𝒑</m:t>
                        </m:r>
                      </m:e>
                      <m:sub>
                        <m:r>
                          <a:rPr lang="en-US" sz="4000" b="1" i="1">
                            <a:latin typeface="Cambria Math" panose="02040503050406030204" pitchFamily="18" charset="0"/>
                          </a:rPr>
                          <m:t>+</m:t>
                        </m:r>
                      </m:sub>
                    </m:sSub>
                    <m:sSub>
                      <m:sSubPr>
                        <m:ctrlPr>
                          <a:rPr lang="en-US" sz="4000" b="1" i="1">
                            <a:latin typeface="Cambria Math" panose="02040503050406030204" pitchFamily="18" charset="0"/>
                          </a:rPr>
                        </m:ctrlPr>
                      </m:sSubPr>
                      <m:e>
                        <m:r>
                          <a:rPr lang="en-US" sz="4000" b="1" i="1">
                            <a:latin typeface="Cambria Math" panose="02040503050406030204" pitchFamily="18" charset="0"/>
                          </a:rPr>
                          <m:t>𝒍𝒐𝒈</m:t>
                        </m:r>
                      </m:e>
                      <m:sub>
                        <m:r>
                          <a:rPr lang="en-US" sz="4000" b="1" i="1">
                            <a:latin typeface="Cambria Math" panose="02040503050406030204" pitchFamily="18" charset="0"/>
                          </a:rPr>
                          <m:t>𝟐</m:t>
                        </m:r>
                      </m:sub>
                    </m:sSub>
                    <m:sSub>
                      <m:sSubPr>
                        <m:ctrlPr>
                          <a:rPr lang="en-US" sz="4000" b="1" i="1">
                            <a:latin typeface="Cambria Math" panose="02040503050406030204" pitchFamily="18" charset="0"/>
                          </a:rPr>
                        </m:ctrlPr>
                      </m:sSubPr>
                      <m:e>
                        <m:r>
                          <a:rPr lang="en-US" sz="4000" b="1" i="1">
                            <a:latin typeface="Cambria Math" panose="02040503050406030204" pitchFamily="18" charset="0"/>
                          </a:rPr>
                          <m:t>𝒑</m:t>
                        </m:r>
                      </m:e>
                      <m:sub>
                        <m:r>
                          <a:rPr lang="en-US" sz="4000" b="1" i="1">
                            <a:latin typeface="Cambria Math" panose="02040503050406030204" pitchFamily="18" charset="0"/>
                          </a:rPr>
                          <m:t>+</m:t>
                        </m:r>
                      </m:sub>
                    </m:sSub>
                  </m:oMath>
                </a14:m>
                <a:r>
                  <a:rPr lang="en-US" sz="4000" dirty="0"/>
                  <a:t>    - </a:t>
                </a:r>
                <a14:m>
                  <m:oMath xmlns:m="http://schemas.openxmlformats.org/officeDocument/2006/math">
                    <m:sSub>
                      <m:sSubPr>
                        <m:ctrlPr>
                          <a:rPr lang="en-US" sz="4000" b="1" i="1">
                            <a:latin typeface="Cambria Math" panose="02040503050406030204" pitchFamily="18" charset="0"/>
                          </a:rPr>
                        </m:ctrlPr>
                      </m:sSubPr>
                      <m:e>
                        <m:r>
                          <a:rPr lang="en-US" sz="4000" b="1" i="1">
                            <a:latin typeface="Cambria Math" panose="02040503050406030204" pitchFamily="18" charset="0"/>
                          </a:rPr>
                          <m:t>𝒑</m:t>
                        </m:r>
                      </m:e>
                      <m:sub>
                        <m:r>
                          <a:rPr lang="en-US" sz="4000" b="1" i="1">
                            <a:latin typeface="Cambria Math" panose="02040503050406030204" pitchFamily="18" charset="0"/>
                          </a:rPr>
                          <m:t>−</m:t>
                        </m:r>
                      </m:sub>
                    </m:sSub>
                    <m:sSub>
                      <m:sSubPr>
                        <m:ctrlPr>
                          <a:rPr lang="en-US" sz="4000" b="1" i="1">
                            <a:latin typeface="Cambria Math" panose="02040503050406030204" pitchFamily="18" charset="0"/>
                          </a:rPr>
                        </m:ctrlPr>
                      </m:sSubPr>
                      <m:e>
                        <m:r>
                          <a:rPr lang="en-US" sz="4000" b="1" i="1" smtClean="0">
                            <a:latin typeface="Cambria Math" panose="02040503050406030204" pitchFamily="18" charset="0"/>
                          </a:rPr>
                          <m:t> </m:t>
                        </m:r>
                        <m:r>
                          <a:rPr lang="en-US" sz="4000" b="1" i="1">
                            <a:latin typeface="Cambria Math" panose="02040503050406030204" pitchFamily="18" charset="0"/>
                          </a:rPr>
                          <m:t>𝒍𝒐𝒈</m:t>
                        </m:r>
                      </m:e>
                      <m:sub>
                        <m:r>
                          <a:rPr lang="en-US" sz="4000" b="1" i="1">
                            <a:latin typeface="Cambria Math" panose="02040503050406030204" pitchFamily="18" charset="0"/>
                          </a:rPr>
                          <m:t>𝟐</m:t>
                        </m:r>
                      </m:sub>
                    </m:sSub>
                    <m:sSub>
                      <m:sSubPr>
                        <m:ctrlPr>
                          <a:rPr lang="en-US" sz="4000" b="1" i="1">
                            <a:latin typeface="Cambria Math" panose="02040503050406030204" pitchFamily="18" charset="0"/>
                          </a:rPr>
                        </m:ctrlPr>
                      </m:sSubPr>
                      <m:e>
                        <m:r>
                          <a:rPr lang="en-US" sz="4000" b="1" i="1" smtClean="0">
                            <a:latin typeface="Cambria Math" panose="02040503050406030204" pitchFamily="18" charset="0"/>
                          </a:rPr>
                          <m:t> </m:t>
                        </m:r>
                        <m:r>
                          <a:rPr lang="en-US" sz="4000" b="1" i="1">
                            <a:latin typeface="Cambria Math" panose="02040503050406030204" pitchFamily="18" charset="0"/>
                          </a:rPr>
                          <m:t>𝒑</m:t>
                        </m:r>
                      </m:e>
                      <m:sub>
                        <m:r>
                          <a:rPr lang="en-US" sz="4000" b="1" i="1">
                            <a:latin typeface="Cambria Math" panose="02040503050406030204" pitchFamily="18" charset="0"/>
                          </a:rPr>
                          <m:t>−</m:t>
                        </m:r>
                      </m:sub>
                    </m:sSub>
                  </m:oMath>
                </a14:m>
                <a:endParaRPr lang="en-US" sz="4000" dirty="0"/>
              </a:p>
              <a:p>
                <a:endParaRPr lang="en-US" sz="4000" dirty="0"/>
              </a:p>
              <a:p>
                <a:r>
                  <a:rPr lang="en-US" sz="4000" dirty="0"/>
                  <a:t>E(9+,5-) = -(9/14)</a:t>
                </a:r>
                <a14:m>
                  <m:oMath xmlns:m="http://schemas.openxmlformats.org/officeDocument/2006/math">
                    <m:sSub>
                      <m:sSubPr>
                        <m:ctrlPr>
                          <a:rPr lang="en-US" sz="4000" b="1" i="1" smtClean="0">
                            <a:latin typeface="Cambria Math" panose="02040503050406030204" pitchFamily="18" charset="0"/>
                          </a:rPr>
                        </m:ctrlPr>
                      </m:sSubPr>
                      <m:e>
                        <m:r>
                          <a:rPr lang="en-US" sz="4000" b="1" i="1" smtClean="0">
                            <a:latin typeface="Cambria Math" panose="02040503050406030204" pitchFamily="18" charset="0"/>
                          </a:rPr>
                          <m:t>𝒍𝒐𝒈</m:t>
                        </m:r>
                      </m:e>
                      <m:sub>
                        <m:r>
                          <a:rPr lang="en-US" sz="4000" b="1" i="1" smtClean="0">
                            <a:latin typeface="Cambria Math" panose="02040503050406030204" pitchFamily="18" charset="0"/>
                          </a:rPr>
                          <m:t>𝟐</m:t>
                        </m:r>
                      </m:sub>
                    </m:sSub>
                  </m:oMath>
                </a14:m>
                <a:r>
                  <a:rPr lang="en-US" sz="4000" dirty="0"/>
                  <a:t>(9/14)  - (5/14)</a:t>
                </a:r>
                <a:r>
                  <a:rPr lang="en-US" sz="4000" b="1" dirty="0"/>
                  <a:t> </a:t>
                </a:r>
                <a14:m>
                  <m:oMath xmlns:m="http://schemas.openxmlformats.org/officeDocument/2006/math">
                    <m:sSub>
                      <m:sSubPr>
                        <m:ctrlPr>
                          <a:rPr lang="en-US" sz="4000" b="1" i="1">
                            <a:latin typeface="Cambria Math" panose="02040503050406030204" pitchFamily="18" charset="0"/>
                          </a:rPr>
                        </m:ctrlPr>
                      </m:sSubPr>
                      <m:e>
                        <m:r>
                          <a:rPr lang="en-US" sz="4000" b="1" i="1">
                            <a:latin typeface="Cambria Math" panose="02040503050406030204" pitchFamily="18" charset="0"/>
                          </a:rPr>
                          <m:t>𝒍𝒐𝒈</m:t>
                        </m:r>
                      </m:e>
                      <m:sub>
                        <m:r>
                          <a:rPr lang="en-US" sz="4000" b="1" i="1">
                            <a:latin typeface="Cambria Math" panose="02040503050406030204" pitchFamily="18" charset="0"/>
                          </a:rPr>
                          <m:t>𝟐</m:t>
                        </m:r>
                      </m:sub>
                    </m:sSub>
                  </m:oMath>
                </a14:m>
                <a:r>
                  <a:rPr lang="en-US" sz="4000" dirty="0"/>
                  <a:t>(5/14)</a:t>
                </a:r>
              </a:p>
              <a:p>
                <a:pPr marL="0" indent="0">
                  <a:buNone/>
                </a:pPr>
                <a:r>
                  <a:rPr lang="en-US" sz="4000" dirty="0"/>
                  <a:t>                  = 0.940 </a:t>
                </a:r>
              </a:p>
              <a:p>
                <a:pPr marL="0" indent="0">
                  <a:buNone/>
                </a:pPr>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17A6D2B-062E-49E9-8678-DBE3518A7C00}"/>
                  </a:ext>
                </a:extLst>
              </p:cNvPr>
              <p:cNvSpPr>
                <a:spLocks noGrp="1" noRot="1" noChangeAspect="1" noMove="1" noResize="1" noEditPoints="1" noAdjustHandles="1" noChangeArrowheads="1" noChangeShapeType="1" noTextEdit="1"/>
              </p:cNvSpPr>
              <p:nvPr>
                <p:ph idx="1"/>
              </p:nvPr>
            </p:nvSpPr>
            <p:spPr>
              <a:xfrm>
                <a:off x="838200" y="2036639"/>
                <a:ext cx="10515600" cy="3759249"/>
              </a:xfrm>
              <a:blipFill>
                <a:blip r:embed="rId2"/>
                <a:stretch>
                  <a:fillRect l="-1855" t="-4538" r="-185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F32E14D-8C10-44FF-9DA1-68DF335D387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8302774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a:extLst>
              <a:ext uri="{FF2B5EF4-FFF2-40B4-BE49-F238E27FC236}">
                <a16:creationId xmlns:a16="http://schemas.microsoft.com/office/drawing/2014/main" id="{A60CF90D-CE46-45CB-9448-582C86C4C60C}"/>
              </a:ext>
            </a:extLst>
          </p:cNvPr>
          <p:cNvSpPr>
            <a:spLocks noGrp="1" noChangeArrowheads="1"/>
          </p:cNvSpPr>
          <p:nvPr>
            <p:ph idx="1"/>
          </p:nvPr>
        </p:nvSpPr>
        <p:spPr>
          <a:xfrm>
            <a:off x="0" y="-1"/>
            <a:ext cx="12192000" cy="6257925"/>
          </a:xfrm>
          <a:solidFill>
            <a:schemeClr val="bg1">
              <a:lumMod val="95000"/>
            </a:schemeClr>
          </a:solidFill>
        </p:spPr>
        <p:txBody>
          <a:bodyPr>
            <a:normAutofit/>
          </a:bodyPr>
          <a:lstStyle/>
          <a:p>
            <a:pPr eaLnBrk="1" hangingPunct="1">
              <a:lnSpc>
                <a:spcPct val="130000"/>
              </a:lnSpc>
              <a:spcBef>
                <a:spcPct val="0"/>
              </a:spcBef>
              <a:buFont typeface="Wingdings" panose="05000000000000000000" pitchFamily="2" charset="2"/>
              <a:buNone/>
            </a:pPr>
            <a:r>
              <a:rPr lang="en-US" altLang="en-US" sz="3200" b="1" i="1" dirty="0">
                <a:latin typeface="Times" panose="02020603050405020304" pitchFamily="18" charset="0"/>
              </a:rPr>
              <a:t>Entropy </a:t>
            </a:r>
            <a:r>
              <a:rPr lang="en-US" altLang="en-US" sz="3200" b="1" dirty="0">
                <a:latin typeface="Times" panose="02020603050405020304" pitchFamily="18" charset="0"/>
              </a:rPr>
              <a:t>(</a:t>
            </a:r>
            <a:r>
              <a:rPr lang="en-US" altLang="en-US" sz="3200" b="1" i="1" dirty="0">
                <a:latin typeface="Times" panose="02020603050405020304" pitchFamily="18" charset="0"/>
              </a:rPr>
              <a:t>S</a:t>
            </a:r>
            <a:r>
              <a:rPr lang="en-US" altLang="en-US" sz="3200" b="1" dirty="0">
                <a:latin typeface="Times" panose="02020603050405020304" pitchFamily="18" charset="0"/>
              </a:rPr>
              <a:t>)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a:t>
            </a:r>
            <a:r>
              <a:rPr lang="en-US" altLang="en-US" sz="3200" b="1" baseline="-25000" dirty="0">
                <a:latin typeface="Times" panose="02020603050405020304" pitchFamily="18" charset="0"/>
                <a:sym typeface="Symbol" panose="05050102010706020507" pitchFamily="18" charset="2"/>
              </a:rPr>
              <a:t> </a:t>
            </a:r>
            <a:r>
              <a:rPr lang="en-US" altLang="en-US" sz="3200" b="1" i="1" dirty="0">
                <a:latin typeface="Times" panose="02020603050405020304" pitchFamily="18" charset="0"/>
              </a:rPr>
              <a:t>p</a:t>
            </a:r>
            <a:r>
              <a:rPr lang="en-US" altLang="en-US" sz="3200" b="1" baseline="-25000" dirty="0">
                <a:latin typeface="Times" panose="02020603050405020304" pitchFamily="18" charset="0"/>
              </a:rPr>
              <a:t>+</a:t>
            </a:r>
            <a:r>
              <a:rPr lang="en-US" altLang="en-US" sz="3200" b="1" dirty="0">
                <a:latin typeface="Times" panose="02020603050405020304" pitchFamily="18" charset="0"/>
              </a:rPr>
              <a:t>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dirty="0">
                <a:latin typeface="Times" panose="02020603050405020304" pitchFamily="18" charset="0"/>
              </a:rPr>
              <a:t> </a:t>
            </a:r>
            <a:r>
              <a:rPr lang="en-US" altLang="en-US" sz="3200" b="1" i="1" dirty="0">
                <a:latin typeface="Times" panose="02020603050405020304" pitchFamily="18" charset="0"/>
              </a:rPr>
              <a:t>p</a:t>
            </a:r>
            <a:r>
              <a:rPr lang="en-US" altLang="en-US" sz="3200" b="1" baseline="-25000" dirty="0">
                <a:latin typeface="Times" panose="02020603050405020304" pitchFamily="18" charset="0"/>
              </a:rPr>
              <a:t>+   </a:t>
            </a:r>
            <a:r>
              <a:rPr lang="en-US" altLang="en-US" sz="3200" b="1" dirty="0">
                <a:latin typeface="Times" panose="02020603050405020304" pitchFamily="18" charset="0"/>
              </a:rPr>
              <a:t>–    </a:t>
            </a:r>
            <a:r>
              <a:rPr lang="en-US" altLang="en-US" sz="3200" b="1" i="1" dirty="0">
                <a:latin typeface="Times" panose="02020603050405020304" pitchFamily="18" charset="0"/>
              </a:rPr>
              <a:t>p</a:t>
            </a:r>
            <a:r>
              <a:rPr lang="en-US" altLang="en-US" sz="3200" b="1" baseline="-25000" dirty="0">
                <a:latin typeface="Times" panose="02020603050405020304" pitchFamily="18" charset="0"/>
              </a:rPr>
              <a:t>–</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baseline="-25000" dirty="0">
                <a:latin typeface="Times" panose="02020603050405020304" pitchFamily="18" charset="0"/>
                <a:sym typeface="Symbol" panose="05050102010706020507" pitchFamily="18" charset="2"/>
              </a:rPr>
              <a:t> </a:t>
            </a:r>
            <a:r>
              <a:rPr lang="en-US" altLang="en-US" sz="3200" b="1" i="1" dirty="0">
                <a:latin typeface="Times" panose="02020603050405020304" pitchFamily="18" charset="0"/>
              </a:rPr>
              <a:t>p</a:t>
            </a:r>
            <a:r>
              <a:rPr lang="en-US" altLang="en-US" sz="3200" b="1" baseline="-25000" dirty="0">
                <a:latin typeface="Times" panose="02020603050405020304" pitchFamily="18" charset="0"/>
              </a:rPr>
              <a:t>–</a:t>
            </a:r>
            <a:r>
              <a:rPr lang="en-US" altLang="en-US" sz="3200" b="1" i="1" dirty="0">
                <a:latin typeface="Times" panose="02020603050405020304" pitchFamily="18" charset="0"/>
              </a:rPr>
              <a:t>	</a:t>
            </a:r>
          </a:p>
          <a:p>
            <a:pPr>
              <a:lnSpc>
                <a:spcPct val="130000"/>
              </a:lnSpc>
              <a:spcBef>
                <a:spcPct val="0"/>
              </a:spcBef>
              <a:buNone/>
            </a:pPr>
            <a:endParaRPr lang="en-US" altLang="en-US" sz="2200" i="1" dirty="0">
              <a:latin typeface="Times" panose="02020603050405020304" pitchFamily="18" charset="0"/>
            </a:endParaRPr>
          </a:p>
          <a:p>
            <a:pPr>
              <a:lnSpc>
                <a:spcPct val="130000"/>
              </a:lnSpc>
              <a:spcBef>
                <a:spcPct val="0"/>
              </a:spcBef>
              <a:buNone/>
            </a:pPr>
            <a:r>
              <a:rPr lang="en-US" altLang="en-US" sz="3200" b="1" i="1" dirty="0">
                <a:latin typeface="Times" panose="02020603050405020304" pitchFamily="18" charset="0"/>
              </a:rPr>
              <a:t>Entropy </a:t>
            </a:r>
            <a:r>
              <a:rPr lang="en-US" altLang="en-US" sz="3200" b="1" dirty="0">
                <a:latin typeface="Times" panose="02020603050405020304" pitchFamily="18" charset="0"/>
              </a:rPr>
              <a:t>([14+, 0–])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14/14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dirty="0">
                <a:latin typeface="Times" panose="02020603050405020304" pitchFamily="18" charset="0"/>
              </a:rPr>
              <a:t> (14/14) –</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 0</a:t>
            </a:r>
            <a:r>
              <a:rPr lang="en-US" altLang="en-US" sz="3200" b="1" baseline="-25000" dirty="0">
                <a:latin typeface="Times" panose="02020603050405020304" pitchFamily="18" charset="0"/>
                <a:sym typeface="Symbol" panose="05050102010706020507" pitchFamily="18" charset="2"/>
              </a:rPr>
              <a:t>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(0) = 0</a:t>
            </a:r>
            <a:r>
              <a:rPr lang="en-US" altLang="en-US" sz="3500" b="1" dirty="0">
                <a:latin typeface="Times" panose="02020603050405020304" pitchFamily="18" charset="0"/>
              </a:rPr>
              <a:t>                 </a:t>
            </a:r>
          </a:p>
          <a:p>
            <a:pPr>
              <a:lnSpc>
                <a:spcPct val="130000"/>
              </a:lnSpc>
              <a:spcBef>
                <a:spcPct val="0"/>
              </a:spcBef>
              <a:buNone/>
            </a:pPr>
            <a:r>
              <a:rPr lang="en-US" altLang="en-US" sz="2200" dirty="0">
                <a:latin typeface="Times" panose="02020603050405020304" pitchFamily="18" charset="0"/>
              </a:rPr>
              <a:t>                                                                           </a:t>
            </a:r>
            <a:endParaRPr lang="en-US" altLang="en-US" sz="2200" i="1" dirty="0">
              <a:latin typeface="Times" panose="02020603050405020304" pitchFamily="18" charset="0"/>
            </a:endParaRPr>
          </a:p>
          <a:p>
            <a:pPr eaLnBrk="1" hangingPunct="1">
              <a:lnSpc>
                <a:spcPct val="130000"/>
              </a:lnSpc>
              <a:spcBef>
                <a:spcPct val="0"/>
              </a:spcBef>
              <a:buFont typeface="Wingdings" panose="05000000000000000000" pitchFamily="2" charset="2"/>
              <a:buNone/>
            </a:pPr>
            <a:r>
              <a:rPr lang="en-US" altLang="en-US" sz="3200" b="1" i="1" dirty="0">
                <a:latin typeface="Times" panose="02020603050405020304" pitchFamily="18" charset="0"/>
              </a:rPr>
              <a:t>Entropy </a:t>
            </a:r>
            <a:r>
              <a:rPr lang="en-US" altLang="en-US" sz="3200" b="1" dirty="0">
                <a:latin typeface="Times" panose="02020603050405020304" pitchFamily="18" charset="0"/>
              </a:rPr>
              <a:t>([9+, 5–])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9/14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dirty="0">
                <a:latin typeface="Times" panose="02020603050405020304" pitchFamily="18" charset="0"/>
              </a:rPr>
              <a:t> (9/14) –</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 5/14</a:t>
            </a:r>
            <a:r>
              <a:rPr lang="en-US" altLang="en-US" sz="3200" b="1" baseline="-25000" dirty="0">
                <a:latin typeface="Times" panose="02020603050405020304" pitchFamily="18" charset="0"/>
                <a:sym typeface="Symbol" panose="05050102010706020507" pitchFamily="18" charset="2"/>
              </a:rPr>
              <a:t>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(5/14) = 0.94</a:t>
            </a:r>
          </a:p>
          <a:p>
            <a:pPr eaLnBrk="1" hangingPunct="1">
              <a:lnSpc>
                <a:spcPct val="130000"/>
              </a:lnSpc>
              <a:spcBef>
                <a:spcPct val="0"/>
              </a:spcBef>
              <a:buFont typeface="Wingdings" panose="05000000000000000000" pitchFamily="2" charset="2"/>
              <a:buNone/>
            </a:pPr>
            <a:endParaRPr lang="en-US" altLang="en-US" sz="2200" i="1" dirty="0">
              <a:latin typeface="Times" panose="02020603050405020304" pitchFamily="18" charset="0"/>
            </a:endParaRPr>
          </a:p>
          <a:p>
            <a:pPr eaLnBrk="1" hangingPunct="1">
              <a:lnSpc>
                <a:spcPct val="130000"/>
              </a:lnSpc>
              <a:spcBef>
                <a:spcPct val="0"/>
              </a:spcBef>
              <a:buFont typeface="Wingdings" panose="05000000000000000000" pitchFamily="2" charset="2"/>
              <a:buNone/>
            </a:pPr>
            <a:r>
              <a:rPr lang="en-US" altLang="en-US" sz="3200" b="1" i="1" dirty="0">
                <a:latin typeface="Times" panose="02020603050405020304" pitchFamily="18" charset="0"/>
              </a:rPr>
              <a:t>Entropy </a:t>
            </a:r>
            <a:r>
              <a:rPr lang="en-US" altLang="en-US" sz="3200" b="1" dirty="0">
                <a:latin typeface="Times" panose="02020603050405020304" pitchFamily="18" charset="0"/>
              </a:rPr>
              <a:t>([7+, 7–</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7/14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dirty="0">
                <a:latin typeface="Times" panose="02020603050405020304" pitchFamily="18" charset="0"/>
              </a:rPr>
              <a:t> (7/14) –</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7/14</a:t>
            </a:r>
            <a:r>
              <a:rPr lang="en-US" altLang="en-US" sz="3200" b="1" baseline="-25000" dirty="0">
                <a:latin typeface="Times" panose="02020603050405020304" pitchFamily="18" charset="0"/>
                <a:sym typeface="Symbol" panose="05050102010706020507" pitchFamily="18" charset="2"/>
              </a:rPr>
              <a:t>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(7/14) </a:t>
            </a:r>
          </a:p>
          <a:p>
            <a:pPr eaLnBrk="1" hangingPunct="1">
              <a:lnSpc>
                <a:spcPct val="130000"/>
              </a:lnSpc>
              <a:spcBef>
                <a:spcPct val="0"/>
              </a:spcBef>
              <a:buFont typeface="Wingdings" panose="05000000000000000000" pitchFamily="2" charset="2"/>
              <a:buNone/>
            </a:pPr>
            <a:r>
              <a:rPr lang="en-US" altLang="en-US" sz="3200" b="1" dirty="0">
                <a:latin typeface="Times" panose="02020603050405020304" pitchFamily="18" charset="0"/>
              </a:rPr>
              <a:t>			     = 1/2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1/2 = 1	         	        </a:t>
            </a:r>
            <a:r>
              <a:rPr lang="en-US" altLang="en-US" sz="2000" b="1" i="1" dirty="0">
                <a:solidFill>
                  <a:srgbClr val="FF0000"/>
                </a:solidFill>
                <a:latin typeface="Times" panose="02020603050405020304" pitchFamily="18" charset="0"/>
              </a:rPr>
              <a:t>[log</a:t>
            </a:r>
            <a:r>
              <a:rPr lang="en-US" altLang="en-US" sz="2000" b="1" i="1" baseline="-25000" dirty="0">
                <a:solidFill>
                  <a:srgbClr val="FF0000"/>
                </a:solidFill>
                <a:latin typeface="Times" panose="02020603050405020304" pitchFamily="18" charset="0"/>
              </a:rPr>
              <a:t>2</a:t>
            </a:r>
            <a:r>
              <a:rPr lang="en-US" altLang="en-US" sz="2000" b="1" i="1" dirty="0">
                <a:solidFill>
                  <a:srgbClr val="FF0000"/>
                </a:solidFill>
                <a:latin typeface="Times" panose="02020603050405020304" pitchFamily="18" charset="0"/>
              </a:rPr>
              <a:t>1/2 = –</a:t>
            </a:r>
            <a:r>
              <a:rPr lang="en-US" altLang="en-US" sz="2000" b="1" i="1" baseline="-25000" dirty="0">
                <a:solidFill>
                  <a:srgbClr val="FF0000"/>
                </a:solidFill>
                <a:latin typeface="Times" panose="02020603050405020304" pitchFamily="18" charset="0"/>
                <a:sym typeface="Symbol" panose="05050102010706020507" pitchFamily="18" charset="2"/>
              </a:rPr>
              <a:t> </a:t>
            </a:r>
            <a:r>
              <a:rPr lang="en-US" altLang="en-US" sz="2000" b="1" i="1" dirty="0">
                <a:solidFill>
                  <a:srgbClr val="FF0000"/>
                </a:solidFill>
                <a:latin typeface="Times" panose="02020603050405020304" pitchFamily="18" charset="0"/>
              </a:rPr>
              <a:t>1]</a:t>
            </a:r>
          </a:p>
          <a:p>
            <a:pPr>
              <a:buNone/>
            </a:pPr>
            <a:r>
              <a:rPr lang="en-US" altLang="en-US" sz="1800" dirty="0">
                <a:latin typeface="Arial" panose="020B0604020202020204" pitchFamily="34" charset="0"/>
              </a:rPr>
              <a:t>	</a:t>
            </a:r>
            <a:endParaRPr lang="en-US" altLang="en-US" sz="2000" b="1" dirty="0">
              <a:latin typeface="Arial" panose="020B0604020202020204" pitchFamily="34" charset="0"/>
            </a:endParaRPr>
          </a:p>
        </p:txBody>
      </p:sp>
      <p:sp>
        <p:nvSpPr>
          <p:cNvPr id="2" name="Footer Placeholder 1">
            <a:extLst>
              <a:ext uri="{FF2B5EF4-FFF2-40B4-BE49-F238E27FC236}">
                <a16:creationId xmlns:a16="http://schemas.microsoft.com/office/drawing/2014/main" id="{9940D21B-44B6-4544-A428-0283C8011E3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3167420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7057-3B3D-49B3-AF12-DD541DCC057B}"/>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b="1" dirty="0"/>
              <a:t>2. Information Gain Measures the expected reduction in Entrop</a:t>
            </a:r>
            <a:r>
              <a:rPr lang="en-US" dirty="0"/>
              <a:t>y </a:t>
            </a:r>
          </a:p>
        </p:txBody>
      </p:sp>
      <p:sp>
        <p:nvSpPr>
          <p:cNvPr id="3" name="Content Placeholder 2">
            <a:extLst>
              <a:ext uri="{FF2B5EF4-FFF2-40B4-BE49-F238E27FC236}">
                <a16:creationId xmlns:a16="http://schemas.microsoft.com/office/drawing/2014/main" id="{4BFCF8A0-40C5-4EF5-8584-073C93250B98}"/>
              </a:ext>
            </a:extLst>
          </p:cNvPr>
          <p:cNvSpPr>
            <a:spLocks noGrp="1"/>
          </p:cNvSpPr>
          <p:nvPr>
            <p:ph idx="1"/>
          </p:nvPr>
        </p:nvSpPr>
        <p:spPr>
          <a:xfrm>
            <a:off x="838200" y="2261405"/>
            <a:ext cx="10515600" cy="1509359"/>
          </a:xfrm>
          <a:solidFill>
            <a:schemeClr val="bg1">
              <a:lumMod val="95000"/>
            </a:schemeClr>
          </a:solidFill>
        </p:spPr>
        <p:txBody>
          <a:bodyPr>
            <a:normAutofit/>
          </a:bodyPr>
          <a:lstStyle/>
          <a:p>
            <a:r>
              <a:rPr lang="en-US" altLang="en-US" sz="2600" b="1" dirty="0"/>
              <a:t>Information Gain </a:t>
            </a:r>
            <a:r>
              <a:rPr lang="en-US" altLang="en-US" sz="2400" dirty="0"/>
              <a:t>is the </a:t>
            </a:r>
            <a:r>
              <a:rPr lang="en-US" altLang="en-US" sz="2400" i="1" dirty="0"/>
              <a:t>expected</a:t>
            </a:r>
            <a:r>
              <a:rPr lang="en-US" altLang="en-US" sz="2400" dirty="0"/>
              <a:t> reduction in entropy caused by partitioning the examples on an attribute. The higher the information gain the more effective the attribute in classifying training data. </a:t>
            </a:r>
            <a:endParaRPr lang="en-US" dirty="0"/>
          </a:p>
        </p:txBody>
      </p:sp>
      <p:pic>
        <p:nvPicPr>
          <p:cNvPr id="4" name="Picture 3">
            <a:extLst>
              <a:ext uri="{FF2B5EF4-FFF2-40B4-BE49-F238E27FC236}">
                <a16:creationId xmlns:a16="http://schemas.microsoft.com/office/drawing/2014/main" id="{8C438F4B-1DB1-4CB6-9262-618B66DAA64C}"/>
              </a:ext>
            </a:extLst>
          </p:cNvPr>
          <p:cNvPicPr>
            <a:picLocks noChangeAspect="1"/>
          </p:cNvPicPr>
          <p:nvPr/>
        </p:nvPicPr>
        <p:blipFill>
          <a:blip r:embed="rId2"/>
          <a:stretch>
            <a:fillRect/>
          </a:stretch>
        </p:blipFill>
        <p:spPr>
          <a:xfrm>
            <a:off x="1024597" y="4064976"/>
            <a:ext cx="10142806" cy="1851123"/>
          </a:xfrm>
          <a:prstGeom prst="rect">
            <a:avLst/>
          </a:prstGeom>
          <a:ln w="38100">
            <a:solidFill>
              <a:schemeClr val="tx1"/>
            </a:solidFill>
          </a:ln>
        </p:spPr>
      </p:pic>
      <p:sp>
        <p:nvSpPr>
          <p:cNvPr id="5" name="Footer Placeholder 4">
            <a:extLst>
              <a:ext uri="{FF2B5EF4-FFF2-40B4-BE49-F238E27FC236}">
                <a16:creationId xmlns:a16="http://schemas.microsoft.com/office/drawing/2014/main" id="{59CDF743-831F-43C2-B720-37BEF42EAE8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458170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6C3CF-005A-41A5-BF11-0DFE0EDC02AA}"/>
              </a:ext>
            </a:extLst>
          </p:cNvPr>
          <p:cNvSpPr>
            <a:spLocks noGrp="1"/>
          </p:cNvSpPr>
          <p:nvPr>
            <p:ph type="title"/>
          </p:nvPr>
        </p:nvSpPr>
        <p:spPr>
          <a:xfrm>
            <a:off x="0" y="0"/>
            <a:ext cx="12192000" cy="847855"/>
          </a:xfrm>
          <a:solidFill>
            <a:schemeClr val="accent1">
              <a:lumMod val="40000"/>
              <a:lumOff val="60000"/>
            </a:schemeClr>
          </a:solidFill>
        </p:spPr>
        <p:txBody>
          <a:bodyPr/>
          <a:lstStyle/>
          <a:p>
            <a:r>
              <a:rPr lang="en-US" b="1" dirty="0"/>
              <a:t>An Illustrative Example</a:t>
            </a:r>
          </a:p>
        </p:txBody>
      </p:sp>
      <p:sp>
        <p:nvSpPr>
          <p:cNvPr id="4" name="Rectangle 3">
            <a:extLst>
              <a:ext uri="{FF2B5EF4-FFF2-40B4-BE49-F238E27FC236}">
                <a16:creationId xmlns:a16="http://schemas.microsoft.com/office/drawing/2014/main" id="{88B9D43B-679C-4FF6-8615-4F175E5FF4E7}"/>
              </a:ext>
            </a:extLst>
          </p:cNvPr>
          <p:cNvSpPr/>
          <p:nvPr/>
        </p:nvSpPr>
        <p:spPr>
          <a:xfrm>
            <a:off x="734008" y="1183729"/>
            <a:ext cx="10619792" cy="400110"/>
          </a:xfrm>
          <a:prstGeom prst="rect">
            <a:avLst/>
          </a:prstGeom>
        </p:spPr>
        <p:txBody>
          <a:bodyPr wrap="square">
            <a:spAutoFit/>
          </a:bodyPr>
          <a:lstStyle/>
          <a:p>
            <a:r>
              <a:rPr lang="en-US" sz="2000" dirty="0"/>
              <a:t>To illustrate the operation of ID3, let’s consider the learning task represented by the below examples</a:t>
            </a:r>
            <a:r>
              <a:rPr lang="en-US" dirty="0"/>
              <a:t>.</a:t>
            </a:r>
          </a:p>
        </p:txBody>
      </p:sp>
      <p:pic>
        <p:nvPicPr>
          <p:cNvPr id="5" name="Picture 4">
            <a:extLst>
              <a:ext uri="{FF2B5EF4-FFF2-40B4-BE49-F238E27FC236}">
                <a16:creationId xmlns:a16="http://schemas.microsoft.com/office/drawing/2014/main" id="{CAEA42E2-949E-492B-AF21-4D153122385F}"/>
              </a:ext>
            </a:extLst>
          </p:cNvPr>
          <p:cNvPicPr>
            <a:picLocks noChangeAspect="1"/>
          </p:cNvPicPr>
          <p:nvPr/>
        </p:nvPicPr>
        <p:blipFill>
          <a:blip r:embed="rId2"/>
          <a:stretch>
            <a:fillRect/>
          </a:stretch>
        </p:blipFill>
        <p:spPr>
          <a:xfrm>
            <a:off x="2311076" y="1787854"/>
            <a:ext cx="7196818" cy="4668777"/>
          </a:xfrm>
          <a:prstGeom prst="rect">
            <a:avLst/>
          </a:prstGeom>
        </p:spPr>
      </p:pic>
    </p:spTree>
    <p:extLst>
      <p:ext uri="{BB962C8B-B14F-4D97-AF65-F5344CB8AC3E}">
        <p14:creationId xmlns:p14="http://schemas.microsoft.com/office/powerpoint/2010/main" val="27300488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F4E4-3E18-4B4E-867C-4AEAA820895B}"/>
              </a:ext>
            </a:extLst>
          </p:cNvPr>
          <p:cNvSpPr>
            <a:spLocks noGrp="1"/>
          </p:cNvSpPr>
          <p:nvPr>
            <p:ph type="title"/>
          </p:nvPr>
        </p:nvSpPr>
        <p:spPr>
          <a:xfrm>
            <a:off x="0" y="10550"/>
            <a:ext cx="12192000" cy="949570"/>
          </a:xfrm>
          <a:solidFill>
            <a:schemeClr val="accent1">
              <a:lumMod val="40000"/>
              <a:lumOff val="60000"/>
            </a:schemeClr>
          </a:solidFill>
        </p:spPr>
        <p:txBody>
          <a:bodyPr>
            <a:normAutofit fontScale="90000"/>
          </a:bodyPr>
          <a:lstStyle/>
          <a:p>
            <a:r>
              <a:rPr lang="en-US" b="1" dirty="0"/>
              <a:t>Compute the Gain and identify which attribute is the best as illustrated below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421379-5599-4D42-8D1C-B847BF3A17CC}"/>
                  </a:ext>
                </a:extLst>
              </p:cNvPr>
              <p:cNvSpPr>
                <a:spLocks noGrp="1"/>
              </p:cNvSpPr>
              <p:nvPr>
                <p:ph idx="1"/>
              </p:nvPr>
            </p:nvSpPr>
            <p:spPr>
              <a:xfrm>
                <a:off x="838200" y="1325563"/>
                <a:ext cx="9966960" cy="5047102"/>
              </a:xfrm>
            </p:spPr>
            <p:txBody>
              <a:bodyPr>
                <a:normAutofit/>
              </a:bodyPr>
              <a:lstStyle/>
              <a:p>
                <a:r>
                  <a:rPr lang="en-US" dirty="0"/>
                  <a:t>Values (Wind) = Weak, Strong</a:t>
                </a:r>
              </a:p>
              <a:p>
                <a:r>
                  <a:rPr lang="en-US" dirty="0"/>
                  <a:t>S = [9+,5-]</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𝑤𝑒𝑎𝑘</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6</m:t>
                        </m:r>
                        <m:r>
                          <a:rPr lang="en-US" b="0" i="1" smtClean="0">
                            <a:latin typeface="Cambria Math" panose="02040503050406030204" pitchFamily="18" charset="0"/>
                          </a:rPr>
                          <m:t>+, </m:t>
                        </m:r>
                        <m:r>
                          <a:rPr lang="en-US" b="0" i="1" smtClean="0">
                            <a:latin typeface="Cambria Math" panose="02040503050406030204" pitchFamily="18" charset="0"/>
                          </a:rPr>
                          <m:t>2</m:t>
                        </m:r>
                        <m:r>
                          <a:rPr lang="en-US" b="0" i="1" smtClean="0">
                            <a:latin typeface="Cambria Math" panose="02040503050406030204" pitchFamily="18" charset="0"/>
                          </a:rPr>
                          <m:t>−</m:t>
                        </m:r>
                      </m:e>
                    </m:d>
                  </m:oMath>
                </a14:m>
                <a:endParaRPr lang="en-US" b="0"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𝑠𝑡𝑟𝑜𝑛𝑔</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e>
                    </m:d>
                  </m:oMath>
                </a14:m>
                <a:endParaRPr lang="en-US" b="0" dirty="0"/>
              </a:p>
              <a:p>
                <a:endParaRPr lang="en-US" dirty="0"/>
              </a:p>
              <a:p>
                <a:endParaRPr lang="en-US" b="0" dirty="0"/>
              </a:p>
              <a:p>
                <a:endParaRPr lang="en-US" dirty="0"/>
              </a:p>
              <a:p>
                <a:pPr marL="457200" lvl="1" indent="0">
                  <a:buNone/>
                </a:pPr>
                <a:r>
                  <a:rPr lang="en-US" b="1" dirty="0"/>
                  <a:t>= Entropy (S) – (8/14)Entropy(</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𝑺</m:t>
                        </m:r>
                      </m:e>
                      <m:sub>
                        <m:r>
                          <a:rPr lang="en-US" b="1" i="1">
                            <a:latin typeface="Cambria Math" panose="02040503050406030204" pitchFamily="18" charset="0"/>
                          </a:rPr>
                          <m:t>𝒘𝒆𝒂𝒌</m:t>
                        </m:r>
                      </m:sub>
                    </m:sSub>
                  </m:oMath>
                </a14:m>
                <a:r>
                  <a:rPr lang="en-US" b="1" dirty="0"/>
                  <a:t>) – (6/14)Entropy(</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𝑺</m:t>
                        </m:r>
                      </m:e>
                      <m:sub>
                        <m:r>
                          <a:rPr lang="en-US" b="1" i="1">
                            <a:latin typeface="Cambria Math" panose="02040503050406030204" pitchFamily="18" charset="0"/>
                          </a:rPr>
                          <m:t>𝒔𝒕𝒓𝒐𝒏𝒈</m:t>
                        </m:r>
                      </m:sub>
                    </m:sSub>
                  </m:oMath>
                </a14:m>
                <a:r>
                  <a:rPr lang="en-US" b="1" dirty="0"/>
                  <a:t>)</a:t>
                </a:r>
              </a:p>
              <a:p>
                <a:pPr marL="914400" lvl="2" indent="0">
                  <a:buNone/>
                </a:pPr>
                <a:r>
                  <a:rPr lang="en-US" sz="2400" b="1" dirty="0"/>
                  <a:t>= 0.940 – (8/14)0.811 – (6/14)1.00 </a:t>
                </a:r>
              </a:p>
              <a:p>
                <a:pPr marL="914400" lvl="2" indent="0">
                  <a:buNone/>
                </a:pPr>
                <a:r>
                  <a:rPr lang="en-US" sz="2400" b="1" dirty="0"/>
                  <a:t>= 0.048</a:t>
                </a:r>
              </a:p>
              <a:p>
                <a:endParaRPr lang="en-US" b="0" dirty="0"/>
              </a:p>
              <a:p>
                <a:endParaRPr lang="en-US" dirty="0"/>
              </a:p>
            </p:txBody>
          </p:sp>
        </mc:Choice>
        <mc:Fallback xmlns="">
          <p:sp>
            <p:nvSpPr>
              <p:cNvPr id="3" name="Content Placeholder 2">
                <a:extLst>
                  <a:ext uri="{FF2B5EF4-FFF2-40B4-BE49-F238E27FC236}">
                    <a16:creationId xmlns:a16="http://schemas.microsoft.com/office/drawing/2014/main" id="{4C421379-5599-4D42-8D1C-B847BF3A17CC}"/>
                  </a:ext>
                </a:extLst>
              </p:cNvPr>
              <p:cNvSpPr>
                <a:spLocks noGrp="1" noRot="1" noChangeAspect="1" noMove="1" noResize="1" noEditPoints="1" noAdjustHandles="1" noChangeArrowheads="1" noChangeShapeType="1" noTextEdit="1"/>
              </p:cNvSpPr>
              <p:nvPr>
                <p:ph idx="1"/>
              </p:nvPr>
            </p:nvSpPr>
            <p:spPr>
              <a:xfrm>
                <a:off x="838200" y="1325563"/>
                <a:ext cx="9966960" cy="5047102"/>
              </a:xfrm>
              <a:blipFill>
                <a:blip r:embed="rId2"/>
                <a:stretch>
                  <a:fillRect l="-1101" t="-193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8DE168-68E1-4416-A331-A4E9CD5C6E54}"/>
              </a:ext>
            </a:extLst>
          </p:cNvPr>
          <p:cNvPicPr>
            <a:picLocks noChangeAspect="1"/>
          </p:cNvPicPr>
          <p:nvPr/>
        </p:nvPicPr>
        <p:blipFill>
          <a:blip r:embed="rId3"/>
          <a:stretch>
            <a:fillRect/>
          </a:stretch>
        </p:blipFill>
        <p:spPr>
          <a:xfrm>
            <a:off x="1051559" y="3607399"/>
            <a:ext cx="6967025" cy="1257300"/>
          </a:xfrm>
          <a:prstGeom prst="rect">
            <a:avLst/>
          </a:prstGeom>
        </p:spPr>
      </p:pic>
      <p:sp>
        <p:nvSpPr>
          <p:cNvPr id="5" name="Footer Placeholder 4">
            <a:extLst>
              <a:ext uri="{FF2B5EF4-FFF2-40B4-BE49-F238E27FC236}">
                <a16:creationId xmlns:a16="http://schemas.microsoft.com/office/drawing/2014/main" id="{7293EB7A-E003-44CE-8238-E414957E02F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3402259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19718F-3F47-4318-9D7F-D725E8CAFE8A}"/>
              </a:ext>
            </a:extLst>
          </p:cNvPr>
          <p:cNvPicPr>
            <a:picLocks noChangeAspect="1"/>
          </p:cNvPicPr>
          <p:nvPr/>
        </p:nvPicPr>
        <p:blipFill>
          <a:blip r:embed="rId2"/>
          <a:stretch>
            <a:fillRect/>
          </a:stretch>
        </p:blipFill>
        <p:spPr>
          <a:xfrm>
            <a:off x="785246" y="588608"/>
            <a:ext cx="10300095" cy="5680783"/>
          </a:xfrm>
          <a:prstGeom prst="rect">
            <a:avLst/>
          </a:prstGeom>
          <a:ln w="38100">
            <a:solidFill>
              <a:schemeClr val="tx1"/>
            </a:solidFill>
          </a:ln>
        </p:spPr>
      </p:pic>
    </p:spTree>
    <p:extLst>
      <p:ext uri="{BB962C8B-B14F-4D97-AF65-F5344CB8AC3E}">
        <p14:creationId xmlns:p14="http://schemas.microsoft.com/office/powerpoint/2010/main" val="51611552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28A2-4E71-4DA9-8591-FD4E56E5CAEB}"/>
              </a:ext>
            </a:extLst>
          </p:cNvPr>
          <p:cNvSpPr>
            <a:spLocks noGrp="1"/>
          </p:cNvSpPr>
          <p:nvPr>
            <p:ph type="title"/>
          </p:nvPr>
        </p:nvSpPr>
        <p:spPr>
          <a:xfrm>
            <a:off x="0" y="1"/>
            <a:ext cx="12192000" cy="819150"/>
          </a:xfrm>
          <a:solidFill>
            <a:schemeClr val="accent1">
              <a:lumMod val="40000"/>
              <a:lumOff val="60000"/>
            </a:schemeClr>
          </a:solidFill>
          <a:ln w="19050">
            <a:solidFill>
              <a:schemeClr val="tx1"/>
            </a:solidFill>
          </a:ln>
        </p:spPr>
        <p:txBody>
          <a:bodyPr/>
          <a:lstStyle/>
          <a:p>
            <a:r>
              <a:rPr lang="en-US" dirty="0"/>
              <a:t>Which attribute to test at the root?</a:t>
            </a:r>
          </a:p>
        </p:txBody>
      </p:sp>
      <p:sp>
        <p:nvSpPr>
          <p:cNvPr id="3" name="Content Placeholder 2">
            <a:extLst>
              <a:ext uri="{FF2B5EF4-FFF2-40B4-BE49-F238E27FC236}">
                <a16:creationId xmlns:a16="http://schemas.microsoft.com/office/drawing/2014/main" id="{150E82BE-6153-44C7-B00B-B68100B9A07D}"/>
              </a:ext>
            </a:extLst>
          </p:cNvPr>
          <p:cNvSpPr>
            <a:spLocks noGrp="1"/>
          </p:cNvSpPr>
          <p:nvPr>
            <p:ph idx="1"/>
          </p:nvPr>
        </p:nvSpPr>
        <p:spPr/>
        <p:txBody>
          <a:bodyPr/>
          <a:lstStyle/>
          <a:p>
            <a:pPr lvl="1">
              <a:buFont typeface="Wingdings" charset="0"/>
              <a:buChar char="§"/>
              <a:defRPr/>
            </a:pPr>
            <a:r>
              <a:rPr lang="en-US" b="1" i="1" dirty="0">
                <a:latin typeface="Times New Roman" charset="0"/>
              </a:rPr>
              <a:t>Gain</a:t>
            </a:r>
            <a:r>
              <a:rPr lang="en-US" b="1" dirty="0">
                <a:latin typeface="Times New Roman" charset="0"/>
              </a:rPr>
              <a:t>(</a:t>
            </a:r>
            <a:r>
              <a:rPr lang="en-US" b="1" i="1" dirty="0">
                <a:latin typeface="Times New Roman" charset="0"/>
              </a:rPr>
              <a:t>S</a:t>
            </a:r>
            <a:r>
              <a:rPr lang="en-US" b="1" dirty="0">
                <a:latin typeface="Times New Roman" charset="0"/>
              </a:rPr>
              <a:t>, </a:t>
            </a:r>
            <a:r>
              <a:rPr lang="en-US" b="1" i="1" dirty="0">
                <a:latin typeface="Times New Roman" charset="0"/>
              </a:rPr>
              <a:t>Outlook</a:t>
            </a:r>
            <a:r>
              <a:rPr lang="en-US" b="1" dirty="0">
                <a:latin typeface="Times New Roman" charset="0"/>
              </a:rPr>
              <a:t>) = 0.246</a:t>
            </a:r>
          </a:p>
          <a:p>
            <a:pPr lvl="1">
              <a:buFont typeface="Wingdings" charset="0"/>
              <a:buChar char="§"/>
              <a:defRPr/>
            </a:pPr>
            <a:r>
              <a:rPr lang="en-US" b="1" i="1" dirty="0">
                <a:latin typeface="Times New Roman" charset="0"/>
              </a:rPr>
              <a:t>Gain</a:t>
            </a:r>
            <a:r>
              <a:rPr lang="en-US" b="1" dirty="0">
                <a:latin typeface="Times New Roman" charset="0"/>
              </a:rPr>
              <a:t>(</a:t>
            </a:r>
            <a:r>
              <a:rPr lang="en-US" b="1" i="1" dirty="0">
                <a:latin typeface="Times New Roman" charset="0"/>
              </a:rPr>
              <a:t>S</a:t>
            </a:r>
            <a:r>
              <a:rPr lang="en-US" b="1" dirty="0">
                <a:latin typeface="Times New Roman" charset="0"/>
              </a:rPr>
              <a:t>, </a:t>
            </a:r>
            <a:r>
              <a:rPr lang="en-US" b="1" i="1" dirty="0">
                <a:latin typeface="Times New Roman" charset="0"/>
              </a:rPr>
              <a:t>Humidity</a:t>
            </a:r>
            <a:r>
              <a:rPr lang="en-US" b="1" dirty="0">
                <a:latin typeface="Times New Roman" charset="0"/>
              </a:rPr>
              <a:t>) = 0.151</a:t>
            </a:r>
          </a:p>
          <a:p>
            <a:pPr lvl="1">
              <a:buFont typeface="Wingdings" charset="0"/>
              <a:buChar char="§"/>
              <a:defRPr/>
            </a:pPr>
            <a:r>
              <a:rPr lang="en-US" b="1" i="1" dirty="0">
                <a:latin typeface="Times New Roman" charset="0"/>
              </a:rPr>
              <a:t>Gain</a:t>
            </a:r>
            <a:r>
              <a:rPr lang="en-US" b="1" dirty="0">
                <a:latin typeface="Times New Roman" charset="0"/>
              </a:rPr>
              <a:t>(</a:t>
            </a:r>
            <a:r>
              <a:rPr lang="en-US" b="1" i="1" dirty="0">
                <a:latin typeface="Times New Roman" charset="0"/>
              </a:rPr>
              <a:t>S</a:t>
            </a:r>
            <a:r>
              <a:rPr lang="en-US" b="1" dirty="0">
                <a:latin typeface="Times New Roman" charset="0"/>
              </a:rPr>
              <a:t>, </a:t>
            </a:r>
            <a:r>
              <a:rPr lang="en-US" b="1" i="1" dirty="0">
                <a:latin typeface="Times New Roman" charset="0"/>
              </a:rPr>
              <a:t>Wind</a:t>
            </a:r>
            <a:r>
              <a:rPr lang="en-US" b="1" dirty="0">
                <a:latin typeface="Times New Roman" charset="0"/>
              </a:rPr>
              <a:t>) = 0.048</a:t>
            </a:r>
          </a:p>
          <a:p>
            <a:pPr lvl="1">
              <a:buFont typeface="Wingdings" charset="0"/>
              <a:buChar char="§"/>
              <a:defRPr/>
            </a:pPr>
            <a:r>
              <a:rPr lang="en-US" b="1" i="1" dirty="0">
                <a:latin typeface="Times New Roman" charset="0"/>
              </a:rPr>
              <a:t>Gain</a:t>
            </a:r>
            <a:r>
              <a:rPr lang="en-US" b="1" dirty="0">
                <a:latin typeface="Times New Roman" charset="0"/>
              </a:rPr>
              <a:t>(</a:t>
            </a:r>
            <a:r>
              <a:rPr lang="en-US" b="1" i="1" dirty="0">
                <a:latin typeface="Times New Roman" charset="0"/>
              </a:rPr>
              <a:t>S</a:t>
            </a:r>
            <a:r>
              <a:rPr lang="en-US" b="1" dirty="0">
                <a:latin typeface="Times New Roman" charset="0"/>
              </a:rPr>
              <a:t>, </a:t>
            </a:r>
            <a:r>
              <a:rPr lang="en-US" b="1" i="1" dirty="0">
                <a:latin typeface="Times New Roman" charset="0"/>
              </a:rPr>
              <a:t>Temperature</a:t>
            </a:r>
            <a:r>
              <a:rPr lang="en-US" b="1" dirty="0">
                <a:latin typeface="Times New Roman" charset="0"/>
              </a:rPr>
              <a:t>) = 0.029</a:t>
            </a:r>
          </a:p>
          <a:p>
            <a:pPr>
              <a:buFont typeface="Wingdings" charset="0"/>
              <a:buChar char="§"/>
              <a:defRPr/>
            </a:pPr>
            <a:r>
              <a:rPr lang="en-US" i="1" dirty="0">
                <a:latin typeface="Times New Roman" charset="0"/>
              </a:rPr>
              <a:t>Outlook</a:t>
            </a:r>
            <a:r>
              <a:rPr lang="en-US" dirty="0"/>
              <a:t> provides the best prediction for the target</a:t>
            </a:r>
          </a:p>
          <a:p>
            <a:pPr>
              <a:buFont typeface="Wingdings" charset="0"/>
              <a:buChar char="§"/>
              <a:defRPr/>
            </a:pPr>
            <a:r>
              <a:rPr lang="en-US" dirty="0"/>
              <a:t>Lets grow the tree:</a:t>
            </a:r>
          </a:p>
          <a:p>
            <a:pPr lvl="1">
              <a:buFont typeface="Wingdings" charset="0"/>
              <a:buChar char="§"/>
              <a:defRPr/>
            </a:pPr>
            <a:r>
              <a:rPr lang="en-US" dirty="0"/>
              <a:t>add to the tree a successor for each possible value of </a:t>
            </a:r>
            <a:r>
              <a:rPr lang="en-US" i="1" dirty="0">
                <a:latin typeface="Times New Roman" charset="0"/>
              </a:rPr>
              <a:t>Outlook</a:t>
            </a:r>
          </a:p>
          <a:p>
            <a:pPr lvl="1">
              <a:buFont typeface="Wingdings" charset="0"/>
              <a:buChar char="§"/>
              <a:defRPr/>
            </a:pPr>
            <a:r>
              <a:rPr lang="en-US" dirty="0"/>
              <a:t>partition the training samples according to the value of </a:t>
            </a:r>
            <a:r>
              <a:rPr lang="en-US" i="1" dirty="0">
                <a:latin typeface="Times New Roman" charset="0"/>
              </a:rPr>
              <a:t>Outlook</a:t>
            </a:r>
          </a:p>
          <a:p>
            <a:endParaRPr lang="en-US" dirty="0"/>
          </a:p>
        </p:txBody>
      </p:sp>
      <p:sp>
        <p:nvSpPr>
          <p:cNvPr id="4" name="Footer Placeholder 3">
            <a:extLst>
              <a:ext uri="{FF2B5EF4-FFF2-40B4-BE49-F238E27FC236}">
                <a16:creationId xmlns:a16="http://schemas.microsoft.com/office/drawing/2014/main" id="{EB97BAB4-ABF2-4346-9B9E-22AAE4636BA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10280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9EBB-C08B-485B-9898-A24CA199421E}"/>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3.3. Data Engineering Skills</a:t>
            </a:r>
          </a:p>
        </p:txBody>
      </p:sp>
      <p:sp>
        <p:nvSpPr>
          <p:cNvPr id="3" name="Content Placeholder 2">
            <a:extLst>
              <a:ext uri="{FF2B5EF4-FFF2-40B4-BE49-F238E27FC236}">
                <a16:creationId xmlns:a16="http://schemas.microsoft.com/office/drawing/2014/main" id="{69728CBB-926B-403D-8D02-790DFD81879A}"/>
              </a:ext>
            </a:extLst>
          </p:cNvPr>
          <p:cNvSpPr>
            <a:spLocks noGrp="1"/>
          </p:cNvSpPr>
          <p:nvPr>
            <p:ph idx="1"/>
          </p:nvPr>
        </p:nvSpPr>
        <p:spPr/>
        <p:txBody>
          <a:bodyPr/>
          <a:lstStyle/>
          <a:p>
            <a:r>
              <a:rPr lang="en-US" dirty="0"/>
              <a:t>Ability to work with large amount of Data , Data Preprocessing , Knowledge of  SQL an No SQL .</a:t>
            </a:r>
          </a:p>
          <a:p>
            <a:r>
              <a:rPr lang="en-US" dirty="0"/>
              <a:t>ETL (Extract , Transform and Load ) Operations </a:t>
            </a:r>
          </a:p>
          <a:p>
            <a:r>
              <a:rPr lang="en-US" dirty="0"/>
              <a:t>Data Analysis and Visualization Skills </a:t>
            </a:r>
          </a:p>
          <a:p>
            <a:endParaRPr lang="en-US" dirty="0"/>
          </a:p>
        </p:txBody>
      </p:sp>
      <p:sp>
        <p:nvSpPr>
          <p:cNvPr id="4" name="Footer Placeholder 3">
            <a:extLst>
              <a:ext uri="{FF2B5EF4-FFF2-40B4-BE49-F238E27FC236}">
                <a16:creationId xmlns:a16="http://schemas.microsoft.com/office/drawing/2014/main" id="{652AA0CB-0C42-49B5-84BE-FC032E0210A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8820592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325554CD-A373-437C-945D-FE8BF36B2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080" r="-12080"/>
          <a:stretch>
            <a:fillRect/>
          </a:stretch>
        </p:blipFill>
        <p:spPr>
          <a:xfrm>
            <a:off x="3494649" y="288563"/>
            <a:ext cx="8695208" cy="5380541"/>
          </a:xfrm>
          <a:prstGeom prst="rect">
            <a:avLst/>
          </a:prstGeom>
        </p:spPr>
      </p:pic>
      <p:sp>
        <p:nvSpPr>
          <p:cNvPr id="2" name="Title 1">
            <a:extLst>
              <a:ext uri="{FF2B5EF4-FFF2-40B4-BE49-F238E27FC236}">
                <a16:creationId xmlns:a16="http://schemas.microsoft.com/office/drawing/2014/main" id="{23A0CD26-1E27-47F0-9E2A-241417F0EB05}"/>
              </a:ext>
            </a:extLst>
          </p:cNvPr>
          <p:cNvSpPr>
            <a:spLocks noGrp="1"/>
          </p:cNvSpPr>
          <p:nvPr>
            <p:ph type="title"/>
          </p:nvPr>
        </p:nvSpPr>
        <p:spPr>
          <a:xfrm>
            <a:off x="0" y="18254"/>
            <a:ext cx="3494649" cy="1325563"/>
          </a:xfrm>
          <a:solidFill>
            <a:schemeClr val="accent1">
              <a:lumMod val="40000"/>
              <a:lumOff val="60000"/>
            </a:schemeClr>
          </a:solidFill>
        </p:spPr>
        <p:txBody>
          <a:bodyPr vert="horz" lIns="91440" tIns="45720" rIns="91440" bIns="45720" rtlCol="0" anchor="ctr">
            <a:normAutofit/>
          </a:bodyPr>
          <a:lstStyle/>
          <a:p>
            <a:r>
              <a:rPr lang="en-US" b="1" kern="1200" dirty="0">
                <a:solidFill>
                  <a:schemeClr val="tx1"/>
                </a:solidFill>
                <a:latin typeface="+mj-lt"/>
                <a:ea typeface="+mj-ea"/>
                <a:cs typeface="+mj-cs"/>
              </a:rPr>
              <a:t>After first step</a:t>
            </a:r>
          </a:p>
        </p:txBody>
      </p:sp>
      <p:sp>
        <p:nvSpPr>
          <p:cNvPr id="3" name="Footer Placeholder 2">
            <a:extLst>
              <a:ext uri="{FF2B5EF4-FFF2-40B4-BE49-F238E27FC236}">
                <a16:creationId xmlns:a16="http://schemas.microsoft.com/office/drawing/2014/main" id="{35B703B1-A9E4-45C6-A5B8-030CD4ADDC9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5118071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06E65-B1D0-46F7-847D-55E63F0E3818}"/>
              </a:ext>
            </a:extLst>
          </p:cNvPr>
          <p:cNvSpPr>
            <a:spLocks noGrp="1"/>
          </p:cNvSpPr>
          <p:nvPr>
            <p:ph type="title"/>
          </p:nvPr>
        </p:nvSpPr>
        <p:spPr>
          <a:xfrm>
            <a:off x="0" y="18255"/>
            <a:ext cx="3255498" cy="1325563"/>
          </a:xfrm>
          <a:solidFill>
            <a:schemeClr val="accent1">
              <a:lumMod val="40000"/>
              <a:lumOff val="60000"/>
            </a:schemeClr>
          </a:solidFill>
        </p:spPr>
        <p:txBody>
          <a:bodyPr/>
          <a:lstStyle/>
          <a:p>
            <a:r>
              <a:rPr lang="en-US" b="1" dirty="0"/>
              <a:t>Second step</a:t>
            </a:r>
          </a:p>
        </p:txBody>
      </p:sp>
      <p:sp>
        <p:nvSpPr>
          <p:cNvPr id="3" name="Content Placeholder 2">
            <a:extLst>
              <a:ext uri="{FF2B5EF4-FFF2-40B4-BE49-F238E27FC236}">
                <a16:creationId xmlns:a16="http://schemas.microsoft.com/office/drawing/2014/main" id="{93D2AA0F-17AA-4809-9124-967FE0C7083E}"/>
              </a:ext>
            </a:extLst>
          </p:cNvPr>
          <p:cNvSpPr>
            <a:spLocks noGrp="1"/>
          </p:cNvSpPr>
          <p:nvPr>
            <p:ph idx="1"/>
          </p:nvPr>
        </p:nvSpPr>
        <p:spPr/>
        <p:txBody>
          <a:bodyPr/>
          <a:lstStyle/>
          <a:p>
            <a:pPr>
              <a:buFont typeface="Wingdings" charset="0"/>
              <a:buChar char="§"/>
              <a:defRPr/>
            </a:pPr>
            <a:r>
              <a:rPr lang="en-US" dirty="0" err="1"/>
              <a:t>S</a:t>
            </a:r>
            <a:r>
              <a:rPr lang="en-US" i="1" dirty="0" err="1"/>
              <a:t>sunny</a:t>
            </a:r>
            <a:r>
              <a:rPr lang="en-US" dirty="0"/>
              <a:t> = {D1,D2,D8,D9,D11}</a:t>
            </a:r>
          </a:p>
          <a:p>
            <a:pPr>
              <a:buFont typeface="Wingdings" charset="0"/>
              <a:buChar char="§"/>
              <a:defRPr/>
            </a:pPr>
            <a:r>
              <a:rPr lang="en-US" dirty="0"/>
              <a:t>Working on </a:t>
            </a:r>
            <a:r>
              <a:rPr lang="en-US" i="1" dirty="0">
                <a:latin typeface="Times New Roman" charset="0"/>
              </a:rPr>
              <a:t>Outlook=Sunny</a:t>
            </a:r>
            <a:r>
              <a:rPr lang="en-US" dirty="0"/>
              <a:t> node:</a:t>
            </a:r>
          </a:p>
          <a:p>
            <a:pPr lvl="1">
              <a:buNone/>
              <a:defRPr/>
            </a:pPr>
            <a:r>
              <a:rPr lang="en-US" i="1" dirty="0">
                <a:latin typeface="Times New Roman" charset="0"/>
              </a:rPr>
              <a:t>Gain</a:t>
            </a:r>
            <a:r>
              <a:rPr lang="en-US" dirty="0">
                <a:latin typeface="Times New Roman" charset="0"/>
              </a:rPr>
              <a:t>(</a:t>
            </a:r>
            <a:r>
              <a:rPr lang="en-US" i="1" dirty="0" err="1">
                <a:latin typeface="Times New Roman" charset="0"/>
              </a:rPr>
              <a:t>S</a:t>
            </a:r>
            <a:r>
              <a:rPr lang="en-US" i="1" baseline="-25000" dirty="0" err="1">
                <a:latin typeface="Times New Roman" charset="0"/>
              </a:rPr>
              <a:t>Sunny</a:t>
            </a:r>
            <a:r>
              <a:rPr lang="en-US" dirty="0">
                <a:latin typeface="Times New Roman" charset="0"/>
              </a:rPr>
              <a:t>, </a:t>
            </a:r>
            <a:r>
              <a:rPr lang="en-US" i="1" dirty="0">
                <a:latin typeface="Times New Roman" charset="0"/>
              </a:rPr>
              <a:t>Humidity</a:t>
            </a:r>
            <a:r>
              <a:rPr lang="en-US" dirty="0">
                <a:latin typeface="Times New Roman" charset="0"/>
              </a:rPr>
              <a:t>) = 0.970 </a:t>
            </a:r>
            <a:r>
              <a:rPr lang="en-US" dirty="0">
                <a:latin typeface="Arial" charset="0"/>
                <a:sym typeface="Symbol" charset="0"/>
              </a:rPr>
              <a:t> </a:t>
            </a:r>
            <a:r>
              <a:rPr lang="en-US" dirty="0">
                <a:latin typeface="Times New Roman" charset="0"/>
              </a:rPr>
              <a:t>3/5 </a:t>
            </a:r>
            <a:r>
              <a:rPr lang="en-US" dirty="0">
                <a:latin typeface="Times New Roman" charset="0"/>
                <a:sym typeface="Symbol" charset="0"/>
              </a:rPr>
              <a:t></a:t>
            </a:r>
            <a:r>
              <a:rPr lang="en-US" dirty="0">
                <a:latin typeface="Times New Roman" charset="0"/>
              </a:rPr>
              <a:t> 0.0 </a:t>
            </a:r>
            <a:r>
              <a:rPr lang="en-US" dirty="0">
                <a:latin typeface="Arial" charset="0"/>
                <a:sym typeface="Symbol" charset="0"/>
              </a:rPr>
              <a:t> </a:t>
            </a:r>
            <a:r>
              <a:rPr lang="en-US" dirty="0">
                <a:latin typeface="Times New Roman" charset="0"/>
              </a:rPr>
              <a:t>2/5 </a:t>
            </a:r>
            <a:r>
              <a:rPr lang="en-US" dirty="0">
                <a:latin typeface="Times New Roman" charset="0"/>
                <a:sym typeface="Symbol" charset="0"/>
              </a:rPr>
              <a:t></a:t>
            </a:r>
            <a:r>
              <a:rPr lang="en-US" dirty="0">
                <a:latin typeface="Times New Roman" charset="0"/>
              </a:rPr>
              <a:t> 0.0 = </a:t>
            </a:r>
            <a:r>
              <a:rPr lang="en-US" b="1" dirty="0">
                <a:latin typeface="Times New Roman" charset="0"/>
              </a:rPr>
              <a:t>0.970</a:t>
            </a:r>
            <a:r>
              <a:rPr lang="en-US" dirty="0">
                <a:latin typeface="Times New Roman" charset="0"/>
              </a:rPr>
              <a:t> </a:t>
            </a:r>
          </a:p>
          <a:p>
            <a:pPr lvl="1">
              <a:buNone/>
              <a:defRPr/>
            </a:pPr>
            <a:r>
              <a:rPr lang="en-US" i="1" dirty="0">
                <a:latin typeface="Times New Roman" charset="0"/>
              </a:rPr>
              <a:t>Gain</a:t>
            </a:r>
            <a:r>
              <a:rPr lang="en-US" dirty="0">
                <a:latin typeface="Times New Roman" charset="0"/>
              </a:rPr>
              <a:t>(</a:t>
            </a:r>
            <a:r>
              <a:rPr lang="en-US" i="1" dirty="0" err="1">
                <a:latin typeface="Times New Roman" charset="0"/>
              </a:rPr>
              <a:t>S</a:t>
            </a:r>
            <a:r>
              <a:rPr lang="en-US" i="1" baseline="-25000" dirty="0" err="1">
                <a:latin typeface="Times New Roman" charset="0"/>
              </a:rPr>
              <a:t>Sunny</a:t>
            </a:r>
            <a:r>
              <a:rPr lang="en-US" dirty="0">
                <a:latin typeface="Times New Roman" charset="0"/>
              </a:rPr>
              <a:t>, </a:t>
            </a:r>
            <a:r>
              <a:rPr lang="en-US" i="1" dirty="0">
                <a:latin typeface="Times New Roman" charset="0"/>
              </a:rPr>
              <a:t>Wind</a:t>
            </a:r>
            <a:r>
              <a:rPr lang="en-US" dirty="0">
                <a:latin typeface="Times New Roman" charset="0"/>
              </a:rPr>
              <a:t>) = 0.970 </a:t>
            </a:r>
            <a:r>
              <a:rPr lang="en-US" dirty="0">
                <a:latin typeface="Arial" charset="0"/>
                <a:sym typeface="Symbol" charset="0"/>
              </a:rPr>
              <a:t> </a:t>
            </a:r>
            <a:r>
              <a:rPr lang="en-US" dirty="0">
                <a:latin typeface="Times New Roman" charset="0"/>
              </a:rPr>
              <a:t>2/5 </a:t>
            </a:r>
            <a:r>
              <a:rPr lang="en-US" dirty="0">
                <a:latin typeface="Times New Roman" charset="0"/>
                <a:sym typeface="Symbol" charset="0"/>
              </a:rPr>
              <a:t></a:t>
            </a:r>
            <a:r>
              <a:rPr lang="en-US" dirty="0">
                <a:latin typeface="Times New Roman" charset="0"/>
              </a:rPr>
              <a:t> 1.0 </a:t>
            </a:r>
            <a:r>
              <a:rPr lang="en-US" dirty="0">
                <a:latin typeface="Arial" charset="0"/>
                <a:sym typeface="Symbol" charset="0"/>
              </a:rPr>
              <a:t> </a:t>
            </a:r>
            <a:r>
              <a:rPr lang="en-US" dirty="0">
                <a:latin typeface="Times New Roman" charset="0"/>
              </a:rPr>
              <a:t>3.5 </a:t>
            </a:r>
            <a:r>
              <a:rPr lang="en-US" dirty="0">
                <a:latin typeface="Times New Roman" charset="0"/>
                <a:sym typeface="Symbol" charset="0"/>
              </a:rPr>
              <a:t></a:t>
            </a:r>
            <a:r>
              <a:rPr lang="en-US" dirty="0">
                <a:latin typeface="Times New Roman" charset="0"/>
              </a:rPr>
              <a:t> 0.918 = </a:t>
            </a:r>
            <a:r>
              <a:rPr lang="en-US" b="1" dirty="0">
                <a:latin typeface="Times New Roman" charset="0"/>
              </a:rPr>
              <a:t>0 .019</a:t>
            </a:r>
          </a:p>
          <a:p>
            <a:pPr lvl="1">
              <a:buNone/>
              <a:defRPr/>
            </a:pPr>
            <a:r>
              <a:rPr lang="en-US" i="1" dirty="0">
                <a:latin typeface="Times New Roman" charset="0"/>
              </a:rPr>
              <a:t>Gain</a:t>
            </a:r>
            <a:r>
              <a:rPr lang="en-US" dirty="0">
                <a:latin typeface="Times New Roman" charset="0"/>
              </a:rPr>
              <a:t>(</a:t>
            </a:r>
            <a:r>
              <a:rPr lang="en-US" i="1" dirty="0" err="1">
                <a:latin typeface="Times New Roman" charset="0"/>
              </a:rPr>
              <a:t>S</a:t>
            </a:r>
            <a:r>
              <a:rPr lang="en-US" i="1" baseline="-25000" dirty="0" err="1">
                <a:latin typeface="Times New Roman" charset="0"/>
              </a:rPr>
              <a:t>Sunny</a:t>
            </a:r>
            <a:r>
              <a:rPr lang="en-US" dirty="0">
                <a:latin typeface="Times New Roman" charset="0"/>
              </a:rPr>
              <a:t>, </a:t>
            </a:r>
            <a:r>
              <a:rPr lang="en-US" i="1" dirty="0">
                <a:latin typeface="Times New Roman" charset="0"/>
              </a:rPr>
              <a:t>Temp.</a:t>
            </a:r>
            <a:r>
              <a:rPr lang="en-US" dirty="0">
                <a:latin typeface="Times New Roman" charset="0"/>
              </a:rPr>
              <a:t>) = 0.970 </a:t>
            </a:r>
            <a:r>
              <a:rPr lang="en-US" dirty="0">
                <a:latin typeface="Arial" charset="0"/>
                <a:sym typeface="Symbol" charset="0"/>
              </a:rPr>
              <a:t> </a:t>
            </a:r>
            <a:r>
              <a:rPr lang="en-US" dirty="0">
                <a:latin typeface="Times New Roman" charset="0"/>
              </a:rPr>
              <a:t>2/5 </a:t>
            </a:r>
            <a:r>
              <a:rPr lang="en-US" dirty="0">
                <a:latin typeface="Times New Roman" charset="0"/>
                <a:sym typeface="Symbol" charset="0"/>
              </a:rPr>
              <a:t></a:t>
            </a:r>
            <a:r>
              <a:rPr lang="en-US" dirty="0">
                <a:latin typeface="Times New Roman" charset="0"/>
              </a:rPr>
              <a:t> 0.0 </a:t>
            </a:r>
            <a:r>
              <a:rPr lang="en-US" dirty="0">
                <a:latin typeface="Arial" charset="0"/>
                <a:sym typeface="Symbol" charset="0"/>
              </a:rPr>
              <a:t> </a:t>
            </a:r>
            <a:r>
              <a:rPr lang="en-US" dirty="0">
                <a:latin typeface="Times New Roman" charset="0"/>
              </a:rPr>
              <a:t>2/5 </a:t>
            </a:r>
            <a:r>
              <a:rPr lang="en-US" dirty="0">
                <a:latin typeface="Times New Roman" charset="0"/>
                <a:sym typeface="Symbol" charset="0"/>
              </a:rPr>
              <a:t></a:t>
            </a:r>
            <a:r>
              <a:rPr lang="en-US" dirty="0">
                <a:latin typeface="Times New Roman" charset="0"/>
              </a:rPr>
              <a:t> 1.0 </a:t>
            </a:r>
            <a:r>
              <a:rPr lang="en-US" dirty="0">
                <a:latin typeface="Arial" charset="0"/>
                <a:sym typeface="Symbol" charset="0"/>
              </a:rPr>
              <a:t> </a:t>
            </a:r>
            <a:r>
              <a:rPr lang="en-US" dirty="0">
                <a:latin typeface="Times New Roman" charset="0"/>
              </a:rPr>
              <a:t>1/5 </a:t>
            </a:r>
            <a:r>
              <a:rPr lang="en-US" dirty="0">
                <a:latin typeface="Times New Roman" charset="0"/>
                <a:sym typeface="Symbol" charset="0"/>
              </a:rPr>
              <a:t></a:t>
            </a:r>
            <a:r>
              <a:rPr lang="en-US" dirty="0">
                <a:latin typeface="Times New Roman" charset="0"/>
              </a:rPr>
              <a:t> 0.0 = </a:t>
            </a:r>
            <a:r>
              <a:rPr lang="en-US" b="1" dirty="0">
                <a:latin typeface="Times New Roman" charset="0"/>
              </a:rPr>
              <a:t>0.570</a:t>
            </a:r>
          </a:p>
          <a:p>
            <a:pPr>
              <a:buFont typeface="Wingdings" charset="0"/>
              <a:buChar char="§"/>
              <a:defRPr/>
            </a:pPr>
            <a:r>
              <a:rPr lang="en-US" i="1" dirty="0">
                <a:latin typeface="Times New Roman" charset="0"/>
              </a:rPr>
              <a:t>Humidity</a:t>
            </a:r>
            <a:r>
              <a:rPr lang="en-US" dirty="0"/>
              <a:t> provides the best prediction for the target</a:t>
            </a:r>
          </a:p>
          <a:p>
            <a:pPr>
              <a:buFont typeface="Wingdings" charset="0"/>
              <a:buChar char="§"/>
              <a:defRPr/>
            </a:pPr>
            <a:r>
              <a:rPr lang="en-US" dirty="0"/>
              <a:t>Lets grow the tree:</a:t>
            </a:r>
          </a:p>
          <a:p>
            <a:pPr lvl="1">
              <a:buFont typeface="Wingdings" charset="0"/>
              <a:buChar char="§"/>
              <a:defRPr/>
            </a:pPr>
            <a:r>
              <a:rPr lang="en-US" dirty="0"/>
              <a:t>add to the tree a successor for each possible value of </a:t>
            </a:r>
            <a:r>
              <a:rPr lang="en-US" i="1" dirty="0">
                <a:latin typeface="Times New Roman" charset="0"/>
              </a:rPr>
              <a:t>Humidity</a:t>
            </a:r>
          </a:p>
          <a:p>
            <a:pPr lvl="1">
              <a:buFont typeface="Wingdings" charset="0"/>
              <a:buChar char="§"/>
              <a:defRPr/>
            </a:pPr>
            <a:r>
              <a:rPr lang="en-US" dirty="0"/>
              <a:t>partition the training samples according to the value of </a:t>
            </a:r>
            <a:r>
              <a:rPr lang="en-US" i="1" dirty="0">
                <a:latin typeface="Times New Roman" charset="0"/>
              </a:rPr>
              <a:t>Humidity</a:t>
            </a:r>
          </a:p>
          <a:p>
            <a:endParaRPr lang="en-US" dirty="0"/>
          </a:p>
        </p:txBody>
      </p:sp>
      <p:sp>
        <p:nvSpPr>
          <p:cNvPr id="4" name="Footer Placeholder 3">
            <a:extLst>
              <a:ext uri="{FF2B5EF4-FFF2-40B4-BE49-F238E27FC236}">
                <a16:creationId xmlns:a16="http://schemas.microsoft.com/office/drawing/2014/main" id="{14639328-032B-4524-8193-74A482F9CFD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692389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2D10-B548-4D5D-BD52-3917120AFE36}"/>
              </a:ext>
            </a:extLst>
          </p:cNvPr>
          <p:cNvSpPr>
            <a:spLocks noGrp="1"/>
          </p:cNvSpPr>
          <p:nvPr>
            <p:ph type="title"/>
          </p:nvPr>
        </p:nvSpPr>
        <p:spPr>
          <a:xfrm>
            <a:off x="0" y="0"/>
            <a:ext cx="2781751" cy="1325563"/>
          </a:xfrm>
          <a:solidFill>
            <a:schemeClr val="accent1">
              <a:lumMod val="40000"/>
              <a:lumOff val="60000"/>
            </a:schemeClr>
          </a:solidFill>
        </p:spPr>
        <p:txBody>
          <a:bodyPr/>
          <a:lstStyle/>
          <a:p>
            <a:r>
              <a:rPr lang="en-US" b="1" dirty="0"/>
              <a:t>Second and third steps</a:t>
            </a:r>
          </a:p>
        </p:txBody>
      </p:sp>
      <p:pic>
        <p:nvPicPr>
          <p:cNvPr id="3" name="Picture 2">
            <a:extLst>
              <a:ext uri="{FF2B5EF4-FFF2-40B4-BE49-F238E27FC236}">
                <a16:creationId xmlns:a16="http://schemas.microsoft.com/office/drawing/2014/main" id="{812BA501-59A4-41E0-851A-19FA77AF6670}"/>
              </a:ext>
            </a:extLst>
          </p:cNvPr>
          <p:cNvPicPr>
            <a:picLocks noChangeAspect="1"/>
          </p:cNvPicPr>
          <p:nvPr/>
        </p:nvPicPr>
        <p:blipFill>
          <a:blip r:embed="rId2"/>
          <a:stretch>
            <a:fillRect/>
          </a:stretch>
        </p:blipFill>
        <p:spPr>
          <a:xfrm>
            <a:off x="2883877" y="0"/>
            <a:ext cx="8918918" cy="6356350"/>
          </a:xfrm>
          <a:prstGeom prst="rect">
            <a:avLst/>
          </a:prstGeom>
          <a:ln w="28575">
            <a:solidFill>
              <a:schemeClr val="tx1"/>
            </a:solidFill>
          </a:ln>
        </p:spPr>
      </p:pic>
      <p:sp>
        <p:nvSpPr>
          <p:cNvPr id="4" name="Footer Placeholder 3">
            <a:extLst>
              <a:ext uri="{FF2B5EF4-FFF2-40B4-BE49-F238E27FC236}">
                <a16:creationId xmlns:a16="http://schemas.microsoft.com/office/drawing/2014/main" id="{491B5314-8F2B-4C98-A558-C4FEB3ACF5C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011039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13A196-6F82-4BDF-8CC0-831D267BAB7C}"/>
              </a:ext>
            </a:extLst>
          </p:cNvPr>
          <p:cNvPicPr>
            <a:picLocks noChangeAspect="1"/>
          </p:cNvPicPr>
          <p:nvPr/>
        </p:nvPicPr>
        <p:blipFill rotWithShape="1">
          <a:blip r:embed="rId2"/>
          <a:srcRect r="3" b="1652"/>
          <a:stretch/>
        </p:blipFill>
        <p:spPr>
          <a:xfrm>
            <a:off x="5210174" y="10"/>
            <a:ext cx="6981825" cy="6356340"/>
          </a:xfrm>
          <a:prstGeom prst="rect">
            <a:avLst/>
          </a:prstGeom>
          <a:ln w="28575">
            <a:solidFill>
              <a:schemeClr val="tx1"/>
            </a:solidFill>
          </a:ln>
          <a:effectLst/>
        </p:spPr>
      </p:pic>
      <p:sp>
        <p:nvSpPr>
          <p:cNvPr id="2" name="Title 1">
            <a:extLst>
              <a:ext uri="{FF2B5EF4-FFF2-40B4-BE49-F238E27FC236}">
                <a16:creationId xmlns:a16="http://schemas.microsoft.com/office/drawing/2014/main" id="{B1C23075-98DD-4EF8-9F27-ED30C606639A}"/>
              </a:ext>
            </a:extLst>
          </p:cNvPr>
          <p:cNvSpPr>
            <a:spLocks noGrp="1"/>
          </p:cNvSpPr>
          <p:nvPr>
            <p:ph type="title"/>
          </p:nvPr>
        </p:nvSpPr>
        <p:spPr>
          <a:xfrm>
            <a:off x="0" y="0"/>
            <a:ext cx="5127031" cy="1676603"/>
          </a:xfrm>
          <a:solidFill>
            <a:schemeClr val="accent1">
              <a:lumMod val="20000"/>
              <a:lumOff val="80000"/>
            </a:schemeClr>
          </a:solidFill>
        </p:spPr>
        <p:txBody>
          <a:bodyPr>
            <a:normAutofit/>
          </a:bodyPr>
          <a:lstStyle/>
          <a:p>
            <a:r>
              <a:rPr lang="en-US" b="1" dirty="0"/>
              <a:t>Which Tree Should We Output</a:t>
            </a:r>
            <a:r>
              <a:rPr lang="en-US" dirty="0"/>
              <a:t>?</a:t>
            </a:r>
          </a:p>
        </p:txBody>
      </p:sp>
      <p:sp>
        <p:nvSpPr>
          <p:cNvPr id="3" name="Content Placeholder 2">
            <a:extLst>
              <a:ext uri="{FF2B5EF4-FFF2-40B4-BE49-F238E27FC236}">
                <a16:creationId xmlns:a16="http://schemas.microsoft.com/office/drawing/2014/main" id="{5719AF36-CBBF-4A66-A8F9-771775665972}"/>
              </a:ext>
            </a:extLst>
          </p:cNvPr>
          <p:cNvSpPr>
            <a:spLocks noGrp="1"/>
          </p:cNvSpPr>
          <p:nvPr>
            <p:ph idx="1"/>
          </p:nvPr>
        </p:nvSpPr>
        <p:spPr>
          <a:xfrm>
            <a:off x="2" y="2435230"/>
            <a:ext cx="5127029" cy="1485900"/>
          </a:xfrm>
        </p:spPr>
        <p:txBody>
          <a:bodyPr>
            <a:normAutofit/>
          </a:bodyPr>
          <a:lstStyle/>
          <a:p>
            <a:r>
              <a:rPr lang="en-US" sz="2000" b="1" dirty="0"/>
              <a:t>ID3 performs heuristic search through space of decision trees</a:t>
            </a:r>
          </a:p>
          <a:p>
            <a:r>
              <a:rPr lang="en-US" sz="2000" b="1" dirty="0"/>
              <a:t>It stops at smallest acceptable tree. Why?</a:t>
            </a:r>
          </a:p>
        </p:txBody>
      </p:sp>
      <p:sp>
        <p:nvSpPr>
          <p:cNvPr id="5" name="Footer Placeholder 4">
            <a:extLst>
              <a:ext uri="{FF2B5EF4-FFF2-40B4-BE49-F238E27FC236}">
                <a16:creationId xmlns:a16="http://schemas.microsoft.com/office/drawing/2014/main" id="{7F75F3CE-5DE3-494D-B2DD-560A964952C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217634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D70E0D-9E90-4F02-AD5F-B10754729AAD}"/>
              </a:ext>
            </a:extLst>
          </p:cNvPr>
          <p:cNvSpPr>
            <a:spLocks noGrp="1"/>
          </p:cNvSpPr>
          <p:nvPr>
            <p:ph idx="1"/>
          </p:nvPr>
        </p:nvSpPr>
        <p:spPr>
          <a:xfrm>
            <a:off x="203981" y="224703"/>
            <a:ext cx="11784037" cy="6131647"/>
          </a:xfrm>
          <a:solidFill>
            <a:schemeClr val="bg2"/>
          </a:solidFill>
          <a:ln w="38100">
            <a:solidFill>
              <a:schemeClr val="tx1"/>
            </a:solidFill>
          </a:ln>
        </p:spPr>
        <p:txBody>
          <a:bodyPr>
            <a:normAutofit/>
          </a:bodyPr>
          <a:lstStyle/>
          <a:p>
            <a:pPr>
              <a:buNone/>
            </a:pPr>
            <a:r>
              <a:rPr lang="en-US" altLang="en-US" b="1" dirty="0"/>
              <a:t>Algorithm : ID3(</a:t>
            </a:r>
            <a:r>
              <a:rPr lang="en-US" altLang="en-US" b="1" i="1" dirty="0"/>
              <a:t>Training Example, Target Attributes, Attributes</a:t>
            </a:r>
            <a:r>
              <a:rPr lang="en-US" altLang="en-US" b="1" dirty="0"/>
              <a:t>)	</a:t>
            </a:r>
          </a:p>
          <a:p>
            <a:r>
              <a:rPr lang="en-US" altLang="en-US" dirty="0"/>
              <a:t>  Create </a:t>
            </a:r>
            <a:r>
              <a:rPr lang="en-US" altLang="en-US" i="1" dirty="0"/>
              <a:t>Root</a:t>
            </a:r>
            <a:r>
              <a:rPr lang="en-US" altLang="en-US" dirty="0"/>
              <a:t> node</a:t>
            </a:r>
          </a:p>
          <a:p>
            <a:r>
              <a:rPr lang="en-US" altLang="en-US" dirty="0"/>
              <a:t>  </a:t>
            </a:r>
            <a:r>
              <a:rPr lang="en-US" altLang="en-US" i="1" dirty="0">
                <a:solidFill>
                  <a:schemeClr val="tx2"/>
                </a:solidFill>
              </a:rPr>
              <a:t>If</a:t>
            </a:r>
            <a:r>
              <a:rPr lang="en-US" altLang="en-US" dirty="0">
                <a:solidFill>
                  <a:schemeClr val="tx2"/>
                </a:solidFill>
              </a:rPr>
              <a:t> </a:t>
            </a:r>
            <a:r>
              <a:rPr lang="en-US" altLang="en-US" dirty="0"/>
              <a:t>all X's are +, </a:t>
            </a:r>
            <a:r>
              <a:rPr lang="en-US" altLang="en-US" i="1" dirty="0">
                <a:solidFill>
                  <a:schemeClr val="tx2"/>
                </a:solidFill>
              </a:rPr>
              <a:t>return</a:t>
            </a:r>
            <a:r>
              <a:rPr lang="en-US" altLang="en-US" dirty="0"/>
              <a:t> </a:t>
            </a:r>
            <a:r>
              <a:rPr lang="en-US" altLang="en-US" i="1" dirty="0"/>
              <a:t>Root</a:t>
            </a:r>
            <a:r>
              <a:rPr lang="en-US" altLang="en-US" dirty="0"/>
              <a:t> with class +</a:t>
            </a:r>
            <a:endParaRPr lang="en-US" altLang="en-US" i="1" dirty="0"/>
          </a:p>
          <a:p>
            <a:r>
              <a:rPr lang="en-US" altLang="en-US" i="1" dirty="0"/>
              <a:t>  </a:t>
            </a:r>
            <a:r>
              <a:rPr lang="en-US" altLang="en-US" i="1" dirty="0">
                <a:solidFill>
                  <a:schemeClr val="tx2"/>
                </a:solidFill>
              </a:rPr>
              <a:t>If</a:t>
            </a:r>
            <a:r>
              <a:rPr lang="en-US" altLang="en-US" dirty="0"/>
              <a:t> all X's are </a:t>
            </a:r>
            <a:r>
              <a:rPr lang="en-US" altLang="en-US" dirty="0">
                <a:latin typeface="Times" panose="02020603050405020304" pitchFamily="18" charset="0"/>
              </a:rPr>
              <a:t>–</a:t>
            </a:r>
            <a:r>
              <a:rPr lang="en-US" altLang="en-US" dirty="0"/>
              <a:t>, </a:t>
            </a:r>
            <a:r>
              <a:rPr lang="en-US" altLang="en-US" i="1" dirty="0">
                <a:solidFill>
                  <a:schemeClr val="tx2"/>
                </a:solidFill>
              </a:rPr>
              <a:t>return</a:t>
            </a:r>
            <a:r>
              <a:rPr lang="en-US" altLang="en-US" dirty="0"/>
              <a:t> </a:t>
            </a:r>
            <a:r>
              <a:rPr lang="en-US" altLang="en-US" i="1" dirty="0"/>
              <a:t>Root </a:t>
            </a:r>
            <a:r>
              <a:rPr lang="en-US" altLang="en-US" dirty="0"/>
              <a:t>with class</a:t>
            </a:r>
            <a:r>
              <a:rPr lang="en-US" altLang="en-US" b="1" dirty="0"/>
              <a:t> </a:t>
            </a:r>
            <a:r>
              <a:rPr lang="en-US" altLang="en-US" dirty="0">
                <a:latin typeface="Times" panose="02020603050405020304" pitchFamily="18" charset="0"/>
              </a:rPr>
              <a:t>–</a:t>
            </a:r>
            <a:endParaRPr lang="en-US" altLang="en-US" i="1" dirty="0"/>
          </a:p>
          <a:p>
            <a:r>
              <a:rPr lang="en-US" altLang="en-US" i="1" dirty="0"/>
              <a:t>  </a:t>
            </a:r>
            <a:r>
              <a:rPr lang="en-US" altLang="en-US" i="1" dirty="0">
                <a:solidFill>
                  <a:schemeClr val="tx2"/>
                </a:solidFill>
              </a:rPr>
              <a:t>If</a:t>
            </a:r>
            <a:r>
              <a:rPr lang="en-US" altLang="en-US" i="1" dirty="0"/>
              <a:t> </a:t>
            </a:r>
            <a:r>
              <a:rPr lang="en-US" altLang="en-US" i="1" dirty="0" err="1"/>
              <a:t>Attrs</a:t>
            </a:r>
            <a:r>
              <a:rPr lang="en-US" altLang="en-US" dirty="0"/>
              <a:t> is empty </a:t>
            </a:r>
            <a:r>
              <a:rPr lang="en-US" altLang="en-US" i="1" dirty="0">
                <a:solidFill>
                  <a:schemeClr val="tx2"/>
                </a:solidFill>
              </a:rPr>
              <a:t>return</a:t>
            </a:r>
            <a:r>
              <a:rPr lang="en-US" altLang="en-US" dirty="0"/>
              <a:t> </a:t>
            </a:r>
            <a:r>
              <a:rPr lang="en-US" altLang="en-US" i="1" dirty="0"/>
              <a:t>Root </a:t>
            </a:r>
            <a:r>
              <a:rPr lang="en-US" altLang="en-US" dirty="0"/>
              <a:t>with class</a:t>
            </a:r>
            <a:r>
              <a:rPr lang="en-US" altLang="en-US" i="1" dirty="0"/>
              <a:t> </a:t>
            </a:r>
            <a:r>
              <a:rPr lang="en-US" altLang="en-US" dirty="0"/>
              <a:t>most common value of </a:t>
            </a:r>
            <a:r>
              <a:rPr lang="en-US" altLang="en-US" i="1" dirty="0"/>
              <a:t>T </a:t>
            </a:r>
            <a:r>
              <a:rPr lang="en-US" altLang="en-US" dirty="0"/>
              <a:t>in</a:t>
            </a:r>
            <a:r>
              <a:rPr lang="en-US" altLang="en-US" i="1" dirty="0"/>
              <a:t> X</a:t>
            </a:r>
          </a:p>
          <a:p>
            <a:r>
              <a:rPr lang="en-US" altLang="en-US" i="1" dirty="0"/>
              <a:t>  </a:t>
            </a:r>
            <a:r>
              <a:rPr lang="en-US" altLang="en-US" i="1" dirty="0">
                <a:solidFill>
                  <a:schemeClr val="tx2"/>
                </a:solidFill>
              </a:rPr>
              <a:t>else</a:t>
            </a:r>
            <a:endParaRPr lang="en-US" altLang="en-US" i="1" dirty="0"/>
          </a:p>
          <a:p>
            <a:pPr lvl="1">
              <a:buNone/>
            </a:pPr>
            <a:r>
              <a:rPr lang="en-US" altLang="en-US" i="1" dirty="0"/>
              <a:t>	</a:t>
            </a:r>
            <a:r>
              <a:rPr lang="en-US" altLang="en-US" b="1" i="1" dirty="0"/>
              <a:t>A </a:t>
            </a:r>
            <a:r>
              <a:rPr lang="en-US" altLang="en-US" b="1" i="1" dirty="0">
                <a:sym typeface="Symbol" panose="05050102010706020507" pitchFamily="18" charset="2"/>
              </a:rPr>
              <a:t> </a:t>
            </a:r>
            <a:r>
              <a:rPr lang="en-US" altLang="en-US" b="1" dirty="0"/>
              <a:t>best attribute; decision attribute for Root </a:t>
            </a:r>
            <a:r>
              <a:rPr lang="en-US" altLang="en-US" b="1" i="1" dirty="0">
                <a:sym typeface="Symbol" panose="05050102010706020507" pitchFamily="18" charset="2"/>
              </a:rPr>
              <a:t> A</a:t>
            </a:r>
          </a:p>
          <a:p>
            <a:pPr lvl="1">
              <a:buNone/>
            </a:pPr>
            <a:r>
              <a:rPr lang="en-US" altLang="en-US" b="1" i="1" dirty="0">
                <a:sym typeface="Symbol" panose="05050102010706020507" pitchFamily="18" charset="2"/>
              </a:rPr>
              <a:t>	</a:t>
            </a:r>
            <a:r>
              <a:rPr lang="en-US" altLang="en-US" b="1" dirty="0">
                <a:solidFill>
                  <a:schemeClr val="tx2"/>
                </a:solidFill>
                <a:sym typeface="Symbol" panose="05050102010706020507" pitchFamily="18" charset="2"/>
              </a:rPr>
              <a:t>For each</a:t>
            </a:r>
            <a:r>
              <a:rPr lang="en-US" altLang="en-US" b="1" dirty="0">
                <a:sym typeface="Symbol" panose="05050102010706020507" pitchFamily="18" charset="2"/>
              </a:rPr>
              <a:t> possible value</a:t>
            </a:r>
            <a:r>
              <a:rPr lang="en-US" altLang="en-US" b="1" i="1" dirty="0">
                <a:sym typeface="Symbol" panose="05050102010706020507" pitchFamily="18" charset="2"/>
              </a:rPr>
              <a:t> v</a:t>
            </a:r>
            <a:r>
              <a:rPr lang="en-US" altLang="en-US" b="1" i="1" baseline="-25000" dirty="0">
                <a:latin typeface="Arial" panose="020B0604020202020204" pitchFamily="34" charset="0"/>
              </a:rPr>
              <a:t>i</a:t>
            </a:r>
            <a:r>
              <a:rPr lang="en-US" altLang="en-US" b="1" i="1" dirty="0">
                <a:sym typeface="Symbol" panose="05050102010706020507" pitchFamily="18" charset="2"/>
              </a:rPr>
              <a:t> </a:t>
            </a:r>
            <a:r>
              <a:rPr lang="en-US" altLang="en-US" b="1" dirty="0">
                <a:sym typeface="Symbol" panose="05050102010706020507" pitchFamily="18" charset="2"/>
              </a:rPr>
              <a:t>of </a:t>
            </a:r>
            <a:r>
              <a:rPr lang="en-US" altLang="en-US" b="1" i="1" dirty="0">
                <a:sym typeface="Symbol" panose="05050102010706020507" pitchFamily="18" charset="2"/>
              </a:rPr>
              <a:t>A:</a:t>
            </a:r>
          </a:p>
          <a:p>
            <a:pPr lvl="2">
              <a:buNone/>
            </a:pPr>
            <a:r>
              <a:rPr lang="en-US" altLang="en-US" b="1" i="1" dirty="0">
                <a:sym typeface="Symbol" panose="05050102010706020507" pitchFamily="18" charset="2"/>
              </a:rPr>
              <a:t>	 - </a:t>
            </a:r>
            <a:r>
              <a:rPr lang="en-US" altLang="en-US" b="1" dirty="0">
                <a:sym typeface="Symbol" panose="05050102010706020507" pitchFamily="18" charset="2"/>
              </a:rPr>
              <a:t>add a new branch below</a:t>
            </a:r>
            <a:r>
              <a:rPr lang="en-US" altLang="en-US" b="1" i="1" dirty="0">
                <a:sym typeface="Symbol" panose="05050102010706020507" pitchFamily="18" charset="2"/>
              </a:rPr>
              <a:t> Root, </a:t>
            </a:r>
            <a:r>
              <a:rPr lang="en-US" altLang="en-US" b="1" dirty="0">
                <a:sym typeface="Symbol" panose="05050102010706020507" pitchFamily="18" charset="2"/>
              </a:rPr>
              <a:t>for test</a:t>
            </a:r>
            <a:r>
              <a:rPr lang="en-US" altLang="en-US" b="1" i="1" dirty="0">
                <a:sym typeface="Symbol" panose="05050102010706020507" pitchFamily="18" charset="2"/>
              </a:rPr>
              <a:t> A = v</a:t>
            </a:r>
            <a:r>
              <a:rPr lang="en-US" altLang="en-US" b="1" i="1" baseline="-25000" dirty="0">
                <a:latin typeface="Arial" panose="020B0604020202020204" pitchFamily="34" charset="0"/>
              </a:rPr>
              <a:t>i</a:t>
            </a:r>
            <a:endParaRPr lang="en-US" altLang="en-US" b="1" i="1" dirty="0">
              <a:sym typeface="Symbol" panose="05050102010706020507" pitchFamily="18" charset="2"/>
            </a:endParaRPr>
          </a:p>
          <a:p>
            <a:pPr lvl="2">
              <a:buNone/>
            </a:pPr>
            <a:r>
              <a:rPr lang="en-US" altLang="en-US" b="1" i="1" dirty="0">
                <a:sym typeface="Symbol" panose="05050102010706020507" pitchFamily="18" charset="2"/>
              </a:rPr>
              <a:t>	 - X</a:t>
            </a:r>
            <a:r>
              <a:rPr lang="en-US" altLang="en-US" b="1" i="1" baseline="-25000" dirty="0">
                <a:latin typeface="Arial" panose="020B0604020202020204" pitchFamily="34" charset="0"/>
              </a:rPr>
              <a:t>i </a:t>
            </a:r>
            <a:r>
              <a:rPr lang="en-US" altLang="en-US" b="1" i="1" dirty="0">
                <a:sym typeface="Symbol" panose="05050102010706020507" pitchFamily="18" charset="2"/>
              </a:rPr>
              <a:t> </a:t>
            </a:r>
            <a:r>
              <a:rPr lang="en-US" altLang="en-US" b="1" dirty="0">
                <a:sym typeface="Symbol" panose="05050102010706020507" pitchFamily="18" charset="2"/>
              </a:rPr>
              <a:t>subset of</a:t>
            </a:r>
            <a:r>
              <a:rPr lang="en-US" altLang="en-US" b="1" i="1" dirty="0">
                <a:sym typeface="Symbol" panose="05050102010706020507" pitchFamily="18" charset="2"/>
              </a:rPr>
              <a:t> X </a:t>
            </a:r>
            <a:r>
              <a:rPr lang="en-US" altLang="en-US" b="1" dirty="0">
                <a:sym typeface="Symbol" panose="05050102010706020507" pitchFamily="18" charset="2"/>
              </a:rPr>
              <a:t>with</a:t>
            </a:r>
            <a:r>
              <a:rPr lang="en-US" altLang="en-US" b="1" i="1" dirty="0">
                <a:sym typeface="Symbol" panose="05050102010706020507" pitchFamily="18" charset="2"/>
              </a:rPr>
              <a:t> A = v</a:t>
            </a:r>
            <a:r>
              <a:rPr lang="en-US" altLang="en-US" b="1" i="1" baseline="-25000" dirty="0">
                <a:latin typeface="Arial" panose="020B0604020202020204" pitchFamily="34" charset="0"/>
              </a:rPr>
              <a:t>i</a:t>
            </a:r>
          </a:p>
          <a:p>
            <a:pPr lvl="2">
              <a:buNone/>
            </a:pPr>
            <a:r>
              <a:rPr lang="en-US" altLang="en-US" b="1" i="1" dirty="0">
                <a:sym typeface="Symbol" panose="05050102010706020507" pitchFamily="18" charset="2"/>
              </a:rPr>
              <a:t>	 - </a:t>
            </a:r>
            <a:r>
              <a:rPr lang="en-US" altLang="en-US" b="1" i="1" dirty="0">
                <a:solidFill>
                  <a:schemeClr val="tx2"/>
                </a:solidFill>
                <a:sym typeface="Symbol" panose="05050102010706020507" pitchFamily="18" charset="2"/>
              </a:rPr>
              <a:t>If</a:t>
            </a:r>
            <a:r>
              <a:rPr lang="en-US" altLang="en-US" b="1" i="1" dirty="0">
                <a:sym typeface="Symbol" panose="05050102010706020507" pitchFamily="18" charset="2"/>
              </a:rPr>
              <a:t> X</a:t>
            </a:r>
            <a:r>
              <a:rPr lang="en-US" altLang="en-US" b="1" i="1" baseline="-25000" dirty="0">
                <a:latin typeface="Arial" panose="020B0604020202020204" pitchFamily="34" charset="0"/>
              </a:rPr>
              <a:t>i</a:t>
            </a:r>
            <a:r>
              <a:rPr lang="en-US" altLang="en-US" b="1" i="1" dirty="0">
                <a:sym typeface="Symbol" panose="05050102010706020507" pitchFamily="18" charset="2"/>
              </a:rPr>
              <a:t> </a:t>
            </a:r>
            <a:r>
              <a:rPr lang="en-US" altLang="en-US" b="1" dirty="0">
                <a:sym typeface="Symbol" panose="05050102010706020507" pitchFamily="18" charset="2"/>
              </a:rPr>
              <a:t>is empty</a:t>
            </a:r>
            <a:r>
              <a:rPr lang="en-US" altLang="en-US" b="1" i="1" dirty="0">
                <a:sym typeface="Symbol" panose="05050102010706020507" pitchFamily="18" charset="2"/>
              </a:rPr>
              <a:t> </a:t>
            </a:r>
            <a:r>
              <a:rPr lang="en-US" altLang="en-US" b="1" i="1" dirty="0">
                <a:solidFill>
                  <a:schemeClr val="tx2"/>
                </a:solidFill>
                <a:sym typeface="Symbol" panose="05050102010706020507" pitchFamily="18" charset="2"/>
              </a:rPr>
              <a:t>then</a:t>
            </a:r>
            <a:r>
              <a:rPr lang="en-US" altLang="en-US" b="1" i="1" dirty="0">
                <a:sym typeface="Symbol" panose="05050102010706020507" pitchFamily="18" charset="2"/>
              </a:rPr>
              <a:t> </a:t>
            </a:r>
            <a:r>
              <a:rPr lang="en-US" altLang="en-US" b="1" dirty="0">
                <a:sym typeface="Symbol" panose="05050102010706020507" pitchFamily="18" charset="2"/>
              </a:rPr>
              <a:t>add a new leaf with class the most common value of </a:t>
            </a:r>
            <a:r>
              <a:rPr lang="en-US" altLang="en-US" b="1" i="1" dirty="0">
                <a:sym typeface="Symbol" panose="05050102010706020507" pitchFamily="18" charset="2"/>
              </a:rPr>
              <a:t>T</a:t>
            </a:r>
            <a:r>
              <a:rPr lang="en-US" altLang="en-US" b="1" dirty="0">
                <a:sym typeface="Symbol" panose="05050102010706020507" pitchFamily="18" charset="2"/>
              </a:rPr>
              <a:t> in </a:t>
            </a:r>
            <a:r>
              <a:rPr lang="en-US" altLang="en-US" b="1" i="1" dirty="0">
                <a:sym typeface="Symbol" panose="05050102010706020507" pitchFamily="18" charset="2"/>
              </a:rPr>
              <a:t>X</a:t>
            </a:r>
          </a:p>
          <a:p>
            <a:pPr lvl="1">
              <a:buNone/>
            </a:pPr>
            <a:r>
              <a:rPr lang="en-US" altLang="en-US" b="1" i="1" dirty="0">
                <a:sym typeface="Symbol" panose="05050102010706020507" pitchFamily="18" charset="2"/>
              </a:rPr>
              <a:t>	      </a:t>
            </a:r>
            <a:r>
              <a:rPr lang="en-US" altLang="en-US" b="1" i="1" dirty="0">
                <a:solidFill>
                  <a:schemeClr val="tx2"/>
                </a:solidFill>
                <a:sym typeface="Symbol" panose="05050102010706020507" pitchFamily="18" charset="2"/>
              </a:rPr>
              <a:t>else</a:t>
            </a:r>
            <a:r>
              <a:rPr lang="en-US" altLang="en-US" b="1" i="1" dirty="0">
                <a:sym typeface="Symbol" panose="05050102010706020507" pitchFamily="18" charset="2"/>
              </a:rPr>
              <a:t> </a:t>
            </a:r>
            <a:r>
              <a:rPr lang="en-US" altLang="en-US" b="1" dirty="0">
                <a:sym typeface="Symbol" panose="05050102010706020507" pitchFamily="18" charset="2"/>
              </a:rPr>
              <a:t>add the subtree generated by</a:t>
            </a:r>
            <a:r>
              <a:rPr lang="en-US" altLang="en-US" b="1" i="1" dirty="0">
                <a:sym typeface="Symbol" panose="05050102010706020507" pitchFamily="18" charset="2"/>
              </a:rPr>
              <a:t> </a:t>
            </a:r>
            <a:r>
              <a:rPr lang="en-US" altLang="en-US" b="1" dirty="0">
                <a:sym typeface="Symbol" panose="05050102010706020507" pitchFamily="18" charset="2"/>
              </a:rPr>
              <a:t>ID3(</a:t>
            </a:r>
            <a:r>
              <a:rPr lang="en-US" altLang="en-US" b="1" i="1" dirty="0">
                <a:sym typeface="Symbol" panose="05050102010706020507" pitchFamily="18" charset="2"/>
              </a:rPr>
              <a:t>X</a:t>
            </a:r>
            <a:r>
              <a:rPr lang="en-US" altLang="en-US" b="1" i="1" baseline="-25000" dirty="0">
                <a:latin typeface="Arial" panose="020B0604020202020204" pitchFamily="34" charset="0"/>
              </a:rPr>
              <a:t>i</a:t>
            </a:r>
            <a:r>
              <a:rPr lang="en-US" altLang="en-US" b="1" i="1" dirty="0">
                <a:sym typeface="Symbol" panose="05050102010706020507" pitchFamily="18" charset="2"/>
              </a:rPr>
              <a:t>, T, </a:t>
            </a:r>
            <a:r>
              <a:rPr lang="en-US" altLang="en-US" b="1" i="1" dirty="0" err="1">
                <a:sym typeface="Symbol" panose="05050102010706020507" pitchFamily="18" charset="2"/>
              </a:rPr>
              <a:t>Attrs</a:t>
            </a:r>
            <a:r>
              <a:rPr lang="en-US" altLang="en-US" b="1" i="1" dirty="0">
                <a:sym typeface="Symbol" panose="05050102010706020507" pitchFamily="18" charset="2"/>
              </a:rPr>
              <a:t> </a:t>
            </a:r>
            <a:r>
              <a:rPr lang="en-US" altLang="en-US" b="1" dirty="0">
                <a:sym typeface="Symbol" panose="05050102010706020507" pitchFamily="18" charset="2"/>
              </a:rPr>
              <a:t></a:t>
            </a:r>
            <a:r>
              <a:rPr lang="en-US" altLang="en-US" b="1" i="1" dirty="0">
                <a:sym typeface="Symbol" panose="05050102010706020507" pitchFamily="18" charset="2"/>
              </a:rPr>
              <a:t> </a:t>
            </a:r>
            <a:r>
              <a:rPr lang="en-US" altLang="en-US" b="1" dirty="0">
                <a:sym typeface="Symbol" panose="05050102010706020507" pitchFamily="18" charset="2"/>
              </a:rPr>
              <a:t>{</a:t>
            </a:r>
            <a:r>
              <a:rPr lang="en-US" altLang="en-US" b="1" i="1" dirty="0">
                <a:sym typeface="Symbol" panose="05050102010706020507" pitchFamily="18" charset="2"/>
              </a:rPr>
              <a:t>A</a:t>
            </a:r>
            <a:r>
              <a:rPr lang="en-US" altLang="en-US" b="1" dirty="0">
                <a:sym typeface="Symbol" panose="05050102010706020507" pitchFamily="18" charset="2"/>
              </a:rPr>
              <a:t>})</a:t>
            </a:r>
            <a:endParaRPr lang="en-US" altLang="en-US" b="1" i="1" dirty="0">
              <a:sym typeface="Symbol" panose="05050102010706020507" pitchFamily="18" charset="2"/>
            </a:endParaRPr>
          </a:p>
          <a:p>
            <a:r>
              <a:rPr lang="en-US" altLang="en-US" b="1" i="1" dirty="0">
                <a:sym typeface="Symbol" panose="05050102010706020507" pitchFamily="18" charset="2"/>
              </a:rPr>
              <a:t>  </a:t>
            </a:r>
            <a:r>
              <a:rPr lang="en-US" altLang="en-US" b="1" i="1" dirty="0">
                <a:solidFill>
                  <a:schemeClr val="tx2"/>
                </a:solidFill>
                <a:sym typeface="Symbol" panose="05050102010706020507" pitchFamily="18" charset="2"/>
              </a:rPr>
              <a:t>return</a:t>
            </a:r>
            <a:r>
              <a:rPr lang="en-US" altLang="en-US" b="1" i="1" dirty="0">
                <a:sym typeface="Symbol" panose="05050102010706020507" pitchFamily="18" charset="2"/>
              </a:rPr>
              <a:t> Root</a:t>
            </a:r>
          </a:p>
          <a:p>
            <a:endParaRPr lang="en-US" dirty="0"/>
          </a:p>
        </p:txBody>
      </p:sp>
      <p:sp>
        <p:nvSpPr>
          <p:cNvPr id="2" name="Footer Placeholder 1">
            <a:extLst>
              <a:ext uri="{FF2B5EF4-FFF2-40B4-BE49-F238E27FC236}">
                <a16:creationId xmlns:a16="http://schemas.microsoft.com/office/drawing/2014/main" id="{A6FE9289-14E4-4C87-A609-93C56DAA95E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8703763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FD85D9-3DBE-4582-BC4A-511E250F2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77" y="112542"/>
            <a:ext cx="12051323" cy="655554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Footer Placeholder 1">
            <a:extLst>
              <a:ext uri="{FF2B5EF4-FFF2-40B4-BE49-F238E27FC236}">
                <a16:creationId xmlns:a16="http://schemas.microsoft.com/office/drawing/2014/main" id="{241FD413-3465-423C-A6C1-944480B1FF0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929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833B15-4B11-481E-A56C-9204D409EFC7}"/>
              </a:ext>
            </a:extLst>
          </p:cNvPr>
          <p:cNvSpPr>
            <a:spLocks noGrp="1"/>
          </p:cNvSpPr>
          <p:nvPr>
            <p:ph type="title"/>
          </p:nvPr>
        </p:nvSpPr>
        <p:spPr>
          <a:xfrm>
            <a:off x="9524" y="0"/>
            <a:ext cx="12182475" cy="1325563"/>
          </a:xfrm>
          <a:solidFill>
            <a:schemeClr val="accent1">
              <a:lumMod val="40000"/>
              <a:lumOff val="60000"/>
            </a:schemeClr>
          </a:solidFill>
        </p:spPr>
        <p:txBody>
          <a:bodyPr/>
          <a:lstStyle/>
          <a:p>
            <a:r>
              <a:rPr lang="en-US" b="1" dirty="0"/>
              <a:t>6. Advantages and Disadvantages </a:t>
            </a:r>
          </a:p>
        </p:txBody>
      </p:sp>
      <p:sp>
        <p:nvSpPr>
          <p:cNvPr id="4" name="Content Placeholder 3">
            <a:extLst>
              <a:ext uri="{FF2B5EF4-FFF2-40B4-BE49-F238E27FC236}">
                <a16:creationId xmlns:a16="http://schemas.microsoft.com/office/drawing/2014/main" id="{D1FC138D-D3C2-4800-97EA-118640646CF8}"/>
              </a:ext>
            </a:extLst>
          </p:cNvPr>
          <p:cNvSpPr>
            <a:spLocks noGrp="1"/>
          </p:cNvSpPr>
          <p:nvPr>
            <p:ph sz="half" idx="1"/>
          </p:nvPr>
        </p:nvSpPr>
        <p:spPr>
          <a:xfrm>
            <a:off x="762000" y="1684948"/>
            <a:ext cx="5181600" cy="4351338"/>
          </a:xfrm>
          <a:solidFill>
            <a:schemeClr val="bg1">
              <a:lumMod val="95000"/>
            </a:schemeClr>
          </a:solidFill>
        </p:spPr>
        <p:txBody>
          <a:bodyPr>
            <a:normAutofit fontScale="92500" lnSpcReduction="10000"/>
          </a:bodyPr>
          <a:lstStyle/>
          <a:p>
            <a:pPr marL="0" indent="0">
              <a:buNone/>
            </a:pPr>
            <a:r>
              <a:rPr lang="en-US" b="1" dirty="0">
                <a:solidFill>
                  <a:srgbClr val="FF0000"/>
                </a:solidFill>
              </a:rPr>
              <a:t>Advantages :</a:t>
            </a:r>
          </a:p>
          <a:p>
            <a:r>
              <a:rPr lang="en-US" b="1" dirty="0"/>
              <a:t>Computationally Inexpensive</a:t>
            </a:r>
          </a:p>
          <a:p>
            <a:r>
              <a:rPr lang="en-US" b="1" dirty="0"/>
              <a:t>Handles both numerical and categorical attributes</a:t>
            </a:r>
          </a:p>
          <a:p>
            <a:r>
              <a:rPr lang="en-US" b="1" dirty="0"/>
              <a:t>Outputs are easy to interpret</a:t>
            </a:r>
          </a:p>
          <a:p>
            <a:r>
              <a:rPr lang="en-US" b="1" dirty="0"/>
              <a:t>Works well with both linear and nonlinear data</a:t>
            </a:r>
          </a:p>
          <a:p>
            <a:r>
              <a:rPr lang="en-US" b="1" dirty="0"/>
              <a:t> Sensitive to small variations in the training data</a:t>
            </a:r>
          </a:p>
          <a:p>
            <a:r>
              <a:rPr lang="en-US" b="1" dirty="0"/>
              <a:t>Robust with redundant and correlated data</a:t>
            </a:r>
          </a:p>
          <a:p>
            <a:endParaRPr lang="en-US" dirty="0"/>
          </a:p>
          <a:p>
            <a:endParaRPr lang="en-US" dirty="0"/>
          </a:p>
          <a:p>
            <a:endParaRPr lang="en-US" dirty="0"/>
          </a:p>
          <a:p>
            <a:endParaRPr lang="en-US" dirty="0"/>
          </a:p>
        </p:txBody>
      </p:sp>
      <p:sp>
        <p:nvSpPr>
          <p:cNvPr id="5" name="Content Placeholder 4">
            <a:extLst>
              <a:ext uri="{FF2B5EF4-FFF2-40B4-BE49-F238E27FC236}">
                <a16:creationId xmlns:a16="http://schemas.microsoft.com/office/drawing/2014/main" id="{76723866-8173-4889-A3DE-4C75762F9D75}"/>
              </a:ext>
            </a:extLst>
          </p:cNvPr>
          <p:cNvSpPr>
            <a:spLocks noGrp="1"/>
          </p:cNvSpPr>
          <p:nvPr>
            <p:ph sz="half" idx="2"/>
          </p:nvPr>
        </p:nvSpPr>
        <p:spPr>
          <a:xfrm>
            <a:off x="6248400" y="1684948"/>
            <a:ext cx="5181600" cy="4351338"/>
          </a:xfrm>
          <a:solidFill>
            <a:schemeClr val="accent4">
              <a:lumMod val="20000"/>
              <a:lumOff val="80000"/>
            </a:schemeClr>
          </a:solidFill>
        </p:spPr>
        <p:txBody>
          <a:bodyPr>
            <a:normAutofit fontScale="92500" lnSpcReduction="10000"/>
          </a:bodyPr>
          <a:lstStyle/>
          <a:p>
            <a:pPr marL="0" indent="0">
              <a:buNone/>
            </a:pPr>
            <a:r>
              <a:rPr lang="en-US" b="1" dirty="0">
                <a:solidFill>
                  <a:srgbClr val="FF0000"/>
                </a:solidFill>
              </a:rPr>
              <a:t>Disadvantages :</a:t>
            </a:r>
          </a:p>
          <a:p>
            <a:r>
              <a:rPr lang="en-US" b="1" dirty="0"/>
              <a:t>Overfitting </a:t>
            </a:r>
          </a:p>
          <a:p>
            <a:r>
              <a:rPr lang="en-US" b="1" dirty="0"/>
              <a:t>Too many Layers</a:t>
            </a:r>
          </a:p>
          <a:p>
            <a:r>
              <a:rPr lang="en-US" b="1" dirty="0"/>
              <a:t>Lack of training Data</a:t>
            </a:r>
          </a:p>
          <a:p>
            <a:r>
              <a:rPr lang="en-US" b="1" dirty="0"/>
              <a:t>Biased Data in training set</a:t>
            </a:r>
          </a:p>
          <a:p>
            <a:r>
              <a:rPr lang="en-US" b="1" dirty="0"/>
              <a:t>Multicollinearity  among variables</a:t>
            </a:r>
          </a:p>
          <a:p>
            <a:endParaRPr lang="en-US" dirty="0"/>
          </a:p>
          <a:p>
            <a:endParaRPr lang="en-US" dirty="0"/>
          </a:p>
          <a:p>
            <a:endParaRPr lang="en-US" dirty="0"/>
          </a:p>
          <a:p>
            <a:endParaRPr lang="en-US" dirty="0"/>
          </a:p>
        </p:txBody>
      </p:sp>
      <p:sp>
        <p:nvSpPr>
          <p:cNvPr id="2" name="Footer Placeholder 1">
            <a:extLst>
              <a:ext uri="{FF2B5EF4-FFF2-40B4-BE49-F238E27FC236}">
                <a16:creationId xmlns:a16="http://schemas.microsoft.com/office/drawing/2014/main" id="{DF79C758-2E7F-4604-8D70-EE51302F4AC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8273398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F32386-5057-46CF-95ED-2B84B1657C7A}"/>
              </a:ext>
            </a:extLst>
          </p:cNvPr>
          <p:cNvPicPr>
            <a:picLocks noChangeAspect="1"/>
          </p:cNvPicPr>
          <p:nvPr/>
        </p:nvPicPr>
        <p:blipFill>
          <a:blip r:embed="rId2"/>
          <a:stretch>
            <a:fillRect/>
          </a:stretch>
        </p:blipFill>
        <p:spPr>
          <a:xfrm>
            <a:off x="1800666" y="1223890"/>
            <a:ext cx="8834510" cy="4164037"/>
          </a:xfrm>
          <a:prstGeom prst="rect">
            <a:avLst/>
          </a:prstGeom>
          <a:ln w="57150">
            <a:solidFill>
              <a:schemeClr val="tx1"/>
            </a:solidFill>
          </a:ln>
        </p:spPr>
      </p:pic>
      <p:sp>
        <p:nvSpPr>
          <p:cNvPr id="2" name="Footer Placeholder 1">
            <a:extLst>
              <a:ext uri="{FF2B5EF4-FFF2-40B4-BE49-F238E27FC236}">
                <a16:creationId xmlns:a16="http://schemas.microsoft.com/office/drawing/2014/main" id="{1C27E758-74A1-46E6-A56B-DC72E2A4D2D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698714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83D07-CB3D-47A1-BB7B-85BD448D8672}"/>
              </a:ext>
            </a:extLst>
          </p:cNvPr>
          <p:cNvSpPr>
            <a:spLocks noGrp="1"/>
          </p:cNvSpPr>
          <p:nvPr>
            <p:ph type="title"/>
          </p:nvPr>
        </p:nvSpPr>
        <p:spPr>
          <a:solidFill>
            <a:schemeClr val="accent1">
              <a:lumMod val="40000"/>
              <a:lumOff val="60000"/>
            </a:schemeClr>
          </a:solidFill>
        </p:spPr>
        <p:txBody>
          <a:bodyPr/>
          <a:lstStyle/>
          <a:p>
            <a:r>
              <a:rPr lang="en-US" dirty="0"/>
              <a:t>Example : Give decision trees to represent the following Boolean functions:</a:t>
            </a:r>
          </a:p>
        </p:txBody>
      </p:sp>
      <p:pic>
        <p:nvPicPr>
          <p:cNvPr id="4" name="Picture 3">
            <a:extLst>
              <a:ext uri="{FF2B5EF4-FFF2-40B4-BE49-F238E27FC236}">
                <a16:creationId xmlns:a16="http://schemas.microsoft.com/office/drawing/2014/main" id="{BB248276-B1E5-421A-92BB-2C537406EEA3}"/>
              </a:ext>
            </a:extLst>
          </p:cNvPr>
          <p:cNvPicPr>
            <a:picLocks noChangeAspect="1"/>
          </p:cNvPicPr>
          <p:nvPr/>
        </p:nvPicPr>
        <p:blipFill>
          <a:blip r:embed="rId2"/>
          <a:stretch>
            <a:fillRect/>
          </a:stretch>
        </p:blipFill>
        <p:spPr>
          <a:xfrm>
            <a:off x="1933575" y="2642455"/>
            <a:ext cx="4162425" cy="2276475"/>
          </a:xfrm>
          <a:prstGeom prst="rect">
            <a:avLst/>
          </a:prstGeom>
        </p:spPr>
      </p:pic>
      <p:sp>
        <p:nvSpPr>
          <p:cNvPr id="3" name="Footer Placeholder 2">
            <a:extLst>
              <a:ext uri="{FF2B5EF4-FFF2-40B4-BE49-F238E27FC236}">
                <a16:creationId xmlns:a16="http://schemas.microsoft.com/office/drawing/2014/main" id="{BFAE5693-88EC-4B15-94A9-6A69F559D01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774442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7B89C4-067B-436B-82A4-12CC51A9F584}"/>
              </a:ext>
            </a:extLst>
          </p:cNvPr>
          <p:cNvPicPr>
            <a:picLocks noChangeAspect="1"/>
          </p:cNvPicPr>
          <p:nvPr/>
        </p:nvPicPr>
        <p:blipFill>
          <a:blip r:embed="rId2"/>
          <a:stretch>
            <a:fillRect/>
          </a:stretch>
        </p:blipFill>
        <p:spPr>
          <a:xfrm>
            <a:off x="1856935" y="372413"/>
            <a:ext cx="7273363" cy="5983937"/>
          </a:xfrm>
          <a:prstGeom prst="rect">
            <a:avLst/>
          </a:prstGeom>
        </p:spPr>
      </p:pic>
      <p:sp>
        <p:nvSpPr>
          <p:cNvPr id="2" name="Footer Placeholder 1">
            <a:extLst>
              <a:ext uri="{FF2B5EF4-FFF2-40B4-BE49-F238E27FC236}">
                <a16:creationId xmlns:a16="http://schemas.microsoft.com/office/drawing/2014/main" id="{13EF899C-E56D-481D-8635-F7F3F2092E7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30219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397C-7489-4124-8387-957154596DEA}"/>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3.4. Knowledge of Machine Learning Algorithms </a:t>
            </a:r>
          </a:p>
        </p:txBody>
      </p:sp>
      <p:sp>
        <p:nvSpPr>
          <p:cNvPr id="3" name="Content Placeholder 2">
            <a:extLst>
              <a:ext uri="{FF2B5EF4-FFF2-40B4-BE49-F238E27FC236}">
                <a16:creationId xmlns:a16="http://schemas.microsoft.com/office/drawing/2014/main" id="{C5C5A54E-3F88-4BA0-9E0C-5ABEAC9FD129}"/>
              </a:ext>
            </a:extLst>
          </p:cNvPr>
          <p:cNvSpPr>
            <a:spLocks noGrp="1"/>
          </p:cNvSpPr>
          <p:nvPr>
            <p:ph idx="1"/>
          </p:nvPr>
        </p:nvSpPr>
        <p:spPr>
          <a:xfrm>
            <a:off x="838200" y="1924099"/>
            <a:ext cx="10515600" cy="4351338"/>
          </a:xfrm>
        </p:spPr>
        <p:txBody>
          <a:bodyPr/>
          <a:lstStyle/>
          <a:p>
            <a:r>
              <a:rPr lang="en-US" dirty="0"/>
              <a:t>Shallow and Deep Learning </a:t>
            </a:r>
          </a:p>
          <a:p>
            <a:r>
              <a:rPr lang="en-US" dirty="0"/>
              <a:t>Supervised</a:t>
            </a:r>
          </a:p>
          <a:p>
            <a:r>
              <a:rPr lang="en-US" dirty="0"/>
              <a:t>Unsupervised</a:t>
            </a:r>
          </a:p>
          <a:p>
            <a:r>
              <a:rPr lang="en-US" dirty="0"/>
              <a:t>Semi Supervised </a:t>
            </a:r>
          </a:p>
          <a:p>
            <a:r>
              <a:rPr lang="en-US" dirty="0"/>
              <a:t>Reinforcement </a:t>
            </a:r>
          </a:p>
        </p:txBody>
      </p:sp>
      <p:sp>
        <p:nvSpPr>
          <p:cNvPr id="4" name="Footer Placeholder 3">
            <a:extLst>
              <a:ext uri="{FF2B5EF4-FFF2-40B4-BE49-F238E27FC236}">
                <a16:creationId xmlns:a16="http://schemas.microsoft.com/office/drawing/2014/main" id="{E425C3F2-B28E-4FB7-9E42-2B08E260082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893464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650E3D-29AB-4787-9E2B-6CD1AE3EDD81}"/>
              </a:ext>
            </a:extLst>
          </p:cNvPr>
          <p:cNvPicPr>
            <a:picLocks noChangeAspect="1"/>
          </p:cNvPicPr>
          <p:nvPr/>
        </p:nvPicPr>
        <p:blipFill>
          <a:blip r:embed="rId2"/>
          <a:stretch>
            <a:fillRect/>
          </a:stretch>
        </p:blipFill>
        <p:spPr>
          <a:xfrm>
            <a:off x="2335236" y="566823"/>
            <a:ext cx="6832063" cy="5379952"/>
          </a:xfrm>
          <a:prstGeom prst="rect">
            <a:avLst/>
          </a:prstGeom>
        </p:spPr>
      </p:pic>
      <p:sp>
        <p:nvSpPr>
          <p:cNvPr id="3" name="Footer Placeholder 2">
            <a:extLst>
              <a:ext uri="{FF2B5EF4-FFF2-40B4-BE49-F238E27FC236}">
                <a16:creationId xmlns:a16="http://schemas.microsoft.com/office/drawing/2014/main" id="{B77841FE-E36B-4064-9BBA-0474B85FB23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838345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D9DE51-3561-41F3-A847-EBFC0222AD3A}"/>
              </a:ext>
            </a:extLst>
          </p:cNvPr>
          <p:cNvPicPr>
            <a:picLocks noChangeAspect="1"/>
          </p:cNvPicPr>
          <p:nvPr/>
        </p:nvPicPr>
        <p:blipFill>
          <a:blip r:embed="rId2"/>
          <a:stretch>
            <a:fillRect/>
          </a:stretch>
        </p:blipFill>
        <p:spPr>
          <a:xfrm>
            <a:off x="2124222" y="519036"/>
            <a:ext cx="7059124" cy="5508701"/>
          </a:xfrm>
          <a:prstGeom prst="rect">
            <a:avLst/>
          </a:prstGeom>
        </p:spPr>
      </p:pic>
      <p:sp>
        <p:nvSpPr>
          <p:cNvPr id="3" name="Footer Placeholder 2">
            <a:extLst>
              <a:ext uri="{FF2B5EF4-FFF2-40B4-BE49-F238E27FC236}">
                <a16:creationId xmlns:a16="http://schemas.microsoft.com/office/drawing/2014/main" id="{14ACCF83-8C8B-49E6-8948-813D49A5587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0172928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D39A68-57E6-488F-98FC-D3CB04095B72}"/>
              </a:ext>
            </a:extLst>
          </p:cNvPr>
          <p:cNvPicPr>
            <a:picLocks noChangeAspect="1"/>
          </p:cNvPicPr>
          <p:nvPr/>
        </p:nvPicPr>
        <p:blipFill>
          <a:blip r:embed="rId2"/>
          <a:stretch>
            <a:fillRect/>
          </a:stretch>
        </p:blipFill>
        <p:spPr>
          <a:xfrm>
            <a:off x="1181686" y="267286"/>
            <a:ext cx="8257735" cy="6069074"/>
          </a:xfrm>
          <a:prstGeom prst="rect">
            <a:avLst/>
          </a:prstGeom>
        </p:spPr>
      </p:pic>
      <p:sp>
        <p:nvSpPr>
          <p:cNvPr id="3" name="Footer Placeholder 2">
            <a:extLst>
              <a:ext uri="{FF2B5EF4-FFF2-40B4-BE49-F238E27FC236}">
                <a16:creationId xmlns:a16="http://schemas.microsoft.com/office/drawing/2014/main" id="{EBAB5E57-C7D0-4FD1-8525-FB19D1420F3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094211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DB46B-4045-40CC-9E92-07C1AECDC652}"/>
              </a:ext>
            </a:extLst>
          </p:cNvPr>
          <p:cNvSpPr>
            <a:spLocks noGrp="1"/>
          </p:cNvSpPr>
          <p:nvPr>
            <p:ph type="ctrTitle"/>
          </p:nvPr>
        </p:nvSpPr>
        <p:spPr>
          <a:solidFill>
            <a:schemeClr val="accent1">
              <a:lumMod val="20000"/>
              <a:lumOff val="80000"/>
            </a:schemeClr>
          </a:solidFill>
        </p:spPr>
        <p:txBody>
          <a:bodyPr/>
          <a:lstStyle/>
          <a:p>
            <a:r>
              <a:rPr lang="en-US" dirty="0"/>
              <a:t>4.Machine Learning Lab Programs using Python  </a:t>
            </a:r>
          </a:p>
        </p:txBody>
      </p:sp>
      <p:sp>
        <p:nvSpPr>
          <p:cNvPr id="5" name="Subtitle 4">
            <a:extLst>
              <a:ext uri="{FF2B5EF4-FFF2-40B4-BE49-F238E27FC236}">
                <a16:creationId xmlns:a16="http://schemas.microsoft.com/office/drawing/2014/main" id="{CB2A04BB-8B9F-48A5-A1D2-B94BE065AA9A}"/>
              </a:ext>
            </a:extLst>
          </p:cNvPr>
          <p:cNvSpPr>
            <a:spLocks noGrp="1"/>
          </p:cNvSpPr>
          <p:nvPr>
            <p:ph type="subTitle" idx="1"/>
          </p:nvPr>
        </p:nvSpPr>
        <p:spPr>
          <a:xfrm>
            <a:off x="1449355" y="3928610"/>
            <a:ext cx="9144000" cy="1655762"/>
          </a:xfrm>
        </p:spPr>
        <p:txBody>
          <a:bodyPr>
            <a:normAutofit/>
          </a:bodyPr>
          <a:lstStyle/>
          <a:p>
            <a:r>
              <a:rPr lang="en-US" sz="4000" b="1" dirty="0"/>
              <a:t>https://github.com/profthyagu</a:t>
            </a:r>
          </a:p>
        </p:txBody>
      </p:sp>
      <p:sp>
        <p:nvSpPr>
          <p:cNvPr id="3" name="Footer Placeholder 2">
            <a:extLst>
              <a:ext uri="{FF2B5EF4-FFF2-40B4-BE49-F238E27FC236}">
                <a16:creationId xmlns:a16="http://schemas.microsoft.com/office/drawing/2014/main" id="{949FCBC5-0B7E-4DB0-AD8C-0C5BDA3DD21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206462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EFFCD-2709-4531-AF73-E182BE161C21}"/>
              </a:ext>
            </a:extLst>
          </p:cNvPr>
          <p:cNvSpPr>
            <a:spLocks noGrp="1"/>
          </p:cNvSpPr>
          <p:nvPr>
            <p:ph type="title"/>
          </p:nvPr>
        </p:nvSpPr>
        <p:spPr>
          <a:xfrm>
            <a:off x="0" y="22484"/>
            <a:ext cx="12192000" cy="920492"/>
          </a:xfrm>
          <a:solidFill>
            <a:schemeClr val="accent1">
              <a:lumMod val="20000"/>
              <a:lumOff val="80000"/>
            </a:schemeClr>
          </a:solidFill>
        </p:spPr>
        <p:txBody>
          <a:bodyPr/>
          <a:lstStyle/>
          <a:p>
            <a:r>
              <a:rPr lang="en-US" b="1" dirty="0"/>
              <a:t>Lab Programs </a:t>
            </a:r>
          </a:p>
        </p:txBody>
      </p:sp>
      <p:sp>
        <p:nvSpPr>
          <p:cNvPr id="3" name="Content Placeholder 2">
            <a:extLst>
              <a:ext uri="{FF2B5EF4-FFF2-40B4-BE49-F238E27FC236}">
                <a16:creationId xmlns:a16="http://schemas.microsoft.com/office/drawing/2014/main" id="{AFE0FD2E-DCF7-47A8-967B-C3A99C9E8E35}"/>
              </a:ext>
            </a:extLst>
          </p:cNvPr>
          <p:cNvSpPr>
            <a:spLocks noGrp="1"/>
          </p:cNvSpPr>
          <p:nvPr>
            <p:ph idx="1"/>
          </p:nvPr>
        </p:nvSpPr>
        <p:spPr>
          <a:xfrm>
            <a:off x="502298" y="1461731"/>
            <a:ext cx="11142306" cy="4667250"/>
          </a:xfrm>
        </p:spPr>
        <p:txBody>
          <a:bodyPr>
            <a:normAutofit fontScale="92500" lnSpcReduction="20000"/>
          </a:bodyPr>
          <a:lstStyle/>
          <a:p>
            <a:pPr marL="514350" indent="-514350">
              <a:buFont typeface="+mj-lt"/>
              <a:buAutoNum type="arabicPeriod"/>
            </a:pPr>
            <a:r>
              <a:rPr lang="en-US" dirty="0"/>
              <a:t>Decision tree based ID3 algorithm </a:t>
            </a:r>
          </a:p>
          <a:p>
            <a:pPr marL="514350" indent="-514350">
              <a:buFont typeface="+mj-lt"/>
              <a:buAutoNum type="arabicPeriod"/>
            </a:pPr>
            <a:r>
              <a:rPr lang="en-US" dirty="0"/>
              <a:t>Backpropagation algorithm to build ANN</a:t>
            </a:r>
          </a:p>
          <a:p>
            <a:pPr marL="514350" indent="-514350">
              <a:buFont typeface="+mj-lt"/>
              <a:buAutoNum type="arabicPeriod"/>
            </a:pPr>
            <a:r>
              <a:rPr lang="en-US" dirty="0"/>
              <a:t>Naïve Bayesian classifier for a sample training data set stored as a .CSV file</a:t>
            </a:r>
          </a:p>
          <a:p>
            <a:pPr marL="514350" indent="-514350">
              <a:buFont typeface="+mj-lt"/>
              <a:buAutoNum type="arabicPeriod"/>
            </a:pPr>
            <a:r>
              <a:rPr lang="en-US" dirty="0"/>
              <a:t>Naïve Bayesian classifier to cluster the set of documents </a:t>
            </a:r>
          </a:p>
          <a:p>
            <a:pPr marL="514350" indent="-514350">
              <a:buFont typeface="+mj-lt"/>
              <a:buAutoNum type="arabicPeriod"/>
            </a:pPr>
            <a:r>
              <a:rPr lang="en-US" dirty="0"/>
              <a:t>Bayesian Network for Medical Data Set </a:t>
            </a:r>
          </a:p>
          <a:p>
            <a:pPr marL="514350" indent="-514350">
              <a:buFont typeface="+mj-lt"/>
              <a:buAutoNum type="arabicPeriod"/>
            </a:pPr>
            <a:r>
              <a:rPr lang="en-US" dirty="0"/>
              <a:t>EM Algorithm + K Means Algorithm for a set of data stored in.csv file</a:t>
            </a:r>
          </a:p>
          <a:p>
            <a:pPr marL="514350" indent="-514350">
              <a:buFont typeface="+mj-lt"/>
              <a:buAutoNum type="arabicPeriod"/>
            </a:pPr>
            <a:r>
              <a:rPr lang="en-US" dirty="0"/>
              <a:t>K NN Algorithm for iris data</a:t>
            </a:r>
          </a:p>
          <a:p>
            <a:pPr marL="514350" indent="-514350">
              <a:buFont typeface="+mj-lt"/>
              <a:buAutoNum type="arabicPeriod"/>
            </a:pPr>
            <a:r>
              <a:rPr lang="en-US" dirty="0"/>
              <a:t>Locally Weighted  Regression Algorithm </a:t>
            </a:r>
          </a:p>
          <a:p>
            <a:pPr marL="514350" indent="-514350">
              <a:buFont typeface="+mj-lt"/>
              <a:buAutoNum type="arabicPeriod"/>
            </a:pPr>
            <a:r>
              <a:rPr lang="en-US" dirty="0"/>
              <a:t>FIND-S algorithm </a:t>
            </a:r>
            <a:r>
              <a:rPr lang="en-US" i="1" dirty="0"/>
              <a:t>for a given set of training data examples stored in a .CSV file.</a:t>
            </a:r>
            <a:endParaRPr lang="en-US" dirty="0"/>
          </a:p>
          <a:p>
            <a:pPr marL="514350" indent="-514350">
              <a:buFont typeface="+mj-lt"/>
              <a:buAutoNum type="arabicPeriod"/>
            </a:pPr>
            <a:r>
              <a:rPr lang="en-US" dirty="0"/>
              <a:t>Candidate-Elimination algorithm </a:t>
            </a:r>
            <a:r>
              <a:rPr lang="en-US" i="1" dirty="0"/>
              <a:t>for a given set of training data examples stored in a .CSV file</a:t>
            </a:r>
          </a:p>
          <a:p>
            <a:pPr marL="514350" indent="-514350">
              <a:buFont typeface="+mj-lt"/>
              <a:buAutoNum type="arabicPeriod"/>
            </a:pPr>
            <a:endParaRPr lang="en-US" dirty="0"/>
          </a:p>
          <a:p>
            <a:endParaRPr lang="en-US" dirty="0"/>
          </a:p>
        </p:txBody>
      </p:sp>
      <p:sp>
        <p:nvSpPr>
          <p:cNvPr id="4" name="Footer Placeholder 3">
            <a:extLst>
              <a:ext uri="{FF2B5EF4-FFF2-40B4-BE49-F238E27FC236}">
                <a16:creationId xmlns:a16="http://schemas.microsoft.com/office/drawing/2014/main" id="{1F1CAC71-954F-483E-9EA7-CE969853EE6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464619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A8B0-AC97-4ABA-9448-5CCBCEDC3067}"/>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b="1" dirty="0"/>
              <a:t>Lab Program 1: </a:t>
            </a:r>
          </a:p>
        </p:txBody>
      </p:sp>
      <p:sp>
        <p:nvSpPr>
          <p:cNvPr id="3" name="Content Placeholder 2">
            <a:extLst>
              <a:ext uri="{FF2B5EF4-FFF2-40B4-BE49-F238E27FC236}">
                <a16:creationId xmlns:a16="http://schemas.microsoft.com/office/drawing/2014/main" id="{937CA4FE-BC0E-4883-AC42-E42DAD6168FF}"/>
              </a:ext>
            </a:extLst>
          </p:cNvPr>
          <p:cNvSpPr>
            <a:spLocks noGrp="1"/>
          </p:cNvSpPr>
          <p:nvPr>
            <p:ph idx="1"/>
          </p:nvPr>
        </p:nvSpPr>
        <p:spPr>
          <a:xfrm>
            <a:off x="838200" y="1825625"/>
            <a:ext cx="10515600" cy="1930449"/>
          </a:xfrm>
        </p:spPr>
        <p:txBody>
          <a:bodyPr>
            <a:noAutofit/>
          </a:bodyPr>
          <a:lstStyle/>
          <a:p>
            <a:pPr algn="just"/>
            <a:r>
              <a:rPr lang="en-US" sz="4400" dirty="0"/>
              <a:t>Write a program to demonstrate the working of the decision tree based ID3 algorithm. Use an appropriate data set for building the decision tree and  apply this knowledge to classify a new sample.</a:t>
            </a:r>
          </a:p>
        </p:txBody>
      </p:sp>
      <p:sp>
        <p:nvSpPr>
          <p:cNvPr id="4" name="Footer Placeholder 3">
            <a:extLst>
              <a:ext uri="{FF2B5EF4-FFF2-40B4-BE49-F238E27FC236}">
                <a16:creationId xmlns:a16="http://schemas.microsoft.com/office/drawing/2014/main" id="{C4DC971F-1912-483C-A2C8-67421B643C9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1460168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FD85D9-3DBE-4582-BC4A-511E250F2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685800"/>
            <a:ext cx="7924800" cy="54864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Footer Placeholder 1">
            <a:extLst>
              <a:ext uri="{FF2B5EF4-FFF2-40B4-BE49-F238E27FC236}">
                <a16:creationId xmlns:a16="http://schemas.microsoft.com/office/drawing/2014/main" id="{85309DE4-7585-4B46-95EF-301C784DE77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51746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07DE3-7292-48C7-9A57-A62B00CD77F8}"/>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b="1" dirty="0"/>
              <a:t>Source Code </a:t>
            </a:r>
          </a:p>
        </p:txBody>
      </p:sp>
      <p:sp>
        <p:nvSpPr>
          <p:cNvPr id="3" name="Content Placeholder 2">
            <a:extLst>
              <a:ext uri="{FF2B5EF4-FFF2-40B4-BE49-F238E27FC236}">
                <a16:creationId xmlns:a16="http://schemas.microsoft.com/office/drawing/2014/main" id="{1473A415-C53D-43A8-8F24-B65026C25836}"/>
              </a:ext>
            </a:extLst>
          </p:cNvPr>
          <p:cNvSpPr>
            <a:spLocks noGrp="1"/>
          </p:cNvSpPr>
          <p:nvPr>
            <p:ph idx="1"/>
          </p:nvPr>
        </p:nvSpPr>
        <p:spPr>
          <a:xfrm>
            <a:off x="342900" y="2682875"/>
            <a:ext cx="10906125" cy="1325563"/>
          </a:xfrm>
        </p:spPr>
        <p:txBody>
          <a:bodyPr/>
          <a:lstStyle/>
          <a:p>
            <a:endParaRPr lang="en-US" dirty="0"/>
          </a:p>
          <a:p>
            <a:r>
              <a:rPr lang="en-US" dirty="0"/>
              <a:t>https://github.com/profthyagu</a:t>
            </a:r>
          </a:p>
        </p:txBody>
      </p:sp>
      <p:sp>
        <p:nvSpPr>
          <p:cNvPr id="4" name="Footer Placeholder 3">
            <a:extLst>
              <a:ext uri="{FF2B5EF4-FFF2-40B4-BE49-F238E27FC236}">
                <a16:creationId xmlns:a16="http://schemas.microsoft.com/office/drawing/2014/main" id="{DC82D2A0-6F0C-4A17-BEB1-57BD4C6D2C0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641034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3AFDB-327C-41DD-BC5D-B80B743341A9}"/>
              </a:ext>
            </a:extLst>
          </p:cNvPr>
          <p:cNvSpPr>
            <a:spLocks noGrp="1"/>
          </p:cNvSpPr>
          <p:nvPr>
            <p:ph type="title"/>
          </p:nvPr>
        </p:nvSpPr>
        <p:spPr>
          <a:xfrm>
            <a:off x="0" y="18255"/>
            <a:ext cx="12192000" cy="1325563"/>
          </a:xfrm>
          <a:solidFill>
            <a:schemeClr val="accent1">
              <a:lumMod val="20000"/>
              <a:lumOff val="80000"/>
            </a:schemeClr>
          </a:solidFill>
        </p:spPr>
        <p:txBody>
          <a:bodyPr/>
          <a:lstStyle/>
          <a:p>
            <a:r>
              <a:rPr lang="en-US" b="1" dirty="0"/>
              <a:t>Lab Program 2 </a:t>
            </a:r>
          </a:p>
        </p:txBody>
      </p:sp>
      <p:sp>
        <p:nvSpPr>
          <p:cNvPr id="3" name="Content Placeholder 2">
            <a:extLst>
              <a:ext uri="{FF2B5EF4-FFF2-40B4-BE49-F238E27FC236}">
                <a16:creationId xmlns:a16="http://schemas.microsoft.com/office/drawing/2014/main" id="{EC36B49A-EC95-4D9F-A7EB-EBD7D4C16A18}"/>
              </a:ext>
            </a:extLst>
          </p:cNvPr>
          <p:cNvSpPr>
            <a:spLocks noGrp="1"/>
          </p:cNvSpPr>
          <p:nvPr>
            <p:ph idx="1"/>
          </p:nvPr>
        </p:nvSpPr>
        <p:spPr/>
        <p:txBody>
          <a:bodyPr/>
          <a:lstStyle/>
          <a:p>
            <a:pPr algn="just"/>
            <a:r>
              <a:rPr lang="en-US" sz="4400" b="1" dirty="0"/>
              <a:t>Build an Artificial Neural Network by implementing the Backpropagation algorithm and test the same using appropriate data sets.</a:t>
            </a:r>
          </a:p>
          <a:p>
            <a:endParaRPr lang="en-US" b="1" dirty="0"/>
          </a:p>
        </p:txBody>
      </p:sp>
      <p:sp>
        <p:nvSpPr>
          <p:cNvPr id="4" name="Footer Placeholder 3">
            <a:extLst>
              <a:ext uri="{FF2B5EF4-FFF2-40B4-BE49-F238E27FC236}">
                <a16:creationId xmlns:a16="http://schemas.microsoft.com/office/drawing/2014/main" id="{FE07BED5-B55D-4C52-B932-CA8F3A8A7CE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189170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B1BAF2C-3F95-4EDC-A1AA-98F13A2488EF}"/>
              </a:ext>
            </a:extLst>
          </p:cNvPr>
          <p:cNvSpPr>
            <a:spLocks noGrp="1" noChangeArrowheads="1"/>
          </p:cNvSpPr>
          <p:nvPr>
            <p:ph type="title"/>
          </p:nvPr>
        </p:nvSpPr>
        <p:spPr>
          <a:xfrm>
            <a:off x="0" y="0"/>
            <a:ext cx="12192000" cy="1325563"/>
          </a:xfrm>
          <a:solidFill>
            <a:schemeClr val="accent1">
              <a:lumMod val="20000"/>
              <a:lumOff val="80000"/>
            </a:schemeClr>
          </a:solidFill>
        </p:spPr>
        <p:txBody>
          <a:bodyPr/>
          <a:lstStyle/>
          <a:p>
            <a:r>
              <a:rPr lang="en-GB" altLang="en-US" dirty="0"/>
              <a:t>Artificial neural networks(ANN/NN)</a:t>
            </a:r>
          </a:p>
        </p:txBody>
      </p:sp>
      <p:sp>
        <p:nvSpPr>
          <p:cNvPr id="2" name="Rectangle 1">
            <a:extLst>
              <a:ext uri="{FF2B5EF4-FFF2-40B4-BE49-F238E27FC236}">
                <a16:creationId xmlns:a16="http://schemas.microsoft.com/office/drawing/2014/main" id="{83C4BE7D-5526-43B1-8137-7FD70D74FF45}"/>
              </a:ext>
            </a:extLst>
          </p:cNvPr>
          <p:cNvSpPr/>
          <p:nvPr/>
        </p:nvSpPr>
        <p:spPr>
          <a:xfrm>
            <a:off x="225083" y="2269689"/>
            <a:ext cx="11662117" cy="3139321"/>
          </a:xfrm>
          <a:prstGeom prst="rect">
            <a:avLst/>
          </a:prstGeom>
        </p:spPr>
        <p:txBody>
          <a:bodyPr wrap="square">
            <a:spAutoFit/>
          </a:bodyPr>
          <a:lstStyle/>
          <a:p>
            <a:pPr marL="285750" indent="-285750">
              <a:buFont typeface="Arial" panose="020B0604020202020204" pitchFamily="34" charset="0"/>
              <a:buChar char="•"/>
            </a:pPr>
            <a:r>
              <a:rPr lang="en-US" sz="3600" dirty="0">
                <a:solidFill>
                  <a:srgbClr val="333333"/>
                </a:solidFill>
                <a:latin typeface="Open-sans"/>
              </a:rPr>
              <a:t>An ANN is a computational model based on the structure and functions of biological neural networks. </a:t>
            </a:r>
          </a:p>
          <a:p>
            <a:pPr marL="285750" indent="-285750">
              <a:buFont typeface="Arial" panose="020B0604020202020204" pitchFamily="34" charset="0"/>
              <a:buChar char="•"/>
            </a:pPr>
            <a:r>
              <a:rPr lang="en-US" sz="3600" dirty="0"/>
              <a:t>An ANN can learn from observing data sets. </a:t>
            </a:r>
          </a:p>
          <a:p>
            <a:pPr marL="285750" indent="-285750">
              <a:buFont typeface="Arial" panose="020B0604020202020204" pitchFamily="34" charset="0"/>
              <a:buChar char="•"/>
            </a:pPr>
            <a:r>
              <a:rPr lang="en-US" sz="3600" dirty="0"/>
              <a:t>ANN takes data samples rather than entire data sets to arrive at solutions, which saves time.</a:t>
            </a:r>
          </a:p>
          <a:p>
            <a:endParaRPr lang="en-US" b="0" i="0" dirty="0">
              <a:solidFill>
                <a:srgbClr val="333333"/>
              </a:solidFill>
              <a:effectLst/>
              <a:latin typeface="Open-sans"/>
            </a:endParaRPr>
          </a:p>
        </p:txBody>
      </p:sp>
    </p:spTree>
    <p:extLst>
      <p:ext uri="{BB962C8B-B14F-4D97-AF65-F5344CB8AC3E}">
        <p14:creationId xmlns:p14="http://schemas.microsoft.com/office/powerpoint/2010/main" val="398703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3BCCE-5DF6-41C5-83A9-9B1858296FE5}"/>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3.5. Knowledge of Machine Learning Framework</a:t>
            </a:r>
            <a:r>
              <a:rPr lang="en-US" dirty="0"/>
              <a:t>s</a:t>
            </a:r>
          </a:p>
        </p:txBody>
      </p:sp>
      <p:sp>
        <p:nvSpPr>
          <p:cNvPr id="3" name="Content Placeholder 2">
            <a:extLst>
              <a:ext uri="{FF2B5EF4-FFF2-40B4-BE49-F238E27FC236}">
                <a16:creationId xmlns:a16="http://schemas.microsoft.com/office/drawing/2014/main" id="{1F922B48-D226-40A8-BE89-0AB90F06F8F9}"/>
              </a:ext>
            </a:extLst>
          </p:cNvPr>
          <p:cNvSpPr>
            <a:spLocks noGrp="1"/>
          </p:cNvSpPr>
          <p:nvPr>
            <p:ph idx="1"/>
          </p:nvPr>
        </p:nvSpPr>
        <p:spPr>
          <a:xfrm>
            <a:off x="337625" y="1825625"/>
            <a:ext cx="11465169" cy="4364160"/>
          </a:xfrm>
        </p:spPr>
        <p:txBody>
          <a:bodyPr>
            <a:normAutofit/>
          </a:bodyPr>
          <a:lstStyle/>
          <a:p>
            <a:r>
              <a:rPr lang="en-US" dirty="0"/>
              <a:t>Familiar with popular machine learning Frameworks such as </a:t>
            </a:r>
          </a:p>
          <a:p>
            <a:pPr lvl="1"/>
            <a:r>
              <a:rPr lang="en-US" dirty="0"/>
              <a:t>SCIKIT Learn, </a:t>
            </a:r>
          </a:p>
          <a:p>
            <a:pPr lvl="1"/>
            <a:r>
              <a:rPr lang="en-US" dirty="0"/>
              <a:t>TensorFlow ,</a:t>
            </a:r>
          </a:p>
          <a:p>
            <a:pPr lvl="1"/>
            <a:r>
              <a:rPr lang="en-US" dirty="0"/>
              <a:t> Azure , </a:t>
            </a:r>
          </a:p>
          <a:p>
            <a:pPr lvl="1"/>
            <a:r>
              <a:rPr lang="en-US" dirty="0"/>
              <a:t>Caffe , </a:t>
            </a:r>
          </a:p>
          <a:p>
            <a:pPr lvl="1"/>
            <a:r>
              <a:rPr lang="en-US" dirty="0"/>
              <a:t>Theano, </a:t>
            </a:r>
          </a:p>
          <a:p>
            <a:pPr lvl="1"/>
            <a:r>
              <a:rPr lang="en-US" dirty="0"/>
              <a:t>Spark and </a:t>
            </a:r>
          </a:p>
          <a:p>
            <a:pPr lvl="1"/>
            <a:r>
              <a:rPr lang="en-US" dirty="0"/>
              <a:t>Torch</a:t>
            </a:r>
          </a:p>
        </p:txBody>
      </p:sp>
      <p:sp>
        <p:nvSpPr>
          <p:cNvPr id="4" name="Footer Placeholder 3">
            <a:extLst>
              <a:ext uri="{FF2B5EF4-FFF2-40B4-BE49-F238E27FC236}">
                <a16:creationId xmlns:a16="http://schemas.microsoft.com/office/drawing/2014/main" id="{DA5FC819-009F-45BB-BD5E-8D5C6FE3C1E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761431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B1BAF2C-3F95-4EDC-A1AA-98F13A2488EF}"/>
              </a:ext>
            </a:extLst>
          </p:cNvPr>
          <p:cNvSpPr>
            <a:spLocks noGrp="1" noChangeArrowheads="1"/>
          </p:cNvSpPr>
          <p:nvPr>
            <p:ph type="title"/>
          </p:nvPr>
        </p:nvSpPr>
        <p:spPr>
          <a:solidFill>
            <a:schemeClr val="accent1">
              <a:lumMod val="20000"/>
              <a:lumOff val="80000"/>
            </a:schemeClr>
          </a:solidFill>
        </p:spPr>
        <p:txBody>
          <a:bodyPr/>
          <a:lstStyle/>
          <a:p>
            <a:r>
              <a:rPr lang="en-GB" altLang="en-US" dirty="0"/>
              <a:t>Artificial neural networks</a:t>
            </a:r>
          </a:p>
        </p:txBody>
      </p:sp>
      <p:pic>
        <p:nvPicPr>
          <p:cNvPr id="5122" name="Picture 2" descr="Image result for artificial neural network">
            <a:extLst>
              <a:ext uri="{FF2B5EF4-FFF2-40B4-BE49-F238E27FC236}">
                <a16:creationId xmlns:a16="http://schemas.microsoft.com/office/drawing/2014/main" id="{02C7EF3A-3CA1-4C6D-A6E1-415080516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5574" y="2172624"/>
            <a:ext cx="4705351" cy="3255962"/>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8A9E6AA-410C-40BA-9151-BD4ED60450AB}"/>
              </a:ext>
            </a:extLst>
          </p:cNvPr>
          <p:cNvSpPr/>
          <p:nvPr/>
        </p:nvSpPr>
        <p:spPr>
          <a:xfrm>
            <a:off x="704851" y="2027913"/>
            <a:ext cx="5495923" cy="2677656"/>
          </a:xfrm>
          <a:prstGeom prst="rect">
            <a:avLst/>
          </a:prstGeom>
        </p:spPr>
        <p:txBody>
          <a:bodyPr wrap="square">
            <a:spAutoFit/>
          </a:bodyPr>
          <a:lstStyle/>
          <a:p>
            <a:pPr marL="342900" indent="-342900">
              <a:buFont typeface="Arial" panose="020B0604020202020204" pitchFamily="34" charset="0"/>
              <a:buChar char="•"/>
            </a:pPr>
            <a:r>
              <a:rPr lang="en-US" sz="2400" dirty="0"/>
              <a:t>ANNs have three layers that are interconnected. </a:t>
            </a:r>
          </a:p>
          <a:p>
            <a:pPr marL="342900" indent="-342900">
              <a:buFont typeface="Arial" panose="020B0604020202020204" pitchFamily="34" charset="0"/>
              <a:buChar char="•"/>
            </a:pPr>
            <a:r>
              <a:rPr lang="en-US" sz="2400" dirty="0"/>
              <a:t>The first layer consists of input neurons. These neurons send data on to the second layer (Hidden) , which in turn sends the data to the third layer (Output).</a:t>
            </a:r>
          </a:p>
        </p:txBody>
      </p:sp>
    </p:spTree>
    <p:extLst>
      <p:ext uri="{BB962C8B-B14F-4D97-AF65-F5344CB8AC3E}">
        <p14:creationId xmlns:p14="http://schemas.microsoft.com/office/powerpoint/2010/main" val="22698570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B7689770-4292-4618-BCFE-A8604C4DF4C8}"/>
              </a:ext>
            </a:extLst>
          </p:cNvPr>
          <p:cNvSpPr>
            <a:spLocks noGrp="1" noChangeArrowheads="1"/>
          </p:cNvSpPr>
          <p:nvPr>
            <p:ph type="title"/>
          </p:nvPr>
        </p:nvSpPr>
        <p:spPr>
          <a:xfrm>
            <a:off x="0" y="0"/>
            <a:ext cx="12192000" cy="1325563"/>
          </a:xfrm>
          <a:solidFill>
            <a:schemeClr val="accent1">
              <a:lumMod val="20000"/>
              <a:lumOff val="80000"/>
            </a:schemeClr>
          </a:solidFill>
        </p:spPr>
        <p:txBody>
          <a:bodyPr/>
          <a:lstStyle/>
          <a:p>
            <a:r>
              <a:rPr lang="en-US" altLang="en-US" b="1" dirty="0"/>
              <a:t>Perceptrons</a:t>
            </a:r>
          </a:p>
        </p:txBody>
      </p:sp>
      <p:pic>
        <p:nvPicPr>
          <p:cNvPr id="11" name="Picture 10">
            <a:extLst>
              <a:ext uri="{FF2B5EF4-FFF2-40B4-BE49-F238E27FC236}">
                <a16:creationId xmlns:a16="http://schemas.microsoft.com/office/drawing/2014/main" id="{602B19F3-140B-4ED0-B3A3-CD617E0FBA10}"/>
              </a:ext>
            </a:extLst>
          </p:cNvPr>
          <p:cNvPicPr>
            <a:picLocks noChangeAspect="1"/>
          </p:cNvPicPr>
          <p:nvPr/>
        </p:nvPicPr>
        <p:blipFill>
          <a:blip r:embed="rId3"/>
          <a:stretch>
            <a:fillRect/>
          </a:stretch>
        </p:blipFill>
        <p:spPr>
          <a:xfrm>
            <a:off x="234461" y="2277447"/>
            <a:ext cx="3095625" cy="1581150"/>
          </a:xfrm>
          <a:prstGeom prst="rect">
            <a:avLst/>
          </a:prstGeom>
          <a:ln w="38100">
            <a:solidFill>
              <a:schemeClr val="tx1"/>
            </a:solidFill>
          </a:ln>
        </p:spPr>
      </p:pic>
      <p:sp>
        <p:nvSpPr>
          <p:cNvPr id="4" name="Rectangle 3">
            <a:extLst>
              <a:ext uri="{FF2B5EF4-FFF2-40B4-BE49-F238E27FC236}">
                <a16:creationId xmlns:a16="http://schemas.microsoft.com/office/drawing/2014/main" id="{79EBDD3E-11E8-4F6E-83E5-DC6A03DAB15C}"/>
              </a:ext>
            </a:extLst>
          </p:cNvPr>
          <p:cNvSpPr/>
          <p:nvPr/>
        </p:nvSpPr>
        <p:spPr>
          <a:xfrm>
            <a:off x="3573194" y="1594812"/>
            <a:ext cx="8384345" cy="3108543"/>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333333"/>
                </a:solidFill>
                <a:latin typeface="q_serif"/>
              </a:rPr>
              <a:t>A Perceptron is a type of artificial neuron which takes in several binary inputs x1, x2, … , xn and produces a single binary output. </a:t>
            </a:r>
          </a:p>
          <a:p>
            <a:pPr marL="285750" indent="-285750">
              <a:buFont typeface="Arial" panose="020B0604020202020204" pitchFamily="34" charset="0"/>
              <a:buChar char="•"/>
            </a:pPr>
            <a:r>
              <a:rPr lang="en-US" sz="2000" dirty="0"/>
              <a:t>In order to compute an output, here’s what you could do </a:t>
            </a:r>
            <a:r>
              <a:rPr lang="en-US" sz="2000" b="1" dirty="0"/>
              <a:t>(O = Output):</a:t>
            </a:r>
          </a:p>
          <a:p>
            <a:pPr lvl="1"/>
            <a:r>
              <a:rPr lang="en-US" sz="2000" b="1" dirty="0"/>
              <a:t>a) Sum up the inputs. O = x1 + x2 + x3</a:t>
            </a:r>
          </a:p>
          <a:p>
            <a:pPr lvl="1"/>
            <a:r>
              <a:rPr lang="en-US" sz="2000" b="1" dirty="0"/>
              <a:t>b) Apply a linear mathematical operation to the inputs.  O = (x1 * x2) + x3</a:t>
            </a:r>
          </a:p>
          <a:p>
            <a:pPr lvl="1"/>
            <a:endParaRPr lang="en-US" dirty="0"/>
          </a:p>
          <a:p>
            <a:pPr algn="just"/>
            <a:r>
              <a:rPr lang="en-US" sz="2000" b="1" dirty="0"/>
              <a:t>Note :</a:t>
            </a:r>
            <a:r>
              <a:rPr lang="en-US" sz="2000" dirty="0"/>
              <a:t> The approach (b) can have its output as O = x3, if x1 or x2 or both are equal to zero. If only one of them is equal to 0, this can lead to a loss of information as the input value gets multiplied by 0.</a:t>
            </a:r>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F62EC669-3664-4CB5-910F-1BF46152EB73}"/>
              </a:ext>
            </a:extLst>
          </p:cNvPr>
          <p:cNvSpPr/>
          <p:nvPr/>
        </p:nvSpPr>
        <p:spPr>
          <a:xfrm>
            <a:off x="234461" y="5088408"/>
            <a:ext cx="11596468" cy="1200329"/>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333333"/>
                </a:solidFill>
                <a:latin typeface="q_serif"/>
              </a:rPr>
              <a:t>The simple approach (a), is  partially correct and what we can do to make it fully correct. </a:t>
            </a:r>
          </a:p>
          <a:p>
            <a:pPr marL="285750" indent="-285750">
              <a:buFont typeface="Arial" panose="020B0604020202020204" pitchFamily="34" charset="0"/>
              <a:buChar char="•"/>
            </a:pPr>
            <a:r>
              <a:rPr lang="en-US" sz="2400" dirty="0">
                <a:solidFill>
                  <a:srgbClr val="333333"/>
                </a:solidFill>
                <a:latin typeface="q_serif"/>
              </a:rPr>
              <a:t>Approach (a) sure takes into account all the inputs without one being immediately affected by the other. However, it does not take in the relative importance of the inputs.</a:t>
            </a:r>
            <a:endParaRPr lang="en-US" sz="2400" dirty="0"/>
          </a:p>
        </p:txBody>
      </p:sp>
      <p:sp>
        <p:nvSpPr>
          <p:cNvPr id="2" name="Footer Placeholder 1">
            <a:extLst>
              <a:ext uri="{FF2B5EF4-FFF2-40B4-BE49-F238E27FC236}">
                <a16:creationId xmlns:a16="http://schemas.microsoft.com/office/drawing/2014/main" id="{F719331D-2F6F-4F48-9E4C-866A616ABF7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57940512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B7689770-4292-4618-BCFE-A8604C4DF4C8}"/>
              </a:ext>
            </a:extLst>
          </p:cNvPr>
          <p:cNvSpPr>
            <a:spLocks noGrp="1" noChangeArrowheads="1"/>
          </p:cNvSpPr>
          <p:nvPr>
            <p:ph type="title"/>
          </p:nvPr>
        </p:nvSpPr>
        <p:spPr>
          <a:xfrm>
            <a:off x="0" y="-35402"/>
            <a:ext cx="12192000" cy="1325563"/>
          </a:xfrm>
          <a:solidFill>
            <a:schemeClr val="accent1">
              <a:lumMod val="20000"/>
              <a:lumOff val="80000"/>
            </a:schemeClr>
          </a:solidFill>
        </p:spPr>
        <p:txBody>
          <a:bodyPr/>
          <a:lstStyle/>
          <a:p>
            <a:r>
              <a:rPr lang="en-US" b="1" dirty="0"/>
              <a:t>What does weight mean in terms of neural networks?</a:t>
            </a:r>
          </a:p>
        </p:txBody>
      </p:sp>
      <p:sp>
        <p:nvSpPr>
          <p:cNvPr id="6" name="Rectangle 5">
            <a:extLst>
              <a:ext uri="{FF2B5EF4-FFF2-40B4-BE49-F238E27FC236}">
                <a16:creationId xmlns:a16="http://schemas.microsoft.com/office/drawing/2014/main" id="{55FFE648-C7C0-4BD5-AFFF-44CA55735154}"/>
              </a:ext>
            </a:extLst>
          </p:cNvPr>
          <p:cNvSpPr/>
          <p:nvPr/>
        </p:nvSpPr>
        <p:spPr>
          <a:xfrm>
            <a:off x="196948" y="1290161"/>
            <a:ext cx="11816861" cy="4832092"/>
          </a:xfrm>
          <a:prstGeom prst="rect">
            <a:avLst/>
          </a:prstGeom>
        </p:spPr>
        <p:txBody>
          <a:bodyPr wrap="square">
            <a:spAutoFit/>
          </a:bodyPr>
          <a:lstStyle/>
          <a:p>
            <a:pPr marL="285750" indent="-285750">
              <a:buFont typeface="Arial" panose="020B0604020202020204" pitchFamily="34" charset="0"/>
              <a:buChar char="•"/>
            </a:pPr>
            <a:r>
              <a:rPr lang="en-US" sz="2200" dirty="0">
                <a:solidFill>
                  <a:srgbClr val="333333"/>
                </a:solidFill>
                <a:latin typeface="q_serif"/>
              </a:rPr>
              <a:t>Consider a simple example where you want to make a perceptron for predicting whether it will rain today or not. You have a binary output as O, which can take values of 0 or 1 and inputs x1 and x2.</a:t>
            </a:r>
          </a:p>
          <a:p>
            <a:pPr marL="285750" indent="-285750">
              <a:buFont typeface="Arial" panose="020B0604020202020204" pitchFamily="34" charset="0"/>
              <a:buChar char="•"/>
            </a:pPr>
            <a:r>
              <a:rPr lang="en-US" sz="2200" dirty="0">
                <a:solidFill>
                  <a:srgbClr val="333333"/>
                </a:solidFill>
                <a:latin typeface="q_serif"/>
              </a:rPr>
              <a:t> Let x1 be 1 if the weather is humid today, 0 if the opposite. </a:t>
            </a:r>
          </a:p>
          <a:p>
            <a:pPr marL="285750" indent="-285750">
              <a:buFont typeface="Arial" panose="020B0604020202020204" pitchFamily="34" charset="0"/>
              <a:buChar char="•"/>
            </a:pPr>
            <a:r>
              <a:rPr lang="en-US" sz="2200" dirty="0">
                <a:solidFill>
                  <a:srgbClr val="333333"/>
                </a:solidFill>
                <a:latin typeface="q_serif"/>
              </a:rPr>
              <a:t>Let x2 be 1 if you are wearing a red shirt today and 0 if not. </a:t>
            </a:r>
          </a:p>
          <a:p>
            <a:pPr marL="285750" indent="-285750">
              <a:buFont typeface="Arial" panose="020B0604020202020204" pitchFamily="34" charset="0"/>
              <a:buChar char="•"/>
            </a:pPr>
            <a:r>
              <a:rPr lang="en-US" sz="2200" dirty="0">
                <a:solidFill>
                  <a:srgbClr val="333333"/>
                </a:solidFill>
                <a:latin typeface="q_serif"/>
              </a:rPr>
              <a:t>We can see here that wearing a red shirt has almost no correlation with the possibility of rainfall. So, a possible output function can be: O = x1 + </a:t>
            </a:r>
            <a:r>
              <a:rPr lang="en-US" sz="2200" b="1" dirty="0">
                <a:solidFill>
                  <a:srgbClr val="333333"/>
                </a:solidFill>
                <a:latin typeface="q_serif"/>
              </a:rPr>
              <a:t>0.1 </a:t>
            </a:r>
            <a:r>
              <a:rPr lang="en-US" sz="2200" dirty="0">
                <a:solidFill>
                  <a:srgbClr val="333333"/>
                </a:solidFill>
                <a:latin typeface="q_serif"/>
              </a:rPr>
              <a:t>* x2</a:t>
            </a:r>
          </a:p>
          <a:p>
            <a:pPr marL="742950" lvl="1" indent="-285750">
              <a:buFont typeface="Arial" panose="020B0604020202020204" pitchFamily="34" charset="0"/>
              <a:buChar char="•"/>
            </a:pPr>
            <a:r>
              <a:rPr lang="en-US" sz="2200" dirty="0">
                <a:solidFill>
                  <a:srgbClr val="333333"/>
                </a:solidFill>
                <a:latin typeface="q_serif"/>
              </a:rPr>
              <a:t>Here’s what the factor </a:t>
            </a:r>
            <a:r>
              <a:rPr lang="en-US" sz="2200" b="1" dirty="0">
                <a:solidFill>
                  <a:srgbClr val="333333"/>
                </a:solidFill>
                <a:latin typeface="q_serif"/>
              </a:rPr>
              <a:t>0.1 </a:t>
            </a:r>
            <a:r>
              <a:rPr lang="en-US" sz="2200" dirty="0">
                <a:solidFill>
                  <a:srgbClr val="333333"/>
                </a:solidFill>
                <a:latin typeface="q_serif"/>
              </a:rPr>
              <a:t>does. If x2 is 0, 0.1*x2 is still 0, but if x2 is 1, 0.1*x2 will be 0.1, not 1. </a:t>
            </a:r>
          </a:p>
          <a:p>
            <a:pPr marL="742950" lvl="1" indent="-285750">
              <a:buFont typeface="Arial" panose="020B0604020202020204" pitchFamily="34" charset="0"/>
              <a:buChar char="•"/>
            </a:pPr>
            <a:r>
              <a:rPr lang="en-US" sz="2200" dirty="0">
                <a:solidFill>
                  <a:srgbClr val="333333"/>
                </a:solidFill>
                <a:latin typeface="q_serif"/>
              </a:rPr>
              <a:t>It basically brings down the importance of the input x2 from 1 to 0.1, and hence, it is called the </a:t>
            </a:r>
            <a:r>
              <a:rPr lang="en-US" sz="2200" b="1" dirty="0">
                <a:solidFill>
                  <a:srgbClr val="333333"/>
                </a:solidFill>
                <a:latin typeface="q_serif"/>
              </a:rPr>
              <a:t>‘weight’ </a:t>
            </a:r>
            <a:r>
              <a:rPr lang="en-US" sz="2200" dirty="0">
                <a:solidFill>
                  <a:srgbClr val="333333"/>
                </a:solidFill>
                <a:latin typeface="q_serif"/>
              </a:rPr>
              <a:t>of the input x2.</a:t>
            </a:r>
          </a:p>
          <a:p>
            <a:pPr marL="742950" lvl="1" indent="-285750">
              <a:buFont typeface="Arial" panose="020B0604020202020204" pitchFamily="34" charset="0"/>
              <a:buChar char="•"/>
            </a:pPr>
            <a:r>
              <a:rPr lang="en-US" sz="2200" dirty="0">
                <a:solidFill>
                  <a:srgbClr val="333333"/>
                </a:solidFill>
                <a:latin typeface="q_serif"/>
              </a:rPr>
              <a:t> Consider x2 to be 1 for now. O will still be (0 + 0.1) = 0.1 or (1 + 0.1) = 1.1, i.e. not a binary value. </a:t>
            </a:r>
          </a:p>
          <a:p>
            <a:pPr marL="285750" indent="-285750">
              <a:buFont typeface="Arial" panose="020B0604020202020204" pitchFamily="34" charset="0"/>
              <a:buChar char="•"/>
            </a:pPr>
            <a:r>
              <a:rPr lang="en-US" sz="2200" dirty="0">
                <a:solidFill>
                  <a:srgbClr val="333333"/>
                </a:solidFill>
                <a:latin typeface="q_serif"/>
              </a:rPr>
              <a:t>In order to make it one, what we can do is use a ‘</a:t>
            </a:r>
            <a:r>
              <a:rPr lang="en-US" sz="2200" b="1" dirty="0">
                <a:solidFill>
                  <a:srgbClr val="333333"/>
                </a:solidFill>
                <a:latin typeface="q_serif"/>
              </a:rPr>
              <a:t>threshold’ </a:t>
            </a:r>
            <a:r>
              <a:rPr lang="en-US" sz="2200" dirty="0">
                <a:solidFill>
                  <a:srgbClr val="333333"/>
                </a:solidFill>
                <a:latin typeface="q_serif"/>
              </a:rPr>
              <a:t>for the total value of O. </a:t>
            </a:r>
          </a:p>
          <a:p>
            <a:pPr marL="285750" indent="-285750">
              <a:buFont typeface="Arial" panose="020B0604020202020204" pitchFamily="34" charset="0"/>
              <a:buChar char="•"/>
            </a:pPr>
            <a:r>
              <a:rPr lang="en-US" sz="2200" dirty="0">
                <a:solidFill>
                  <a:srgbClr val="333333"/>
                </a:solidFill>
                <a:latin typeface="q_serif"/>
              </a:rPr>
              <a:t>We can say, like, O is 1 if (x1 + 0.1 * x2) &gt; 1 and O = 0 if (x1 + 0.1</a:t>
            </a:r>
            <a:r>
              <a:rPr lang="en-US" sz="2200" b="1" dirty="0">
                <a:solidFill>
                  <a:srgbClr val="333333"/>
                </a:solidFill>
                <a:latin typeface="q_serif"/>
              </a:rPr>
              <a:t> </a:t>
            </a:r>
            <a:r>
              <a:rPr lang="en-US" sz="2200" dirty="0">
                <a:solidFill>
                  <a:srgbClr val="333333"/>
                </a:solidFill>
                <a:latin typeface="q_serif"/>
              </a:rPr>
              <a:t>* x2) &lt; 1. We have thus solved our problem.</a:t>
            </a:r>
            <a:endParaRPr lang="en-US" sz="2200" b="0" i="0" dirty="0">
              <a:solidFill>
                <a:srgbClr val="333333"/>
              </a:solidFill>
              <a:effectLst/>
              <a:latin typeface="q_serif"/>
            </a:endParaRPr>
          </a:p>
        </p:txBody>
      </p:sp>
      <p:sp>
        <p:nvSpPr>
          <p:cNvPr id="2" name="Footer Placeholder 1">
            <a:extLst>
              <a:ext uri="{FF2B5EF4-FFF2-40B4-BE49-F238E27FC236}">
                <a16:creationId xmlns:a16="http://schemas.microsoft.com/office/drawing/2014/main" id="{B4A7F28A-202B-4FAB-90ED-E8158E1B306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513876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B7689770-4292-4618-BCFE-A8604C4DF4C8}"/>
              </a:ext>
            </a:extLst>
          </p:cNvPr>
          <p:cNvSpPr>
            <a:spLocks noGrp="1" noChangeArrowheads="1"/>
          </p:cNvSpPr>
          <p:nvPr>
            <p:ph type="title"/>
          </p:nvPr>
        </p:nvSpPr>
        <p:spPr>
          <a:xfrm>
            <a:off x="0" y="0"/>
            <a:ext cx="12192000" cy="1325563"/>
          </a:xfrm>
          <a:solidFill>
            <a:schemeClr val="accent1">
              <a:lumMod val="20000"/>
              <a:lumOff val="80000"/>
            </a:schemeClr>
          </a:solidFill>
        </p:spPr>
        <p:txBody>
          <a:bodyPr/>
          <a:lstStyle/>
          <a:p>
            <a:r>
              <a:rPr lang="en-US" b="1" dirty="0"/>
              <a:t>What does weight mean in terms of neural networks?</a:t>
            </a:r>
          </a:p>
        </p:txBody>
      </p:sp>
      <p:sp>
        <p:nvSpPr>
          <p:cNvPr id="3" name="AutoShape 2" descr="https://qph.ec.quoracdn.net/main-qimg-bdc13089505edb7653ff22558449fd25.webp">
            <a:extLst>
              <a:ext uri="{FF2B5EF4-FFF2-40B4-BE49-F238E27FC236}">
                <a16:creationId xmlns:a16="http://schemas.microsoft.com/office/drawing/2014/main" id="{13D7FFD9-B149-41C0-87DF-372717C1D22B}"/>
              </a:ext>
            </a:extLst>
          </p:cNvPr>
          <p:cNvSpPr>
            <a:spLocks noChangeAspect="1" noChangeArrowheads="1"/>
          </p:cNvSpPr>
          <p:nvPr/>
        </p:nvSpPr>
        <p:spPr bwMode="auto">
          <a:xfrm>
            <a:off x="42863" y="-5699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3" descr="https://qph.ec.quoracdn.net/main-qimg-ded5be7282fb65d1d43d3b9cc2753207.webp">
            <a:extLst>
              <a:ext uri="{FF2B5EF4-FFF2-40B4-BE49-F238E27FC236}">
                <a16:creationId xmlns:a16="http://schemas.microsoft.com/office/drawing/2014/main" id="{2C4A180A-654B-486E-A6D7-1B62203AD432}"/>
              </a:ext>
            </a:extLst>
          </p:cNvPr>
          <p:cNvSpPr>
            <a:spLocks noChangeAspect="1" noChangeArrowheads="1"/>
          </p:cNvSpPr>
          <p:nvPr/>
        </p:nvSpPr>
        <p:spPr bwMode="auto">
          <a:xfrm>
            <a:off x="42863" y="-2047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CC41459F-CA87-446F-8557-4C958357D452}"/>
              </a:ext>
            </a:extLst>
          </p:cNvPr>
          <p:cNvSpPr/>
          <p:nvPr/>
        </p:nvSpPr>
        <p:spPr>
          <a:xfrm>
            <a:off x="347663" y="2048775"/>
            <a:ext cx="1480662" cy="461665"/>
          </a:xfrm>
          <a:prstGeom prst="rect">
            <a:avLst/>
          </a:prstGeom>
        </p:spPr>
        <p:txBody>
          <a:bodyPr wrap="none">
            <a:spAutoFit/>
          </a:bodyPr>
          <a:lstStyle/>
          <a:p>
            <a:r>
              <a:rPr lang="en-US" sz="2400" dirty="0">
                <a:solidFill>
                  <a:srgbClr val="333333"/>
                </a:solidFill>
                <a:latin typeface="q_serif"/>
              </a:rPr>
              <a:t>In general</a:t>
            </a:r>
            <a:r>
              <a:rPr lang="en-US" dirty="0">
                <a:solidFill>
                  <a:srgbClr val="333333"/>
                </a:solidFill>
                <a:latin typeface="q_serif"/>
              </a:rPr>
              <a:t>,</a:t>
            </a:r>
            <a:endParaRPr lang="en-US" dirty="0"/>
          </a:p>
        </p:txBody>
      </p:sp>
      <p:pic>
        <p:nvPicPr>
          <p:cNvPr id="6" name="Picture 5">
            <a:extLst>
              <a:ext uri="{FF2B5EF4-FFF2-40B4-BE49-F238E27FC236}">
                <a16:creationId xmlns:a16="http://schemas.microsoft.com/office/drawing/2014/main" id="{643116DE-685B-4FF9-A8E1-59D1D0B0E1B9}"/>
              </a:ext>
            </a:extLst>
          </p:cNvPr>
          <p:cNvPicPr>
            <a:picLocks noChangeAspect="1"/>
          </p:cNvPicPr>
          <p:nvPr/>
        </p:nvPicPr>
        <p:blipFill>
          <a:blip r:embed="rId3"/>
          <a:stretch>
            <a:fillRect/>
          </a:stretch>
        </p:blipFill>
        <p:spPr>
          <a:xfrm>
            <a:off x="1858937" y="1740247"/>
            <a:ext cx="4752071" cy="934649"/>
          </a:xfrm>
          <a:prstGeom prst="rect">
            <a:avLst/>
          </a:prstGeom>
        </p:spPr>
      </p:pic>
      <p:sp>
        <p:nvSpPr>
          <p:cNvPr id="7" name="Rectangle 6">
            <a:extLst>
              <a:ext uri="{FF2B5EF4-FFF2-40B4-BE49-F238E27FC236}">
                <a16:creationId xmlns:a16="http://schemas.microsoft.com/office/drawing/2014/main" id="{8F9ABC04-07B4-4BE2-A8B5-EB7600E6FED1}"/>
              </a:ext>
            </a:extLst>
          </p:cNvPr>
          <p:cNvSpPr/>
          <p:nvPr/>
        </p:nvSpPr>
        <p:spPr>
          <a:xfrm>
            <a:off x="42863" y="2925124"/>
            <a:ext cx="6343869" cy="830997"/>
          </a:xfrm>
          <a:prstGeom prst="rect">
            <a:avLst/>
          </a:prstGeom>
        </p:spPr>
        <p:txBody>
          <a:bodyPr wrap="square">
            <a:spAutoFit/>
          </a:bodyPr>
          <a:lstStyle/>
          <a:p>
            <a:r>
              <a:rPr lang="en-US" sz="2400" dirty="0">
                <a:solidFill>
                  <a:srgbClr val="333333"/>
                </a:solidFill>
                <a:latin typeface="q_serif"/>
              </a:rPr>
              <a:t>And now making some final notational simplifications, we say</a:t>
            </a:r>
            <a:endParaRPr lang="en-US" sz="2400" dirty="0"/>
          </a:p>
        </p:txBody>
      </p:sp>
      <p:pic>
        <p:nvPicPr>
          <p:cNvPr id="9" name="Picture 8">
            <a:extLst>
              <a:ext uri="{FF2B5EF4-FFF2-40B4-BE49-F238E27FC236}">
                <a16:creationId xmlns:a16="http://schemas.microsoft.com/office/drawing/2014/main" id="{CB22FC2A-1946-4BBC-833B-954570008BFA}"/>
              </a:ext>
            </a:extLst>
          </p:cNvPr>
          <p:cNvPicPr>
            <a:picLocks noChangeAspect="1"/>
          </p:cNvPicPr>
          <p:nvPr/>
        </p:nvPicPr>
        <p:blipFill>
          <a:blip r:embed="rId4"/>
          <a:stretch>
            <a:fillRect/>
          </a:stretch>
        </p:blipFill>
        <p:spPr>
          <a:xfrm>
            <a:off x="2050321" y="3652447"/>
            <a:ext cx="3691774" cy="928822"/>
          </a:xfrm>
          <a:prstGeom prst="rect">
            <a:avLst/>
          </a:prstGeom>
        </p:spPr>
      </p:pic>
      <p:sp>
        <p:nvSpPr>
          <p:cNvPr id="11" name="Rectangle 10">
            <a:extLst>
              <a:ext uri="{FF2B5EF4-FFF2-40B4-BE49-F238E27FC236}">
                <a16:creationId xmlns:a16="http://schemas.microsoft.com/office/drawing/2014/main" id="{ACC22EE9-3B6D-4978-B1B1-B97E0054C151}"/>
              </a:ext>
            </a:extLst>
          </p:cNvPr>
          <p:cNvSpPr/>
          <p:nvPr/>
        </p:nvSpPr>
        <p:spPr>
          <a:xfrm>
            <a:off x="838199" y="4672959"/>
            <a:ext cx="10823917" cy="1569660"/>
          </a:xfrm>
          <a:prstGeom prst="rect">
            <a:avLst/>
          </a:prstGeom>
        </p:spPr>
        <p:txBody>
          <a:bodyPr wrap="square">
            <a:spAutoFit/>
          </a:bodyPr>
          <a:lstStyle/>
          <a:p>
            <a:r>
              <a:rPr lang="en-US" sz="2400" dirty="0">
                <a:solidFill>
                  <a:srgbClr val="333333"/>
                </a:solidFill>
                <a:latin typeface="q_serif"/>
              </a:rPr>
              <a:t>Where w = [ w1 w2 w3 …. </a:t>
            </a:r>
            <a:r>
              <a:rPr lang="en-US" sz="2400" dirty="0" err="1">
                <a:solidFill>
                  <a:srgbClr val="333333"/>
                </a:solidFill>
                <a:latin typeface="q_serif"/>
              </a:rPr>
              <a:t>wn</a:t>
            </a:r>
            <a:r>
              <a:rPr lang="en-US" sz="2400" dirty="0">
                <a:solidFill>
                  <a:srgbClr val="333333"/>
                </a:solidFill>
                <a:latin typeface="q_serif"/>
              </a:rPr>
              <a:t>]T, x = [x1 x2 x3 …. xn] and b = -(threshold)</a:t>
            </a:r>
          </a:p>
          <a:p>
            <a:pPr>
              <a:buFont typeface="Arial" panose="020B0604020202020204" pitchFamily="34" charset="0"/>
              <a:buChar char="•"/>
            </a:pPr>
            <a:r>
              <a:rPr lang="en-US" sz="2400" b="1" dirty="0">
                <a:solidFill>
                  <a:srgbClr val="333333"/>
                </a:solidFill>
                <a:latin typeface="q_serif"/>
              </a:rPr>
              <a:t>b </a:t>
            </a:r>
            <a:r>
              <a:rPr lang="en-US" sz="2400" dirty="0">
                <a:solidFill>
                  <a:srgbClr val="333333"/>
                </a:solidFill>
                <a:latin typeface="q_serif"/>
              </a:rPr>
              <a:t>is commonly known as bias.</a:t>
            </a:r>
          </a:p>
          <a:p>
            <a:endParaRPr lang="en-US" sz="2400" b="1" dirty="0">
              <a:solidFill>
                <a:srgbClr val="333333"/>
              </a:solidFill>
              <a:latin typeface="q_serif"/>
            </a:endParaRPr>
          </a:p>
          <a:p>
            <a:r>
              <a:rPr lang="en-US" sz="2400" b="1" dirty="0">
                <a:solidFill>
                  <a:srgbClr val="333333"/>
                </a:solidFill>
                <a:latin typeface="q_serif"/>
              </a:rPr>
              <a:t>Note:</a:t>
            </a:r>
            <a:r>
              <a:rPr lang="en-US" sz="2400" dirty="0">
                <a:solidFill>
                  <a:srgbClr val="333333"/>
                </a:solidFill>
                <a:latin typeface="q_serif"/>
              </a:rPr>
              <a:t> </a:t>
            </a:r>
            <a:r>
              <a:rPr lang="en-US" sz="2400" b="1" dirty="0">
                <a:solidFill>
                  <a:srgbClr val="333333"/>
                </a:solidFill>
                <a:latin typeface="q_serif"/>
              </a:rPr>
              <a:t>‘T’</a:t>
            </a:r>
            <a:r>
              <a:rPr lang="en-US" sz="2400" dirty="0">
                <a:solidFill>
                  <a:srgbClr val="333333"/>
                </a:solidFill>
                <a:latin typeface="q_serif"/>
              </a:rPr>
              <a:t> is the transpose operation. And </a:t>
            </a:r>
            <a:r>
              <a:rPr lang="en-US" sz="2400" b="1" dirty="0" err="1">
                <a:solidFill>
                  <a:srgbClr val="333333"/>
                </a:solidFill>
                <a:latin typeface="q_serif"/>
              </a:rPr>
              <a:t>w.x</a:t>
            </a:r>
            <a:r>
              <a:rPr lang="en-US" sz="2400" b="1" dirty="0">
                <a:solidFill>
                  <a:srgbClr val="333333"/>
                </a:solidFill>
                <a:latin typeface="q_serif"/>
              </a:rPr>
              <a:t> </a:t>
            </a:r>
            <a:r>
              <a:rPr lang="en-US" sz="2400" dirty="0">
                <a:solidFill>
                  <a:srgbClr val="333333"/>
                </a:solidFill>
                <a:latin typeface="q_serif"/>
              </a:rPr>
              <a:t>is matrix multiplication.</a:t>
            </a:r>
            <a:endParaRPr lang="en-US" sz="2400" b="0" i="0" dirty="0">
              <a:solidFill>
                <a:srgbClr val="333333"/>
              </a:solidFill>
              <a:effectLst/>
              <a:latin typeface="q_serif"/>
            </a:endParaRPr>
          </a:p>
        </p:txBody>
      </p:sp>
      <p:pic>
        <p:nvPicPr>
          <p:cNvPr id="12" name="Picture 11">
            <a:extLst>
              <a:ext uri="{FF2B5EF4-FFF2-40B4-BE49-F238E27FC236}">
                <a16:creationId xmlns:a16="http://schemas.microsoft.com/office/drawing/2014/main" id="{4EFE89E6-0CCE-4A8B-B2DB-B7DA2F0D0E39}"/>
              </a:ext>
            </a:extLst>
          </p:cNvPr>
          <p:cNvPicPr>
            <a:picLocks noChangeAspect="1"/>
          </p:cNvPicPr>
          <p:nvPr/>
        </p:nvPicPr>
        <p:blipFill>
          <a:blip r:embed="rId5"/>
          <a:stretch>
            <a:fillRect/>
          </a:stretch>
        </p:blipFill>
        <p:spPr>
          <a:xfrm>
            <a:off x="6641620" y="1740248"/>
            <a:ext cx="5433895" cy="1912200"/>
          </a:xfrm>
          <a:prstGeom prst="rect">
            <a:avLst/>
          </a:prstGeom>
          <a:ln w="38100">
            <a:solidFill>
              <a:schemeClr val="tx1"/>
            </a:solidFill>
          </a:ln>
        </p:spPr>
      </p:pic>
      <p:sp>
        <p:nvSpPr>
          <p:cNvPr id="2" name="Footer Placeholder 1">
            <a:extLst>
              <a:ext uri="{FF2B5EF4-FFF2-40B4-BE49-F238E27FC236}">
                <a16:creationId xmlns:a16="http://schemas.microsoft.com/office/drawing/2014/main" id="{59089768-0EC3-40BB-8EE7-08C4D750F73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0642014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C95AD1-4C5D-4C52-B0CA-E0774745EF9E}"/>
              </a:ext>
            </a:extLst>
          </p:cNvPr>
          <p:cNvPicPr>
            <a:picLocks noChangeAspect="1"/>
          </p:cNvPicPr>
          <p:nvPr/>
        </p:nvPicPr>
        <p:blipFill>
          <a:blip r:embed="rId2"/>
          <a:stretch>
            <a:fillRect/>
          </a:stretch>
        </p:blipFill>
        <p:spPr>
          <a:xfrm>
            <a:off x="1760540" y="643467"/>
            <a:ext cx="8670919" cy="5447844"/>
          </a:xfrm>
          <a:prstGeom prst="rect">
            <a:avLst/>
          </a:prstGeom>
          <a:ln w="57150">
            <a:solidFill>
              <a:schemeClr val="tx1"/>
            </a:solidFill>
          </a:ln>
        </p:spPr>
      </p:pic>
      <p:pic>
        <p:nvPicPr>
          <p:cNvPr id="6" name="Picture 5">
            <a:extLst>
              <a:ext uri="{FF2B5EF4-FFF2-40B4-BE49-F238E27FC236}">
                <a16:creationId xmlns:a16="http://schemas.microsoft.com/office/drawing/2014/main" id="{F03F31EA-5442-4A4A-8624-DC3B1E5A558D}"/>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9412ADAE-02E3-4298-B445-972E78DFD5A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7491161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D19DBA30-35E8-4E8C-B2F3-AAF3BF079946}"/>
              </a:ext>
            </a:extLst>
          </p:cNvPr>
          <p:cNvSpPr>
            <a:spLocks noGrp="1" noChangeArrowheads="1"/>
          </p:cNvSpPr>
          <p:nvPr>
            <p:ph type="title"/>
          </p:nvPr>
        </p:nvSpPr>
        <p:spPr>
          <a:xfrm>
            <a:off x="-26194" y="-42069"/>
            <a:ext cx="12218189" cy="1325563"/>
          </a:xfrm>
          <a:solidFill>
            <a:schemeClr val="accent1">
              <a:lumMod val="20000"/>
              <a:lumOff val="80000"/>
            </a:schemeClr>
          </a:solidFill>
        </p:spPr>
        <p:txBody>
          <a:bodyPr/>
          <a:lstStyle/>
          <a:p>
            <a:r>
              <a:rPr lang="en-US" altLang="en-US" b="1" dirty="0"/>
              <a:t>Multi-Layer Perceptron</a:t>
            </a:r>
          </a:p>
        </p:txBody>
      </p:sp>
      <p:sp>
        <p:nvSpPr>
          <p:cNvPr id="48131" name="Rectangle 3">
            <a:extLst>
              <a:ext uri="{FF2B5EF4-FFF2-40B4-BE49-F238E27FC236}">
                <a16:creationId xmlns:a16="http://schemas.microsoft.com/office/drawing/2014/main" id="{328E7738-CF75-4027-8923-D12931BC93D3}"/>
              </a:ext>
            </a:extLst>
          </p:cNvPr>
          <p:cNvSpPr>
            <a:spLocks noGrp="1" noChangeArrowheads="1"/>
          </p:cNvSpPr>
          <p:nvPr>
            <p:ph type="body" sz="half" idx="2"/>
          </p:nvPr>
        </p:nvSpPr>
        <p:spPr/>
        <p:txBody>
          <a:bodyPr/>
          <a:lstStyle/>
          <a:p>
            <a:r>
              <a:rPr lang="en-US" altLang="en-US"/>
              <a:t>One or more hidden layers</a:t>
            </a:r>
          </a:p>
          <a:p>
            <a:r>
              <a:rPr lang="en-US" altLang="en-US"/>
              <a:t>Sigmoid activations functions</a:t>
            </a:r>
          </a:p>
        </p:txBody>
      </p:sp>
      <p:sp>
        <p:nvSpPr>
          <p:cNvPr id="48132" name="Oval 4">
            <a:extLst>
              <a:ext uri="{FF2B5EF4-FFF2-40B4-BE49-F238E27FC236}">
                <a16:creationId xmlns:a16="http://schemas.microsoft.com/office/drawing/2014/main" id="{AB6B599F-D447-43BF-B117-39714FD15D70}"/>
              </a:ext>
            </a:extLst>
          </p:cNvPr>
          <p:cNvSpPr>
            <a:spLocks noChangeArrowheads="1"/>
          </p:cNvSpPr>
          <p:nvPr/>
        </p:nvSpPr>
        <p:spPr bwMode="auto">
          <a:xfrm>
            <a:off x="2855913"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3" name="Oval 5">
            <a:extLst>
              <a:ext uri="{FF2B5EF4-FFF2-40B4-BE49-F238E27FC236}">
                <a16:creationId xmlns:a16="http://schemas.microsoft.com/office/drawing/2014/main" id="{FAEB58BC-3910-4C8D-A4C6-74E768B78738}"/>
              </a:ext>
            </a:extLst>
          </p:cNvPr>
          <p:cNvSpPr>
            <a:spLocks noChangeArrowheads="1"/>
          </p:cNvSpPr>
          <p:nvPr/>
        </p:nvSpPr>
        <p:spPr bwMode="auto">
          <a:xfrm>
            <a:off x="3432175"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4" name="Oval 6">
            <a:extLst>
              <a:ext uri="{FF2B5EF4-FFF2-40B4-BE49-F238E27FC236}">
                <a16:creationId xmlns:a16="http://schemas.microsoft.com/office/drawing/2014/main" id="{F65C84E0-B261-4D76-B57C-BF8544101EA0}"/>
              </a:ext>
            </a:extLst>
          </p:cNvPr>
          <p:cNvSpPr>
            <a:spLocks noChangeArrowheads="1"/>
          </p:cNvSpPr>
          <p:nvPr/>
        </p:nvSpPr>
        <p:spPr bwMode="auto">
          <a:xfrm>
            <a:off x="40084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5" name="Oval 7">
            <a:extLst>
              <a:ext uri="{FF2B5EF4-FFF2-40B4-BE49-F238E27FC236}">
                <a16:creationId xmlns:a16="http://schemas.microsoft.com/office/drawing/2014/main" id="{704C802D-E340-46D3-B14C-0295479D71CF}"/>
              </a:ext>
            </a:extLst>
          </p:cNvPr>
          <p:cNvSpPr>
            <a:spLocks noChangeArrowheads="1"/>
          </p:cNvSpPr>
          <p:nvPr/>
        </p:nvSpPr>
        <p:spPr bwMode="auto">
          <a:xfrm>
            <a:off x="46561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6" name="Oval 8">
            <a:extLst>
              <a:ext uri="{FF2B5EF4-FFF2-40B4-BE49-F238E27FC236}">
                <a16:creationId xmlns:a16="http://schemas.microsoft.com/office/drawing/2014/main" id="{3957A454-9384-4F26-9561-8781EB038A85}"/>
              </a:ext>
            </a:extLst>
          </p:cNvPr>
          <p:cNvSpPr>
            <a:spLocks noChangeArrowheads="1"/>
          </p:cNvSpPr>
          <p:nvPr/>
        </p:nvSpPr>
        <p:spPr bwMode="auto">
          <a:xfrm>
            <a:off x="53038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7" name="Oval 9">
            <a:extLst>
              <a:ext uri="{FF2B5EF4-FFF2-40B4-BE49-F238E27FC236}">
                <a16:creationId xmlns:a16="http://schemas.microsoft.com/office/drawing/2014/main" id="{277F74C8-8623-45D9-A0A3-0A6ECB6588BE}"/>
              </a:ext>
            </a:extLst>
          </p:cNvPr>
          <p:cNvSpPr>
            <a:spLocks noChangeArrowheads="1"/>
          </p:cNvSpPr>
          <p:nvPr/>
        </p:nvSpPr>
        <p:spPr bwMode="auto">
          <a:xfrm>
            <a:off x="2855913"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8" name="Oval 10">
            <a:extLst>
              <a:ext uri="{FF2B5EF4-FFF2-40B4-BE49-F238E27FC236}">
                <a16:creationId xmlns:a16="http://schemas.microsoft.com/office/drawing/2014/main" id="{7B25137F-4F23-4A81-8846-52A8F44A3058}"/>
              </a:ext>
            </a:extLst>
          </p:cNvPr>
          <p:cNvSpPr>
            <a:spLocks noChangeArrowheads="1"/>
          </p:cNvSpPr>
          <p:nvPr/>
        </p:nvSpPr>
        <p:spPr bwMode="auto">
          <a:xfrm>
            <a:off x="3432175"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9" name="Oval 11">
            <a:extLst>
              <a:ext uri="{FF2B5EF4-FFF2-40B4-BE49-F238E27FC236}">
                <a16:creationId xmlns:a16="http://schemas.microsoft.com/office/drawing/2014/main" id="{6DED21EC-1F81-4E2A-8F2C-096CB1F707EB}"/>
              </a:ext>
            </a:extLst>
          </p:cNvPr>
          <p:cNvSpPr>
            <a:spLocks noChangeArrowheads="1"/>
          </p:cNvSpPr>
          <p:nvPr/>
        </p:nvSpPr>
        <p:spPr bwMode="auto">
          <a:xfrm>
            <a:off x="40084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0" name="Oval 12">
            <a:extLst>
              <a:ext uri="{FF2B5EF4-FFF2-40B4-BE49-F238E27FC236}">
                <a16:creationId xmlns:a16="http://schemas.microsoft.com/office/drawing/2014/main" id="{ED4B2154-DA43-4135-B727-A45AA920F635}"/>
              </a:ext>
            </a:extLst>
          </p:cNvPr>
          <p:cNvSpPr>
            <a:spLocks noChangeArrowheads="1"/>
          </p:cNvSpPr>
          <p:nvPr/>
        </p:nvSpPr>
        <p:spPr bwMode="auto">
          <a:xfrm>
            <a:off x="46561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1" name="Oval 13">
            <a:extLst>
              <a:ext uri="{FF2B5EF4-FFF2-40B4-BE49-F238E27FC236}">
                <a16:creationId xmlns:a16="http://schemas.microsoft.com/office/drawing/2014/main" id="{749E3620-F847-4388-B44F-0D7623399CE3}"/>
              </a:ext>
            </a:extLst>
          </p:cNvPr>
          <p:cNvSpPr>
            <a:spLocks noChangeArrowheads="1"/>
          </p:cNvSpPr>
          <p:nvPr/>
        </p:nvSpPr>
        <p:spPr bwMode="auto">
          <a:xfrm>
            <a:off x="53038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2" name="Rectangle 14">
            <a:extLst>
              <a:ext uri="{FF2B5EF4-FFF2-40B4-BE49-F238E27FC236}">
                <a16:creationId xmlns:a16="http://schemas.microsoft.com/office/drawing/2014/main" id="{95985DB3-68FB-4CEC-95A0-47E576A4C5C0}"/>
              </a:ext>
            </a:extLst>
          </p:cNvPr>
          <p:cNvSpPr>
            <a:spLocks noChangeArrowheads="1"/>
          </p:cNvSpPr>
          <p:nvPr/>
        </p:nvSpPr>
        <p:spPr bwMode="auto">
          <a:xfrm>
            <a:off x="2279650" y="5516564"/>
            <a:ext cx="287338" cy="287337"/>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3" name="Rectangle 15">
            <a:extLst>
              <a:ext uri="{FF2B5EF4-FFF2-40B4-BE49-F238E27FC236}">
                <a16:creationId xmlns:a16="http://schemas.microsoft.com/office/drawing/2014/main" id="{1150A3A5-6330-4362-A27B-A9FE7ABFB699}"/>
              </a:ext>
            </a:extLst>
          </p:cNvPr>
          <p:cNvSpPr>
            <a:spLocks noChangeArrowheads="1"/>
          </p:cNvSpPr>
          <p:nvPr/>
        </p:nvSpPr>
        <p:spPr bwMode="auto">
          <a:xfrm>
            <a:off x="2784475"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4" name="Rectangle 16">
            <a:extLst>
              <a:ext uri="{FF2B5EF4-FFF2-40B4-BE49-F238E27FC236}">
                <a16:creationId xmlns:a16="http://schemas.microsoft.com/office/drawing/2014/main" id="{7055C927-F1A3-4B41-B369-22865A9A9B52}"/>
              </a:ext>
            </a:extLst>
          </p:cNvPr>
          <p:cNvSpPr>
            <a:spLocks noChangeArrowheads="1"/>
          </p:cNvSpPr>
          <p:nvPr/>
        </p:nvSpPr>
        <p:spPr bwMode="auto">
          <a:xfrm>
            <a:off x="3360739"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5" name="Rectangle 17">
            <a:extLst>
              <a:ext uri="{FF2B5EF4-FFF2-40B4-BE49-F238E27FC236}">
                <a16:creationId xmlns:a16="http://schemas.microsoft.com/office/drawing/2014/main" id="{7AC87070-B60F-418D-8E21-8566B4BE0CCC}"/>
              </a:ext>
            </a:extLst>
          </p:cNvPr>
          <p:cNvSpPr>
            <a:spLocks noChangeArrowheads="1"/>
          </p:cNvSpPr>
          <p:nvPr/>
        </p:nvSpPr>
        <p:spPr bwMode="auto">
          <a:xfrm>
            <a:off x="3937000"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6" name="Rectangle 18">
            <a:extLst>
              <a:ext uri="{FF2B5EF4-FFF2-40B4-BE49-F238E27FC236}">
                <a16:creationId xmlns:a16="http://schemas.microsoft.com/office/drawing/2014/main" id="{72A2F071-CF34-4FC7-808A-DFF2DCD40EDF}"/>
              </a:ext>
            </a:extLst>
          </p:cNvPr>
          <p:cNvSpPr>
            <a:spLocks noChangeArrowheads="1"/>
          </p:cNvSpPr>
          <p:nvPr/>
        </p:nvSpPr>
        <p:spPr bwMode="auto">
          <a:xfrm>
            <a:off x="4513264"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7" name="Rectangle 19">
            <a:extLst>
              <a:ext uri="{FF2B5EF4-FFF2-40B4-BE49-F238E27FC236}">
                <a16:creationId xmlns:a16="http://schemas.microsoft.com/office/drawing/2014/main" id="{3BD5EF4E-818C-4710-93BA-A684DEE5BB15}"/>
              </a:ext>
            </a:extLst>
          </p:cNvPr>
          <p:cNvSpPr>
            <a:spLocks noChangeArrowheads="1"/>
          </p:cNvSpPr>
          <p:nvPr/>
        </p:nvSpPr>
        <p:spPr bwMode="auto">
          <a:xfrm>
            <a:off x="5087939"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8" name="Rectangle 20">
            <a:extLst>
              <a:ext uri="{FF2B5EF4-FFF2-40B4-BE49-F238E27FC236}">
                <a16:creationId xmlns:a16="http://schemas.microsoft.com/office/drawing/2014/main" id="{9B2C68E6-7F3C-4EDC-BC81-29DA7569929A}"/>
              </a:ext>
            </a:extLst>
          </p:cNvPr>
          <p:cNvSpPr>
            <a:spLocks noChangeArrowheads="1"/>
          </p:cNvSpPr>
          <p:nvPr/>
        </p:nvSpPr>
        <p:spPr bwMode="auto">
          <a:xfrm>
            <a:off x="5664200"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9" name="Oval 21">
            <a:extLst>
              <a:ext uri="{FF2B5EF4-FFF2-40B4-BE49-F238E27FC236}">
                <a16:creationId xmlns:a16="http://schemas.microsoft.com/office/drawing/2014/main" id="{2ACD6E4C-FA22-431B-81D8-C544D6C1A893}"/>
              </a:ext>
            </a:extLst>
          </p:cNvPr>
          <p:cNvSpPr>
            <a:spLocks noChangeArrowheads="1"/>
          </p:cNvSpPr>
          <p:nvPr/>
        </p:nvSpPr>
        <p:spPr bwMode="auto">
          <a:xfrm>
            <a:off x="3719513" y="26384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50" name="Oval 22">
            <a:extLst>
              <a:ext uri="{FF2B5EF4-FFF2-40B4-BE49-F238E27FC236}">
                <a16:creationId xmlns:a16="http://schemas.microsoft.com/office/drawing/2014/main" id="{9C77ABEA-260F-4C13-B0F9-66340A4F2C24}"/>
              </a:ext>
            </a:extLst>
          </p:cNvPr>
          <p:cNvSpPr>
            <a:spLocks noChangeArrowheads="1"/>
          </p:cNvSpPr>
          <p:nvPr/>
        </p:nvSpPr>
        <p:spPr bwMode="auto">
          <a:xfrm>
            <a:off x="4367213" y="26384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51" name="Line 23">
            <a:extLst>
              <a:ext uri="{FF2B5EF4-FFF2-40B4-BE49-F238E27FC236}">
                <a16:creationId xmlns:a16="http://schemas.microsoft.com/office/drawing/2014/main" id="{276663D8-0E29-4217-BCF7-D9C7A64941AC}"/>
              </a:ext>
            </a:extLst>
          </p:cNvPr>
          <p:cNvSpPr>
            <a:spLocks noChangeShapeType="1"/>
          </p:cNvSpPr>
          <p:nvPr/>
        </p:nvSpPr>
        <p:spPr bwMode="auto">
          <a:xfrm flipV="1">
            <a:off x="3071813" y="3068638"/>
            <a:ext cx="8636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2" name="Line 24">
            <a:extLst>
              <a:ext uri="{FF2B5EF4-FFF2-40B4-BE49-F238E27FC236}">
                <a16:creationId xmlns:a16="http://schemas.microsoft.com/office/drawing/2014/main" id="{8B24E0EE-F65C-4A12-AB0D-3B9C31470A5A}"/>
              </a:ext>
            </a:extLst>
          </p:cNvPr>
          <p:cNvSpPr>
            <a:spLocks noChangeShapeType="1"/>
          </p:cNvSpPr>
          <p:nvPr/>
        </p:nvSpPr>
        <p:spPr bwMode="auto">
          <a:xfrm flipV="1">
            <a:off x="3719513" y="3068638"/>
            <a:ext cx="2159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3" name="Line 25">
            <a:extLst>
              <a:ext uri="{FF2B5EF4-FFF2-40B4-BE49-F238E27FC236}">
                <a16:creationId xmlns:a16="http://schemas.microsoft.com/office/drawing/2014/main" id="{8F913AAC-4A61-4C31-9DBC-0FC9D193549E}"/>
              </a:ext>
            </a:extLst>
          </p:cNvPr>
          <p:cNvSpPr>
            <a:spLocks noChangeShapeType="1"/>
          </p:cNvSpPr>
          <p:nvPr/>
        </p:nvSpPr>
        <p:spPr bwMode="auto">
          <a:xfrm flipV="1">
            <a:off x="3719513" y="3068638"/>
            <a:ext cx="8636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4" name="Line 26">
            <a:extLst>
              <a:ext uri="{FF2B5EF4-FFF2-40B4-BE49-F238E27FC236}">
                <a16:creationId xmlns:a16="http://schemas.microsoft.com/office/drawing/2014/main" id="{CFC8B5B1-09EA-483E-93EF-D70481318EE4}"/>
              </a:ext>
            </a:extLst>
          </p:cNvPr>
          <p:cNvSpPr>
            <a:spLocks noChangeShapeType="1"/>
          </p:cNvSpPr>
          <p:nvPr/>
        </p:nvSpPr>
        <p:spPr bwMode="auto">
          <a:xfrm flipH="1" flipV="1">
            <a:off x="3935414" y="3068638"/>
            <a:ext cx="288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5" name="Line 27">
            <a:extLst>
              <a:ext uri="{FF2B5EF4-FFF2-40B4-BE49-F238E27FC236}">
                <a16:creationId xmlns:a16="http://schemas.microsoft.com/office/drawing/2014/main" id="{5AF4E8DA-832D-40AD-B440-4734C7BFDF95}"/>
              </a:ext>
            </a:extLst>
          </p:cNvPr>
          <p:cNvSpPr>
            <a:spLocks noChangeShapeType="1"/>
          </p:cNvSpPr>
          <p:nvPr/>
        </p:nvSpPr>
        <p:spPr bwMode="auto">
          <a:xfrm flipH="1" flipV="1">
            <a:off x="3935414" y="3068638"/>
            <a:ext cx="9366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6" name="Line 28">
            <a:extLst>
              <a:ext uri="{FF2B5EF4-FFF2-40B4-BE49-F238E27FC236}">
                <a16:creationId xmlns:a16="http://schemas.microsoft.com/office/drawing/2014/main" id="{E66640F6-E45B-4A3B-8BC3-40F452476A45}"/>
              </a:ext>
            </a:extLst>
          </p:cNvPr>
          <p:cNvSpPr>
            <a:spLocks noChangeShapeType="1"/>
          </p:cNvSpPr>
          <p:nvPr/>
        </p:nvSpPr>
        <p:spPr bwMode="auto">
          <a:xfrm flipH="1" flipV="1">
            <a:off x="3935414" y="3068638"/>
            <a:ext cx="15843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7" name="Line 29">
            <a:extLst>
              <a:ext uri="{FF2B5EF4-FFF2-40B4-BE49-F238E27FC236}">
                <a16:creationId xmlns:a16="http://schemas.microsoft.com/office/drawing/2014/main" id="{FDC47CFD-B557-406A-AC1A-A8EFE04029C0}"/>
              </a:ext>
            </a:extLst>
          </p:cNvPr>
          <p:cNvSpPr>
            <a:spLocks noChangeShapeType="1"/>
          </p:cNvSpPr>
          <p:nvPr/>
        </p:nvSpPr>
        <p:spPr bwMode="auto">
          <a:xfrm flipV="1">
            <a:off x="3071813" y="3068638"/>
            <a:ext cx="15113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8" name="Line 30">
            <a:extLst>
              <a:ext uri="{FF2B5EF4-FFF2-40B4-BE49-F238E27FC236}">
                <a16:creationId xmlns:a16="http://schemas.microsoft.com/office/drawing/2014/main" id="{E5DAD4A7-CBB2-429C-BED6-EF7918007119}"/>
              </a:ext>
            </a:extLst>
          </p:cNvPr>
          <p:cNvSpPr>
            <a:spLocks noChangeShapeType="1"/>
          </p:cNvSpPr>
          <p:nvPr/>
        </p:nvSpPr>
        <p:spPr bwMode="auto">
          <a:xfrm flipV="1">
            <a:off x="4224339" y="3068638"/>
            <a:ext cx="35877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9" name="Line 31">
            <a:extLst>
              <a:ext uri="{FF2B5EF4-FFF2-40B4-BE49-F238E27FC236}">
                <a16:creationId xmlns:a16="http://schemas.microsoft.com/office/drawing/2014/main" id="{86B18B81-19D3-428F-91D5-1C880E82A26C}"/>
              </a:ext>
            </a:extLst>
          </p:cNvPr>
          <p:cNvSpPr>
            <a:spLocks noChangeShapeType="1"/>
          </p:cNvSpPr>
          <p:nvPr/>
        </p:nvSpPr>
        <p:spPr bwMode="auto">
          <a:xfrm flipH="1" flipV="1">
            <a:off x="4583114" y="3068638"/>
            <a:ext cx="288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0" name="Line 32">
            <a:extLst>
              <a:ext uri="{FF2B5EF4-FFF2-40B4-BE49-F238E27FC236}">
                <a16:creationId xmlns:a16="http://schemas.microsoft.com/office/drawing/2014/main" id="{E882EB4D-4746-4C14-9BD7-1485FCD32191}"/>
              </a:ext>
            </a:extLst>
          </p:cNvPr>
          <p:cNvSpPr>
            <a:spLocks noChangeShapeType="1"/>
          </p:cNvSpPr>
          <p:nvPr/>
        </p:nvSpPr>
        <p:spPr bwMode="auto">
          <a:xfrm flipH="1" flipV="1">
            <a:off x="4583114" y="3068638"/>
            <a:ext cx="9366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1" name="Line 33">
            <a:extLst>
              <a:ext uri="{FF2B5EF4-FFF2-40B4-BE49-F238E27FC236}">
                <a16:creationId xmlns:a16="http://schemas.microsoft.com/office/drawing/2014/main" id="{E2025A5C-F7AE-4120-9EF8-CB1DFCD9E411}"/>
              </a:ext>
            </a:extLst>
          </p:cNvPr>
          <p:cNvSpPr>
            <a:spLocks noChangeShapeType="1"/>
          </p:cNvSpPr>
          <p:nvPr/>
        </p:nvSpPr>
        <p:spPr bwMode="auto">
          <a:xfrm flipV="1">
            <a:off x="2424113" y="4797425"/>
            <a:ext cx="647700"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2" name="Line 34">
            <a:extLst>
              <a:ext uri="{FF2B5EF4-FFF2-40B4-BE49-F238E27FC236}">
                <a16:creationId xmlns:a16="http://schemas.microsoft.com/office/drawing/2014/main" id="{8FE13666-97DA-43DC-9959-BD50CB585100}"/>
              </a:ext>
            </a:extLst>
          </p:cNvPr>
          <p:cNvSpPr>
            <a:spLocks noChangeShapeType="1"/>
          </p:cNvSpPr>
          <p:nvPr/>
        </p:nvSpPr>
        <p:spPr bwMode="auto">
          <a:xfrm flipV="1">
            <a:off x="2424113" y="4797425"/>
            <a:ext cx="1223962"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3" name="Line 35">
            <a:extLst>
              <a:ext uri="{FF2B5EF4-FFF2-40B4-BE49-F238E27FC236}">
                <a16:creationId xmlns:a16="http://schemas.microsoft.com/office/drawing/2014/main" id="{6F5A0F8A-F8AE-4003-BF21-7DC17CD1EBF5}"/>
              </a:ext>
            </a:extLst>
          </p:cNvPr>
          <p:cNvSpPr>
            <a:spLocks noChangeShapeType="1"/>
          </p:cNvSpPr>
          <p:nvPr/>
        </p:nvSpPr>
        <p:spPr bwMode="auto">
          <a:xfrm flipV="1">
            <a:off x="2424114" y="4797425"/>
            <a:ext cx="18002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4" name="Line 36">
            <a:extLst>
              <a:ext uri="{FF2B5EF4-FFF2-40B4-BE49-F238E27FC236}">
                <a16:creationId xmlns:a16="http://schemas.microsoft.com/office/drawing/2014/main" id="{39A7193F-5B43-471D-AAD9-4622D450BB42}"/>
              </a:ext>
            </a:extLst>
          </p:cNvPr>
          <p:cNvSpPr>
            <a:spLocks noChangeShapeType="1"/>
          </p:cNvSpPr>
          <p:nvPr/>
        </p:nvSpPr>
        <p:spPr bwMode="auto">
          <a:xfrm flipV="1">
            <a:off x="2495550" y="4797425"/>
            <a:ext cx="2376488"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5" name="Line 37">
            <a:extLst>
              <a:ext uri="{FF2B5EF4-FFF2-40B4-BE49-F238E27FC236}">
                <a16:creationId xmlns:a16="http://schemas.microsoft.com/office/drawing/2014/main" id="{0A5B892F-89F2-450E-8D2C-23DCEB24E96F}"/>
              </a:ext>
            </a:extLst>
          </p:cNvPr>
          <p:cNvSpPr>
            <a:spLocks noChangeShapeType="1"/>
          </p:cNvSpPr>
          <p:nvPr/>
        </p:nvSpPr>
        <p:spPr bwMode="auto">
          <a:xfrm flipV="1">
            <a:off x="2495550" y="4797425"/>
            <a:ext cx="3024188"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6" name="Line 38">
            <a:extLst>
              <a:ext uri="{FF2B5EF4-FFF2-40B4-BE49-F238E27FC236}">
                <a16:creationId xmlns:a16="http://schemas.microsoft.com/office/drawing/2014/main" id="{BCA775BD-A092-40EE-98A8-07ABDD166FC8}"/>
              </a:ext>
            </a:extLst>
          </p:cNvPr>
          <p:cNvSpPr>
            <a:spLocks noChangeShapeType="1"/>
          </p:cNvSpPr>
          <p:nvPr/>
        </p:nvSpPr>
        <p:spPr bwMode="auto">
          <a:xfrm flipH="1" flipV="1">
            <a:off x="3071813" y="4797425"/>
            <a:ext cx="2736850"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7" name="Line 39">
            <a:extLst>
              <a:ext uri="{FF2B5EF4-FFF2-40B4-BE49-F238E27FC236}">
                <a16:creationId xmlns:a16="http://schemas.microsoft.com/office/drawing/2014/main" id="{78B0E36A-D0C3-4654-AD87-ADD7D15CAF5D}"/>
              </a:ext>
            </a:extLst>
          </p:cNvPr>
          <p:cNvSpPr>
            <a:spLocks noChangeShapeType="1"/>
          </p:cNvSpPr>
          <p:nvPr/>
        </p:nvSpPr>
        <p:spPr bwMode="auto">
          <a:xfrm flipH="1" flipV="1">
            <a:off x="3648075" y="4797425"/>
            <a:ext cx="2160588"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8" name="Line 40">
            <a:extLst>
              <a:ext uri="{FF2B5EF4-FFF2-40B4-BE49-F238E27FC236}">
                <a16:creationId xmlns:a16="http://schemas.microsoft.com/office/drawing/2014/main" id="{0B481017-EE93-4584-9C3A-8E659EEC73CF}"/>
              </a:ext>
            </a:extLst>
          </p:cNvPr>
          <p:cNvSpPr>
            <a:spLocks noChangeShapeType="1"/>
          </p:cNvSpPr>
          <p:nvPr/>
        </p:nvSpPr>
        <p:spPr bwMode="auto">
          <a:xfrm flipH="1" flipV="1">
            <a:off x="4224339" y="4797425"/>
            <a:ext cx="15843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9" name="Line 41">
            <a:extLst>
              <a:ext uri="{FF2B5EF4-FFF2-40B4-BE49-F238E27FC236}">
                <a16:creationId xmlns:a16="http://schemas.microsoft.com/office/drawing/2014/main" id="{21A5DCF2-CE2E-4330-A83A-CA3FB1D422FD}"/>
              </a:ext>
            </a:extLst>
          </p:cNvPr>
          <p:cNvSpPr>
            <a:spLocks noChangeShapeType="1"/>
          </p:cNvSpPr>
          <p:nvPr/>
        </p:nvSpPr>
        <p:spPr bwMode="auto">
          <a:xfrm flipH="1" flipV="1">
            <a:off x="4872039" y="4797425"/>
            <a:ext cx="9366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0" name="Line 42">
            <a:extLst>
              <a:ext uri="{FF2B5EF4-FFF2-40B4-BE49-F238E27FC236}">
                <a16:creationId xmlns:a16="http://schemas.microsoft.com/office/drawing/2014/main" id="{A0A154BE-F392-4083-A2A4-10A0FB1AC8D1}"/>
              </a:ext>
            </a:extLst>
          </p:cNvPr>
          <p:cNvSpPr>
            <a:spLocks noChangeShapeType="1"/>
          </p:cNvSpPr>
          <p:nvPr/>
        </p:nvSpPr>
        <p:spPr bwMode="auto">
          <a:xfrm flipH="1" flipV="1">
            <a:off x="5519739" y="4797425"/>
            <a:ext cx="2889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1" name="Line 43">
            <a:extLst>
              <a:ext uri="{FF2B5EF4-FFF2-40B4-BE49-F238E27FC236}">
                <a16:creationId xmlns:a16="http://schemas.microsoft.com/office/drawing/2014/main" id="{58B533C8-3AAA-4157-B999-587441681026}"/>
              </a:ext>
            </a:extLst>
          </p:cNvPr>
          <p:cNvSpPr>
            <a:spLocks noChangeShapeType="1"/>
          </p:cNvSpPr>
          <p:nvPr/>
        </p:nvSpPr>
        <p:spPr bwMode="auto">
          <a:xfrm flipV="1">
            <a:off x="3935413" y="2133600"/>
            <a:ext cx="0" cy="5032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2" name="Line 44">
            <a:extLst>
              <a:ext uri="{FF2B5EF4-FFF2-40B4-BE49-F238E27FC236}">
                <a16:creationId xmlns:a16="http://schemas.microsoft.com/office/drawing/2014/main" id="{6E0D3FB4-F9E7-4A5E-9B38-0089DDEE5A51}"/>
              </a:ext>
            </a:extLst>
          </p:cNvPr>
          <p:cNvSpPr>
            <a:spLocks noChangeShapeType="1"/>
          </p:cNvSpPr>
          <p:nvPr/>
        </p:nvSpPr>
        <p:spPr bwMode="auto">
          <a:xfrm flipV="1">
            <a:off x="4583113" y="2133600"/>
            <a:ext cx="0" cy="5032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3" name="Line 45">
            <a:extLst>
              <a:ext uri="{FF2B5EF4-FFF2-40B4-BE49-F238E27FC236}">
                <a16:creationId xmlns:a16="http://schemas.microsoft.com/office/drawing/2014/main" id="{0A52E450-8623-4254-B48F-961AA37D1A30}"/>
              </a:ext>
            </a:extLst>
          </p:cNvPr>
          <p:cNvSpPr>
            <a:spLocks noChangeShapeType="1"/>
          </p:cNvSpPr>
          <p:nvPr/>
        </p:nvSpPr>
        <p:spPr bwMode="auto">
          <a:xfrm>
            <a:off x="2855913" y="4581525"/>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4" name="Line 46">
            <a:extLst>
              <a:ext uri="{FF2B5EF4-FFF2-40B4-BE49-F238E27FC236}">
                <a16:creationId xmlns:a16="http://schemas.microsoft.com/office/drawing/2014/main" id="{C35A35E1-BE28-4835-9BD8-F29BA316B563}"/>
              </a:ext>
            </a:extLst>
          </p:cNvPr>
          <p:cNvSpPr>
            <a:spLocks noChangeShapeType="1"/>
          </p:cNvSpPr>
          <p:nvPr/>
        </p:nvSpPr>
        <p:spPr bwMode="auto">
          <a:xfrm>
            <a:off x="3432175" y="4581525"/>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5" name="Line 47">
            <a:extLst>
              <a:ext uri="{FF2B5EF4-FFF2-40B4-BE49-F238E27FC236}">
                <a16:creationId xmlns:a16="http://schemas.microsoft.com/office/drawing/2014/main" id="{244EE43A-C22E-4470-8A9C-15712D64210B}"/>
              </a:ext>
            </a:extLst>
          </p:cNvPr>
          <p:cNvSpPr>
            <a:spLocks noChangeShapeType="1"/>
          </p:cNvSpPr>
          <p:nvPr/>
        </p:nvSpPr>
        <p:spPr bwMode="auto">
          <a:xfrm>
            <a:off x="4008438" y="4581525"/>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6" name="Line 48">
            <a:extLst>
              <a:ext uri="{FF2B5EF4-FFF2-40B4-BE49-F238E27FC236}">
                <a16:creationId xmlns:a16="http://schemas.microsoft.com/office/drawing/2014/main" id="{5901CF0C-6F8C-48B1-9AA8-D36FFCEBBC0F}"/>
              </a:ext>
            </a:extLst>
          </p:cNvPr>
          <p:cNvSpPr>
            <a:spLocks noChangeShapeType="1"/>
          </p:cNvSpPr>
          <p:nvPr/>
        </p:nvSpPr>
        <p:spPr bwMode="auto">
          <a:xfrm>
            <a:off x="4656138" y="4581525"/>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7" name="Line 49">
            <a:extLst>
              <a:ext uri="{FF2B5EF4-FFF2-40B4-BE49-F238E27FC236}">
                <a16:creationId xmlns:a16="http://schemas.microsoft.com/office/drawing/2014/main" id="{62B60E1F-5A2A-4642-A552-6FAA06FA8206}"/>
              </a:ext>
            </a:extLst>
          </p:cNvPr>
          <p:cNvSpPr>
            <a:spLocks noChangeShapeType="1"/>
          </p:cNvSpPr>
          <p:nvPr/>
        </p:nvSpPr>
        <p:spPr bwMode="auto">
          <a:xfrm>
            <a:off x="5303838" y="4581525"/>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8" name="Line 50">
            <a:extLst>
              <a:ext uri="{FF2B5EF4-FFF2-40B4-BE49-F238E27FC236}">
                <a16:creationId xmlns:a16="http://schemas.microsoft.com/office/drawing/2014/main" id="{4B6742B3-3A93-4439-A7CA-A58EBDD64F85}"/>
              </a:ext>
            </a:extLst>
          </p:cNvPr>
          <p:cNvSpPr>
            <a:spLocks noChangeShapeType="1"/>
          </p:cNvSpPr>
          <p:nvPr/>
        </p:nvSpPr>
        <p:spPr bwMode="auto">
          <a:xfrm>
            <a:off x="5303838" y="37163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9" name="Line 51">
            <a:extLst>
              <a:ext uri="{FF2B5EF4-FFF2-40B4-BE49-F238E27FC236}">
                <a16:creationId xmlns:a16="http://schemas.microsoft.com/office/drawing/2014/main" id="{4201F638-0C30-4CE4-9CCA-CA04EF5C1EB2}"/>
              </a:ext>
            </a:extLst>
          </p:cNvPr>
          <p:cNvSpPr>
            <a:spLocks noChangeShapeType="1"/>
          </p:cNvSpPr>
          <p:nvPr/>
        </p:nvSpPr>
        <p:spPr bwMode="auto">
          <a:xfrm>
            <a:off x="4656138" y="37163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0" name="Line 52">
            <a:extLst>
              <a:ext uri="{FF2B5EF4-FFF2-40B4-BE49-F238E27FC236}">
                <a16:creationId xmlns:a16="http://schemas.microsoft.com/office/drawing/2014/main" id="{E0D01DA8-9672-4172-A715-573F3ED12B13}"/>
              </a:ext>
            </a:extLst>
          </p:cNvPr>
          <p:cNvSpPr>
            <a:spLocks noChangeShapeType="1"/>
          </p:cNvSpPr>
          <p:nvPr/>
        </p:nvSpPr>
        <p:spPr bwMode="auto">
          <a:xfrm>
            <a:off x="4008438" y="37163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1" name="Line 53">
            <a:extLst>
              <a:ext uri="{FF2B5EF4-FFF2-40B4-BE49-F238E27FC236}">
                <a16:creationId xmlns:a16="http://schemas.microsoft.com/office/drawing/2014/main" id="{474CDD79-473B-49D3-8D73-E15539CDAABC}"/>
              </a:ext>
            </a:extLst>
          </p:cNvPr>
          <p:cNvSpPr>
            <a:spLocks noChangeShapeType="1"/>
          </p:cNvSpPr>
          <p:nvPr/>
        </p:nvSpPr>
        <p:spPr bwMode="auto">
          <a:xfrm>
            <a:off x="3432175" y="37163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2" name="Line 54">
            <a:extLst>
              <a:ext uri="{FF2B5EF4-FFF2-40B4-BE49-F238E27FC236}">
                <a16:creationId xmlns:a16="http://schemas.microsoft.com/office/drawing/2014/main" id="{B85F1B79-B264-4E6A-8761-65515D81DDF9}"/>
              </a:ext>
            </a:extLst>
          </p:cNvPr>
          <p:cNvSpPr>
            <a:spLocks noChangeShapeType="1"/>
          </p:cNvSpPr>
          <p:nvPr/>
        </p:nvSpPr>
        <p:spPr bwMode="auto">
          <a:xfrm>
            <a:off x="2855913" y="37163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3" name="Line 55">
            <a:extLst>
              <a:ext uri="{FF2B5EF4-FFF2-40B4-BE49-F238E27FC236}">
                <a16:creationId xmlns:a16="http://schemas.microsoft.com/office/drawing/2014/main" id="{7974D31A-FCE3-4168-A19A-72E60C4784D0}"/>
              </a:ext>
            </a:extLst>
          </p:cNvPr>
          <p:cNvSpPr>
            <a:spLocks noChangeShapeType="1"/>
          </p:cNvSpPr>
          <p:nvPr/>
        </p:nvSpPr>
        <p:spPr bwMode="auto">
          <a:xfrm flipV="1">
            <a:off x="3071814" y="3933825"/>
            <a:ext cx="2447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4" name="Line 56">
            <a:extLst>
              <a:ext uri="{FF2B5EF4-FFF2-40B4-BE49-F238E27FC236}">
                <a16:creationId xmlns:a16="http://schemas.microsoft.com/office/drawing/2014/main" id="{148673EC-852A-482B-9337-DA1B5FF8E382}"/>
              </a:ext>
            </a:extLst>
          </p:cNvPr>
          <p:cNvSpPr>
            <a:spLocks noChangeShapeType="1"/>
          </p:cNvSpPr>
          <p:nvPr/>
        </p:nvSpPr>
        <p:spPr bwMode="auto">
          <a:xfrm flipV="1">
            <a:off x="3071814" y="3933825"/>
            <a:ext cx="18002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5" name="Line 57">
            <a:extLst>
              <a:ext uri="{FF2B5EF4-FFF2-40B4-BE49-F238E27FC236}">
                <a16:creationId xmlns:a16="http://schemas.microsoft.com/office/drawing/2014/main" id="{60937A81-CEA6-4C24-B42D-84E65FCBA839}"/>
              </a:ext>
            </a:extLst>
          </p:cNvPr>
          <p:cNvSpPr>
            <a:spLocks noChangeShapeType="1"/>
          </p:cNvSpPr>
          <p:nvPr/>
        </p:nvSpPr>
        <p:spPr bwMode="auto">
          <a:xfrm flipV="1">
            <a:off x="3071814" y="3933825"/>
            <a:ext cx="11525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6" name="Line 58">
            <a:extLst>
              <a:ext uri="{FF2B5EF4-FFF2-40B4-BE49-F238E27FC236}">
                <a16:creationId xmlns:a16="http://schemas.microsoft.com/office/drawing/2014/main" id="{E7D22B5A-7811-47E6-BEDA-F199345E94C5}"/>
              </a:ext>
            </a:extLst>
          </p:cNvPr>
          <p:cNvSpPr>
            <a:spLocks noChangeShapeType="1"/>
          </p:cNvSpPr>
          <p:nvPr/>
        </p:nvSpPr>
        <p:spPr bwMode="auto">
          <a:xfrm flipV="1">
            <a:off x="3071813"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7" name="Line 59">
            <a:extLst>
              <a:ext uri="{FF2B5EF4-FFF2-40B4-BE49-F238E27FC236}">
                <a16:creationId xmlns:a16="http://schemas.microsoft.com/office/drawing/2014/main" id="{BB6AAEAC-8150-43C9-A3A2-19205BAEA6A0}"/>
              </a:ext>
            </a:extLst>
          </p:cNvPr>
          <p:cNvSpPr>
            <a:spLocks noChangeShapeType="1"/>
          </p:cNvSpPr>
          <p:nvPr/>
        </p:nvSpPr>
        <p:spPr bwMode="auto">
          <a:xfrm flipV="1">
            <a:off x="3071813" y="4229100"/>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8" name="Line 60">
            <a:extLst>
              <a:ext uri="{FF2B5EF4-FFF2-40B4-BE49-F238E27FC236}">
                <a16:creationId xmlns:a16="http://schemas.microsoft.com/office/drawing/2014/main" id="{FCD4A1DD-88E0-4BD9-8805-595CAACD6831}"/>
              </a:ext>
            </a:extLst>
          </p:cNvPr>
          <p:cNvSpPr>
            <a:spLocks noChangeShapeType="1"/>
          </p:cNvSpPr>
          <p:nvPr/>
        </p:nvSpPr>
        <p:spPr bwMode="auto">
          <a:xfrm>
            <a:off x="3071814" y="3933825"/>
            <a:ext cx="2447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9" name="Line 61">
            <a:extLst>
              <a:ext uri="{FF2B5EF4-FFF2-40B4-BE49-F238E27FC236}">
                <a16:creationId xmlns:a16="http://schemas.microsoft.com/office/drawing/2014/main" id="{98104131-6148-4EE2-B697-E3BF46389B96}"/>
              </a:ext>
            </a:extLst>
          </p:cNvPr>
          <p:cNvSpPr>
            <a:spLocks noChangeShapeType="1"/>
          </p:cNvSpPr>
          <p:nvPr/>
        </p:nvSpPr>
        <p:spPr bwMode="auto">
          <a:xfrm>
            <a:off x="3648076" y="3933825"/>
            <a:ext cx="18716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0" name="Line 62">
            <a:extLst>
              <a:ext uri="{FF2B5EF4-FFF2-40B4-BE49-F238E27FC236}">
                <a16:creationId xmlns:a16="http://schemas.microsoft.com/office/drawing/2014/main" id="{98AFB68C-CCA7-4991-B27A-5488C948F9B9}"/>
              </a:ext>
            </a:extLst>
          </p:cNvPr>
          <p:cNvSpPr>
            <a:spLocks noChangeShapeType="1"/>
          </p:cNvSpPr>
          <p:nvPr/>
        </p:nvSpPr>
        <p:spPr bwMode="auto">
          <a:xfrm>
            <a:off x="4224339" y="3933825"/>
            <a:ext cx="1366837"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1" name="Line 63">
            <a:extLst>
              <a:ext uri="{FF2B5EF4-FFF2-40B4-BE49-F238E27FC236}">
                <a16:creationId xmlns:a16="http://schemas.microsoft.com/office/drawing/2014/main" id="{64EEFF5C-5DE2-4D4B-BD4E-2BF8B964E574}"/>
              </a:ext>
            </a:extLst>
          </p:cNvPr>
          <p:cNvSpPr>
            <a:spLocks noChangeShapeType="1"/>
          </p:cNvSpPr>
          <p:nvPr/>
        </p:nvSpPr>
        <p:spPr bwMode="auto">
          <a:xfrm>
            <a:off x="48720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2" name="Line 64">
            <a:extLst>
              <a:ext uri="{FF2B5EF4-FFF2-40B4-BE49-F238E27FC236}">
                <a16:creationId xmlns:a16="http://schemas.microsoft.com/office/drawing/2014/main" id="{F23140C3-31A4-49E5-BAED-DD578FB2B0CF}"/>
              </a:ext>
            </a:extLst>
          </p:cNvPr>
          <p:cNvSpPr>
            <a:spLocks noChangeShapeType="1"/>
          </p:cNvSpPr>
          <p:nvPr/>
        </p:nvSpPr>
        <p:spPr bwMode="auto">
          <a:xfrm>
            <a:off x="55197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3" name="Line 65">
            <a:extLst>
              <a:ext uri="{FF2B5EF4-FFF2-40B4-BE49-F238E27FC236}">
                <a16:creationId xmlns:a16="http://schemas.microsoft.com/office/drawing/2014/main" id="{448697B6-76E9-4FAF-B968-3FD67B044291}"/>
              </a:ext>
            </a:extLst>
          </p:cNvPr>
          <p:cNvSpPr>
            <a:spLocks noChangeShapeType="1"/>
          </p:cNvSpPr>
          <p:nvPr/>
        </p:nvSpPr>
        <p:spPr bwMode="auto">
          <a:xfrm flipH="1" flipV="1">
            <a:off x="3071813"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4" name="Line 66">
            <a:extLst>
              <a:ext uri="{FF2B5EF4-FFF2-40B4-BE49-F238E27FC236}">
                <a16:creationId xmlns:a16="http://schemas.microsoft.com/office/drawing/2014/main" id="{4500E799-81BA-4FF3-A765-AC601AB2EB52}"/>
              </a:ext>
            </a:extLst>
          </p:cNvPr>
          <p:cNvSpPr>
            <a:spLocks noChangeShapeType="1"/>
          </p:cNvSpPr>
          <p:nvPr/>
        </p:nvSpPr>
        <p:spPr bwMode="auto">
          <a:xfrm flipV="1">
            <a:off x="3648075"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5" name="Line 67">
            <a:extLst>
              <a:ext uri="{FF2B5EF4-FFF2-40B4-BE49-F238E27FC236}">
                <a16:creationId xmlns:a16="http://schemas.microsoft.com/office/drawing/2014/main" id="{F7E5DF14-A358-466E-80C6-A36D0B85373C}"/>
              </a:ext>
            </a:extLst>
          </p:cNvPr>
          <p:cNvSpPr>
            <a:spLocks noChangeShapeType="1"/>
          </p:cNvSpPr>
          <p:nvPr/>
        </p:nvSpPr>
        <p:spPr bwMode="auto">
          <a:xfrm flipV="1">
            <a:off x="3648076" y="3933825"/>
            <a:ext cx="5762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6" name="Line 68">
            <a:extLst>
              <a:ext uri="{FF2B5EF4-FFF2-40B4-BE49-F238E27FC236}">
                <a16:creationId xmlns:a16="http://schemas.microsoft.com/office/drawing/2014/main" id="{891D014F-4A1E-4932-9223-9749485F96B9}"/>
              </a:ext>
            </a:extLst>
          </p:cNvPr>
          <p:cNvSpPr>
            <a:spLocks noChangeShapeType="1"/>
          </p:cNvSpPr>
          <p:nvPr/>
        </p:nvSpPr>
        <p:spPr bwMode="auto">
          <a:xfrm flipV="1">
            <a:off x="3648076" y="3933825"/>
            <a:ext cx="12239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7" name="Line 69">
            <a:extLst>
              <a:ext uri="{FF2B5EF4-FFF2-40B4-BE49-F238E27FC236}">
                <a16:creationId xmlns:a16="http://schemas.microsoft.com/office/drawing/2014/main" id="{E2B15534-8B38-4678-AFB5-D10F9038920B}"/>
              </a:ext>
            </a:extLst>
          </p:cNvPr>
          <p:cNvSpPr>
            <a:spLocks noChangeShapeType="1"/>
          </p:cNvSpPr>
          <p:nvPr/>
        </p:nvSpPr>
        <p:spPr bwMode="auto">
          <a:xfrm flipV="1">
            <a:off x="3719514" y="3933825"/>
            <a:ext cx="18002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8" name="Line 70">
            <a:extLst>
              <a:ext uri="{FF2B5EF4-FFF2-40B4-BE49-F238E27FC236}">
                <a16:creationId xmlns:a16="http://schemas.microsoft.com/office/drawing/2014/main" id="{170CED13-8B8F-4CA9-9780-5DBB18759980}"/>
              </a:ext>
            </a:extLst>
          </p:cNvPr>
          <p:cNvSpPr>
            <a:spLocks noChangeShapeType="1"/>
          </p:cNvSpPr>
          <p:nvPr/>
        </p:nvSpPr>
        <p:spPr bwMode="auto">
          <a:xfrm>
            <a:off x="3071814" y="3933825"/>
            <a:ext cx="11525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9" name="Line 71">
            <a:extLst>
              <a:ext uri="{FF2B5EF4-FFF2-40B4-BE49-F238E27FC236}">
                <a16:creationId xmlns:a16="http://schemas.microsoft.com/office/drawing/2014/main" id="{764D7A2D-9894-45F0-861E-0F8579F12B86}"/>
              </a:ext>
            </a:extLst>
          </p:cNvPr>
          <p:cNvSpPr>
            <a:spLocks noChangeShapeType="1"/>
          </p:cNvSpPr>
          <p:nvPr/>
        </p:nvSpPr>
        <p:spPr bwMode="auto">
          <a:xfrm>
            <a:off x="3648076" y="3933825"/>
            <a:ext cx="5762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0" name="Line 72">
            <a:extLst>
              <a:ext uri="{FF2B5EF4-FFF2-40B4-BE49-F238E27FC236}">
                <a16:creationId xmlns:a16="http://schemas.microsoft.com/office/drawing/2014/main" id="{6247EBE7-5585-46CD-9B73-52D4AE9D132E}"/>
              </a:ext>
            </a:extLst>
          </p:cNvPr>
          <p:cNvSpPr>
            <a:spLocks noChangeShapeType="1"/>
          </p:cNvSpPr>
          <p:nvPr/>
        </p:nvSpPr>
        <p:spPr bwMode="auto">
          <a:xfrm>
            <a:off x="42243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1" name="Line 73">
            <a:extLst>
              <a:ext uri="{FF2B5EF4-FFF2-40B4-BE49-F238E27FC236}">
                <a16:creationId xmlns:a16="http://schemas.microsoft.com/office/drawing/2014/main" id="{1CDAE51F-4DF9-48CA-ACE2-D072A97704CE}"/>
              </a:ext>
            </a:extLst>
          </p:cNvPr>
          <p:cNvSpPr>
            <a:spLocks noChangeShapeType="1"/>
          </p:cNvSpPr>
          <p:nvPr/>
        </p:nvSpPr>
        <p:spPr bwMode="auto">
          <a:xfrm flipV="1">
            <a:off x="42243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2" name="Line 74">
            <a:extLst>
              <a:ext uri="{FF2B5EF4-FFF2-40B4-BE49-F238E27FC236}">
                <a16:creationId xmlns:a16="http://schemas.microsoft.com/office/drawing/2014/main" id="{D5F0C2AD-364B-4D0F-AF86-FFF10DE56629}"/>
              </a:ext>
            </a:extLst>
          </p:cNvPr>
          <p:cNvSpPr>
            <a:spLocks noChangeShapeType="1"/>
          </p:cNvSpPr>
          <p:nvPr/>
        </p:nvSpPr>
        <p:spPr bwMode="auto">
          <a:xfrm flipV="1">
            <a:off x="4224338" y="3933825"/>
            <a:ext cx="12954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3" name="Line 75">
            <a:extLst>
              <a:ext uri="{FF2B5EF4-FFF2-40B4-BE49-F238E27FC236}">
                <a16:creationId xmlns:a16="http://schemas.microsoft.com/office/drawing/2014/main" id="{37A2792B-E30A-4201-9D6A-64A96B6D787A}"/>
              </a:ext>
            </a:extLst>
          </p:cNvPr>
          <p:cNvSpPr>
            <a:spLocks noChangeShapeType="1"/>
          </p:cNvSpPr>
          <p:nvPr/>
        </p:nvSpPr>
        <p:spPr bwMode="auto">
          <a:xfrm>
            <a:off x="3000376" y="3933825"/>
            <a:ext cx="18716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4" name="Line 76">
            <a:extLst>
              <a:ext uri="{FF2B5EF4-FFF2-40B4-BE49-F238E27FC236}">
                <a16:creationId xmlns:a16="http://schemas.microsoft.com/office/drawing/2014/main" id="{A348CBFC-6C93-4C04-81CA-54E09C2291CC}"/>
              </a:ext>
            </a:extLst>
          </p:cNvPr>
          <p:cNvSpPr>
            <a:spLocks noChangeShapeType="1"/>
          </p:cNvSpPr>
          <p:nvPr/>
        </p:nvSpPr>
        <p:spPr bwMode="auto">
          <a:xfrm>
            <a:off x="3648076" y="3933825"/>
            <a:ext cx="12239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5" name="Line 77">
            <a:extLst>
              <a:ext uri="{FF2B5EF4-FFF2-40B4-BE49-F238E27FC236}">
                <a16:creationId xmlns:a16="http://schemas.microsoft.com/office/drawing/2014/main" id="{FA37070F-8753-423E-A657-95B0EB338A5C}"/>
              </a:ext>
            </a:extLst>
          </p:cNvPr>
          <p:cNvSpPr>
            <a:spLocks noChangeShapeType="1"/>
          </p:cNvSpPr>
          <p:nvPr/>
        </p:nvSpPr>
        <p:spPr bwMode="auto">
          <a:xfrm>
            <a:off x="42243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6" name="Line 78">
            <a:extLst>
              <a:ext uri="{FF2B5EF4-FFF2-40B4-BE49-F238E27FC236}">
                <a16:creationId xmlns:a16="http://schemas.microsoft.com/office/drawing/2014/main" id="{A2B3D776-2070-4A6D-8AD2-F390FE42390A}"/>
              </a:ext>
            </a:extLst>
          </p:cNvPr>
          <p:cNvSpPr>
            <a:spLocks noChangeShapeType="1"/>
          </p:cNvSpPr>
          <p:nvPr/>
        </p:nvSpPr>
        <p:spPr bwMode="auto">
          <a:xfrm>
            <a:off x="48720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7" name="Line 79">
            <a:extLst>
              <a:ext uri="{FF2B5EF4-FFF2-40B4-BE49-F238E27FC236}">
                <a16:creationId xmlns:a16="http://schemas.microsoft.com/office/drawing/2014/main" id="{D45C9604-5BB0-41CA-8705-9AD6DD564FF6}"/>
              </a:ext>
            </a:extLst>
          </p:cNvPr>
          <p:cNvSpPr>
            <a:spLocks noChangeShapeType="1"/>
          </p:cNvSpPr>
          <p:nvPr/>
        </p:nvSpPr>
        <p:spPr bwMode="auto">
          <a:xfrm flipV="1">
            <a:off x="4872038"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8" name="Freeform 80">
            <a:extLst>
              <a:ext uri="{FF2B5EF4-FFF2-40B4-BE49-F238E27FC236}">
                <a16:creationId xmlns:a16="http://schemas.microsoft.com/office/drawing/2014/main" id="{6A4A6BBA-470A-4DF7-BA83-C499C603E04E}"/>
              </a:ext>
            </a:extLst>
          </p:cNvPr>
          <p:cNvSpPr>
            <a:spLocks/>
          </p:cNvSpPr>
          <p:nvPr/>
        </p:nvSpPr>
        <p:spPr bwMode="auto">
          <a:xfrm>
            <a:off x="5376864" y="3573463"/>
            <a:ext cx="287337"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9" name="Freeform 81">
            <a:extLst>
              <a:ext uri="{FF2B5EF4-FFF2-40B4-BE49-F238E27FC236}">
                <a16:creationId xmlns:a16="http://schemas.microsoft.com/office/drawing/2014/main" id="{C47E9CA0-3526-46DD-84F0-6056A7707491}"/>
              </a:ext>
            </a:extLst>
          </p:cNvPr>
          <p:cNvSpPr>
            <a:spLocks/>
          </p:cNvSpPr>
          <p:nvPr/>
        </p:nvSpPr>
        <p:spPr bwMode="auto">
          <a:xfrm>
            <a:off x="4729164" y="3573463"/>
            <a:ext cx="287337"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0" name="Freeform 82">
            <a:extLst>
              <a:ext uri="{FF2B5EF4-FFF2-40B4-BE49-F238E27FC236}">
                <a16:creationId xmlns:a16="http://schemas.microsoft.com/office/drawing/2014/main" id="{F0E26306-9ED1-456D-8FBA-B0D0EA7680F1}"/>
              </a:ext>
            </a:extLst>
          </p:cNvPr>
          <p:cNvSpPr>
            <a:spLocks/>
          </p:cNvSpPr>
          <p:nvPr/>
        </p:nvSpPr>
        <p:spPr bwMode="auto">
          <a:xfrm>
            <a:off x="4079875" y="35734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1" name="Freeform 83">
            <a:extLst>
              <a:ext uri="{FF2B5EF4-FFF2-40B4-BE49-F238E27FC236}">
                <a16:creationId xmlns:a16="http://schemas.microsoft.com/office/drawing/2014/main" id="{D173C103-EF7A-42BF-BD8F-81AC48A42022}"/>
              </a:ext>
            </a:extLst>
          </p:cNvPr>
          <p:cNvSpPr>
            <a:spLocks/>
          </p:cNvSpPr>
          <p:nvPr/>
        </p:nvSpPr>
        <p:spPr bwMode="auto">
          <a:xfrm>
            <a:off x="3505200" y="35734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2" name="Freeform 84">
            <a:extLst>
              <a:ext uri="{FF2B5EF4-FFF2-40B4-BE49-F238E27FC236}">
                <a16:creationId xmlns:a16="http://schemas.microsoft.com/office/drawing/2014/main" id="{3C90B328-1EF0-427C-A3FD-6B0C0CD6F3D8}"/>
              </a:ext>
            </a:extLst>
          </p:cNvPr>
          <p:cNvSpPr>
            <a:spLocks/>
          </p:cNvSpPr>
          <p:nvPr/>
        </p:nvSpPr>
        <p:spPr bwMode="auto">
          <a:xfrm>
            <a:off x="2928939" y="3573463"/>
            <a:ext cx="287337"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3" name="Freeform 85">
            <a:extLst>
              <a:ext uri="{FF2B5EF4-FFF2-40B4-BE49-F238E27FC236}">
                <a16:creationId xmlns:a16="http://schemas.microsoft.com/office/drawing/2014/main" id="{B9BAF59F-34D3-416F-AEE7-6CA5791EE649}"/>
              </a:ext>
            </a:extLst>
          </p:cNvPr>
          <p:cNvSpPr>
            <a:spLocks/>
          </p:cNvSpPr>
          <p:nvPr/>
        </p:nvSpPr>
        <p:spPr bwMode="auto">
          <a:xfrm>
            <a:off x="5375275" y="44370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4" name="Freeform 86">
            <a:extLst>
              <a:ext uri="{FF2B5EF4-FFF2-40B4-BE49-F238E27FC236}">
                <a16:creationId xmlns:a16="http://schemas.microsoft.com/office/drawing/2014/main" id="{BD11D80E-397E-49C9-B412-E345258894B8}"/>
              </a:ext>
            </a:extLst>
          </p:cNvPr>
          <p:cNvSpPr>
            <a:spLocks/>
          </p:cNvSpPr>
          <p:nvPr/>
        </p:nvSpPr>
        <p:spPr bwMode="auto">
          <a:xfrm>
            <a:off x="4727575" y="44370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5" name="Freeform 87">
            <a:extLst>
              <a:ext uri="{FF2B5EF4-FFF2-40B4-BE49-F238E27FC236}">
                <a16:creationId xmlns:a16="http://schemas.microsoft.com/office/drawing/2014/main" id="{AFF7CED5-0F9C-4A3F-AD27-433BDB382B22}"/>
              </a:ext>
            </a:extLst>
          </p:cNvPr>
          <p:cNvSpPr>
            <a:spLocks/>
          </p:cNvSpPr>
          <p:nvPr/>
        </p:nvSpPr>
        <p:spPr bwMode="auto">
          <a:xfrm>
            <a:off x="4079875" y="44370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6" name="Freeform 88">
            <a:extLst>
              <a:ext uri="{FF2B5EF4-FFF2-40B4-BE49-F238E27FC236}">
                <a16:creationId xmlns:a16="http://schemas.microsoft.com/office/drawing/2014/main" id="{69034A3D-1F19-4B90-A2E8-E755992296D1}"/>
              </a:ext>
            </a:extLst>
          </p:cNvPr>
          <p:cNvSpPr>
            <a:spLocks/>
          </p:cNvSpPr>
          <p:nvPr/>
        </p:nvSpPr>
        <p:spPr bwMode="auto">
          <a:xfrm>
            <a:off x="3505200" y="44370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7" name="Freeform 89">
            <a:extLst>
              <a:ext uri="{FF2B5EF4-FFF2-40B4-BE49-F238E27FC236}">
                <a16:creationId xmlns:a16="http://schemas.microsoft.com/office/drawing/2014/main" id="{FD2590B7-72C6-4FFB-82E2-9185E3A6EB85}"/>
              </a:ext>
            </a:extLst>
          </p:cNvPr>
          <p:cNvSpPr>
            <a:spLocks/>
          </p:cNvSpPr>
          <p:nvPr/>
        </p:nvSpPr>
        <p:spPr bwMode="auto">
          <a:xfrm>
            <a:off x="2927350" y="44370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8" name="Text Box 90">
            <a:extLst>
              <a:ext uri="{FF2B5EF4-FFF2-40B4-BE49-F238E27FC236}">
                <a16:creationId xmlns:a16="http://schemas.microsoft.com/office/drawing/2014/main" id="{06A89AA3-AFEA-44E3-A31B-A8E0FF93782C}"/>
              </a:ext>
            </a:extLst>
          </p:cNvPr>
          <p:cNvSpPr txBox="1">
            <a:spLocks noChangeArrowheads="1"/>
          </p:cNvSpPr>
          <p:nvPr/>
        </p:nvSpPr>
        <p:spPr bwMode="auto">
          <a:xfrm>
            <a:off x="1524001" y="4371975"/>
            <a:ext cx="15478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pPr>
            <a:r>
              <a:rPr lang="en-US" altLang="en-US">
                <a:latin typeface="Arial" panose="020B0604020202020204" pitchFamily="34" charset="0"/>
              </a:rPr>
              <a:t>1st hidden </a:t>
            </a:r>
          </a:p>
          <a:p>
            <a:pPr algn="l" eaLnBrk="0" hangingPunct="0">
              <a:spcBef>
                <a:spcPct val="0"/>
              </a:spcBef>
            </a:pPr>
            <a:r>
              <a:rPr lang="en-US" altLang="en-US">
                <a:latin typeface="Arial" panose="020B0604020202020204" pitchFamily="34" charset="0"/>
              </a:rPr>
              <a:t>layer</a:t>
            </a:r>
          </a:p>
        </p:txBody>
      </p:sp>
      <p:sp>
        <p:nvSpPr>
          <p:cNvPr id="48219" name="Text Box 91">
            <a:extLst>
              <a:ext uri="{FF2B5EF4-FFF2-40B4-BE49-F238E27FC236}">
                <a16:creationId xmlns:a16="http://schemas.microsoft.com/office/drawing/2014/main" id="{59FA5332-AE21-4C2C-9BDE-39D96445A249}"/>
              </a:ext>
            </a:extLst>
          </p:cNvPr>
          <p:cNvSpPr txBox="1">
            <a:spLocks noChangeArrowheads="1"/>
          </p:cNvSpPr>
          <p:nvPr/>
        </p:nvSpPr>
        <p:spPr bwMode="auto">
          <a:xfrm>
            <a:off x="1524001" y="3443288"/>
            <a:ext cx="15478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pPr>
            <a:r>
              <a:rPr lang="en-US" altLang="en-US">
                <a:latin typeface="Arial" panose="020B0604020202020204" pitchFamily="34" charset="0"/>
              </a:rPr>
              <a:t>2nd hidden</a:t>
            </a:r>
          </a:p>
          <a:p>
            <a:pPr algn="l" eaLnBrk="0" hangingPunct="0">
              <a:spcBef>
                <a:spcPct val="0"/>
              </a:spcBef>
            </a:pPr>
            <a:r>
              <a:rPr lang="en-US" altLang="en-US">
                <a:latin typeface="Arial" panose="020B0604020202020204" pitchFamily="34" charset="0"/>
              </a:rPr>
              <a:t>layer</a:t>
            </a:r>
          </a:p>
        </p:txBody>
      </p:sp>
      <p:sp>
        <p:nvSpPr>
          <p:cNvPr id="48220" name="Text Box 92">
            <a:extLst>
              <a:ext uri="{FF2B5EF4-FFF2-40B4-BE49-F238E27FC236}">
                <a16:creationId xmlns:a16="http://schemas.microsoft.com/office/drawing/2014/main" id="{A44B4481-23DA-4E0F-B2AA-779023B40301}"/>
              </a:ext>
            </a:extLst>
          </p:cNvPr>
          <p:cNvSpPr txBox="1">
            <a:spLocks noChangeArrowheads="1"/>
          </p:cNvSpPr>
          <p:nvPr/>
        </p:nvSpPr>
        <p:spPr bwMode="auto">
          <a:xfrm>
            <a:off x="1487488" y="2644776"/>
            <a:ext cx="15478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pPr>
            <a:r>
              <a:rPr lang="en-US" altLang="en-US">
                <a:latin typeface="Arial" panose="020B0604020202020204" pitchFamily="34" charset="0"/>
              </a:rPr>
              <a:t>Output layer</a:t>
            </a:r>
          </a:p>
        </p:txBody>
      </p:sp>
      <p:sp>
        <p:nvSpPr>
          <p:cNvPr id="48221" name="Line 93">
            <a:extLst>
              <a:ext uri="{FF2B5EF4-FFF2-40B4-BE49-F238E27FC236}">
                <a16:creationId xmlns:a16="http://schemas.microsoft.com/office/drawing/2014/main" id="{C15E6FEF-9126-41FB-9B4F-F1FE46DF1CCE}"/>
              </a:ext>
            </a:extLst>
          </p:cNvPr>
          <p:cNvSpPr>
            <a:spLocks noChangeShapeType="1"/>
          </p:cNvSpPr>
          <p:nvPr/>
        </p:nvSpPr>
        <p:spPr bwMode="auto">
          <a:xfrm>
            <a:off x="3719513" y="28527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22" name="Line 94">
            <a:extLst>
              <a:ext uri="{FF2B5EF4-FFF2-40B4-BE49-F238E27FC236}">
                <a16:creationId xmlns:a16="http://schemas.microsoft.com/office/drawing/2014/main" id="{E4E5A3D2-2903-4915-8F2C-20993F92AC10}"/>
              </a:ext>
            </a:extLst>
          </p:cNvPr>
          <p:cNvSpPr>
            <a:spLocks noChangeShapeType="1"/>
          </p:cNvSpPr>
          <p:nvPr/>
        </p:nvSpPr>
        <p:spPr bwMode="auto">
          <a:xfrm>
            <a:off x="4368800" y="28527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23" name="Text Box 95">
            <a:extLst>
              <a:ext uri="{FF2B5EF4-FFF2-40B4-BE49-F238E27FC236}">
                <a16:creationId xmlns:a16="http://schemas.microsoft.com/office/drawing/2014/main" id="{CFCDC15C-6316-49CD-A8DD-1D83B6B9988D}"/>
              </a:ext>
            </a:extLst>
          </p:cNvPr>
          <p:cNvSpPr txBox="1">
            <a:spLocks noChangeArrowheads="1"/>
          </p:cNvSpPr>
          <p:nvPr/>
        </p:nvSpPr>
        <p:spPr bwMode="auto">
          <a:xfrm>
            <a:off x="3671888" y="6040438"/>
            <a:ext cx="1200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pPr>
            <a:r>
              <a:rPr lang="en-US" altLang="en-US">
                <a:latin typeface="Arial" panose="020B0604020202020204" pitchFamily="34" charset="0"/>
              </a:rPr>
              <a:t>Input data</a:t>
            </a:r>
          </a:p>
        </p:txBody>
      </p:sp>
      <p:pic>
        <p:nvPicPr>
          <p:cNvPr id="96" name="Picture 95">
            <a:extLst>
              <a:ext uri="{FF2B5EF4-FFF2-40B4-BE49-F238E27FC236}">
                <a16:creationId xmlns:a16="http://schemas.microsoft.com/office/drawing/2014/main" id="{F54CE873-EC9E-4BC8-B34E-D103AD4C6FF1}"/>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E47BCBCE-B627-4DA8-A0DA-647341E36A2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4588189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6BD67-DA47-4240-861F-3CED37690F98}"/>
              </a:ext>
            </a:extLst>
          </p:cNvPr>
          <p:cNvSpPr>
            <a:spLocks noGrp="1"/>
          </p:cNvSpPr>
          <p:nvPr>
            <p:ph type="title"/>
          </p:nvPr>
        </p:nvSpPr>
        <p:spPr>
          <a:xfrm>
            <a:off x="0" y="0"/>
            <a:ext cx="12192000" cy="1325563"/>
          </a:xfrm>
          <a:solidFill>
            <a:schemeClr val="accent1">
              <a:lumMod val="20000"/>
              <a:lumOff val="80000"/>
            </a:schemeClr>
          </a:solidFill>
        </p:spPr>
        <p:txBody>
          <a:bodyPr>
            <a:normAutofit/>
          </a:bodyPr>
          <a:lstStyle/>
          <a:p>
            <a:r>
              <a:rPr lang="en-US" b="1" dirty="0"/>
              <a:t>MULTILAYER NETWORKS AND THE BACKPROPAGATION</a:t>
            </a:r>
            <a:br>
              <a:rPr lang="en-US" b="1" dirty="0"/>
            </a:br>
            <a:r>
              <a:rPr lang="en-US" b="1" dirty="0"/>
              <a:t>ALGORITHM</a:t>
            </a:r>
            <a:endParaRPr lang="en-US" dirty="0"/>
          </a:p>
        </p:txBody>
      </p:sp>
      <p:sp>
        <p:nvSpPr>
          <p:cNvPr id="3" name="Content Placeholder 2">
            <a:extLst>
              <a:ext uri="{FF2B5EF4-FFF2-40B4-BE49-F238E27FC236}">
                <a16:creationId xmlns:a16="http://schemas.microsoft.com/office/drawing/2014/main" id="{EBFF6074-D940-431F-9F7B-CBCCCC133F92}"/>
              </a:ext>
            </a:extLst>
          </p:cNvPr>
          <p:cNvSpPr>
            <a:spLocks noGrp="1"/>
          </p:cNvSpPr>
          <p:nvPr>
            <p:ph idx="1"/>
          </p:nvPr>
        </p:nvSpPr>
        <p:spPr/>
        <p:txBody>
          <a:bodyPr>
            <a:normAutofit/>
          </a:bodyPr>
          <a:lstStyle/>
          <a:p>
            <a:r>
              <a:rPr lang="en-US" dirty="0"/>
              <a:t>Single perceptron's can only express linear decision surfaces. </a:t>
            </a:r>
          </a:p>
          <a:p>
            <a:r>
              <a:rPr lang="en-US" dirty="0"/>
              <a:t>In contrast, the kind of multilayer networks learned by the </a:t>
            </a:r>
            <a:r>
              <a:rPr lang="en-US" b="1" dirty="0"/>
              <a:t>BACKPROPACATION </a:t>
            </a:r>
            <a:r>
              <a:rPr lang="en-US" dirty="0"/>
              <a:t>algorithm are capable of expressing a rich variety of nonlinear decision surfaces.</a:t>
            </a:r>
          </a:p>
          <a:p>
            <a:r>
              <a:rPr lang="en-US" dirty="0"/>
              <a:t>For example, a typical multilayer network and decision surface is depicted in Figure</a:t>
            </a:r>
          </a:p>
          <a:p>
            <a:r>
              <a:rPr lang="en-US" dirty="0"/>
              <a:t>Here the speech recognition task involves distinguishing among 10 possible vowels, all spoken in the context of "h-d" (i.e., "hid," "had,“ "head," "hood," etc.).</a:t>
            </a:r>
          </a:p>
        </p:txBody>
      </p:sp>
      <p:sp>
        <p:nvSpPr>
          <p:cNvPr id="4" name="Footer Placeholder 3">
            <a:extLst>
              <a:ext uri="{FF2B5EF4-FFF2-40B4-BE49-F238E27FC236}">
                <a16:creationId xmlns:a16="http://schemas.microsoft.com/office/drawing/2014/main" id="{3326CD91-3AAF-4108-ABDA-C33CE880673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056480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AB8AF-2AF9-4F11-8B24-7050C0DEA109}"/>
              </a:ext>
            </a:extLst>
          </p:cNvPr>
          <p:cNvSpPr>
            <a:spLocks noGrp="1"/>
          </p:cNvSpPr>
          <p:nvPr>
            <p:ph type="title"/>
          </p:nvPr>
        </p:nvSpPr>
        <p:spPr>
          <a:xfrm>
            <a:off x="0" y="-13495"/>
            <a:ext cx="12192000" cy="752475"/>
          </a:xfrm>
          <a:solidFill>
            <a:schemeClr val="accent1">
              <a:lumMod val="20000"/>
              <a:lumOff val="80000"/>
            </a:schemeClr>
          </a:solidFill>
        </p:spPr>
        <p:txBody>
          <a:bodyPr>
            <a:normAutofit/>
          </a:bodyPr>
          <a:lstStyle/>
          <a:p>
            <a:r>
              <a:rPr lang="en-US" b="1" dirty="0"/>
              <a:t>An example</a:t>
            </a:r>
          </a:p>
        </p:txBody>
      </p:sp>
      <p:sp>
        <p:nvSpPr>
          <p:cNvPr id="3" name="Content Placeholder 2">
            <a:extLst>
              <a:ext uri="{FF2B5EF4-FFF2-40B4-BE49-F238E27FC236}">
                <a16:creationId xmlns:a16="http://schemas.microsoft.com/office/drawing/2014/main" id="{624D889B-76E0-4DB5-B700-3270B262D2EB}"/>
              </a:ext>
            </a:extLst>
          </p:cNvPr>
          <p:cNvSpPr>
            <a:spLocks noGrp="1"/>
          </p:cNvSpPr>
          <p:nvPr>
            <p:ph idx="1"/>
          </p:nvPr>
        </p:nvSpPr>
        <p:spPr>
          <a:xfrm>
            <a:off x="281354" y="1825625"/>
            <a:ext cx="4642338" cy="4351338"/>
          </a:xfrm>
        </p:spPr>
        <p:txBody>
          <a:bodyPr>
            <a:normAutofit/>
          </a:bodyPr>
          <a:lstStyle/>
          <a:p>
            <a:pPr algn="just"/>
            <a:r>
              <a:rPr lang="en-US" sz="2400" dirty="0"/>
              <a:t>This network was trained to recognize 1 of 10 vowel sounds occurring in the context “h d” (e.g. “head”, “hid”).</a:t>
            </a:r>
          </a:p>
          <a:p>
            <a:pPr algn="just"/>
            <a:r>
              <a:rPr lang="en-US" sz="2400" dirty="0"/>
              <a:t>The inputs have been obtained from a spectral analysis of sound.</a:t>
            </a:r>
          </a:p>
          <a:p>
            <a:pPr algn="just"/>
            <a:r>
              <a:rPr lang="en-US" sz="2400" dirty="0"/>
              <a:t>The 10 network outputs correspond to the 10 possible vowel sounds. The net- work prediction is the output whose value is the highest.</a:t>
            </a:r>
          </a:p>
        </p:txBody>
      </p:sp>
      <p:pic>
        <p:nvPicPr>
          <p:cNvPr id="6" name="Picture 5">
            <a:extLst>
              <a:ext uri="{FF2B5EF4-FFF2-40B4-BE49-F238E27FC236}">
                <a16:creationId xmlns:a16="http://schemas.microsoft.com/office/drawing/2014/main" id="{4AD0699C-95DC-4457-AD3C-9122FB19CD6C}"/>
              </a:ext>
            </a:extLst>
          </p:cNvPr>
          <p:cNvPicPr>
            <a:picLocks noChangeAspect="1"/>
          </p:cNvPicPr>
          <p:nvPr/>
        </p:nvPicPr>
        <p:blipFill>
          <a:blip r:embed="rId2"/>
          <a:stretch>
            <a:fillRect/>
          </a:stretch>
        </p:blipFill>
        <p:spPr>
          <a:xfrm>
            <a:off x="5767182" y="828674"/>
            <a:ext cx="5887827" cy="5037553"/>
          </a:xfrm>
          <a:prstGeom prst="rect">
            <a:avLst/>
          </a:prstGeom>
        </p:spPr>
      </p:pic>
      <p:sp>
        <p:nvSpPr>
          <p:cNvPr id="4" name="Footer Placeholder 3">
            <a:extLst>
              <a:ext uri="{FF2B5EF4-FFF2-40B4-BE49-F238E27FC236}">
                <a16:creationId xmlns:a16="http://schemas.microsoft.com/office/drawing/2014/main" id="{6734850A-EC8E-4509-89D8-7450D159955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5689111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AB8AF-2AF9-4F11-8B24-7050C0DEA109}"/>
              </a:ext>
            </a:extLst>
          </p:cNvPr>
          <p:cNvSpPr>
            <a:spLocks noGrp="1"/>
          </p:cNvSpPr>
          <p:nvPr>
            <p:ph type="title"/>
          </p:nvPr>
        </p:nvSpPr>
        <p:spPr>
          <a:xfrm>
            <a:off x="0" y="-15875"/>
            <a:ext cx="12192000" cy="498475"/>
          </a:xfrm>
          <a:solidFill>
            <a:schemeClr val="accent1">
              <a:lumMod val="20000"/>
              <a:lumOff val="80000"/>
            </a:schemeClr>
          </a:solidFill>
        </p:spPr>
        <p:txBody>
          <a:bodyPr>
            <a:normAutofit fontScale="90000"/>
          </a:bodyPr>
          <a:lstStyle/>
          <a:p>
            <a:r>
              <a:rPr lang="en-US" b="1" dirty="0"/>
              <a:t>An example</a:t>
            </a:r>
          </a:p>
        </p:txBody>
      </p:sp>
      <p:sp>
        <p:nvSpPr>
          <p:cNvPr id="3" name="Content Placeholder 2">
            <a:extLst>
              <a:ext uri="{FF2B5EF4-FFF2-40B4-BE49-F238E27FC236}">
                <a16:creationId xmlns:a16="http://schemas.microsoft.com/office/drawing/2014/main" id="{624D889B-76E0-4DB5-B700-3270B262D2EB}"/>
              </a:ext>
            </a:extLst>
          </p:cNvPr>
          <p:cNvSpPr>
            <a:spLocks noGrp="1"/>
          </p:cNvSpPr>
          <p:nvPr>
            <p:ph idx="1"/>
          </p:nvPr>
        </p:nvSpPr>
        <p:spPr>
          <a:xfrm>
            <a:off x="281354" y="1825625"/>
            <a:ext cx="4642338" cy="4351338"/>
          </a:xfrm>
        </p:spPr>
        <p:txBody>
          <a:bodyPr>
            <a:normAutofit/>
          </a:bodyPr>
          <a:lstStyle/>
          <a:p>
            <a:r>
              <a:rPr lang="en-US" dirty="0"/>
              <a:t>This plot illustrates the highly </a:t>
            </a:r>
            <a:r>
              <a:rPr lang="en-US" b="1" i="1" dirty="0"/>
              <a:t>non-linear decision surface </a:t>
            </a:r>
            <a:r>
              <a:rPr lang="en-US" dirty="0"/>
              <a:t>represented by the learned network.</a:t>
            </a:r>
          </a:p>
          <a:p>
            <a:r>
              <a:rPr lang="en-US" dirty="0"/>
              <a:t>Points shown on the plot are test examples distinct from the examples used to train the network.</a:t>
            </a:r>
            <a:endParaRPr lang="en-US" sz="2400" dirty="0"/>
          </a:p>
        </p:txBody>
      </p:sp>
      <p:pic>
        <p:nvPicPr>
          <p:cNvPr id="4" name="Picture 3">
            <a:extLst>
              <a:ext uri="{FF2B5EF4-FFF2-40B4-BE49-F238E27FC236}">
                <a16:creationId xmlns:a16="http://schemas.microsoft.com/office/drawing/2014/main" id="{FD63FC00-3CC9-4B14-88D7-70E94D0D53AE}"/>
              </a:ext>
            </a:extLst>
          </p:cNvPr>
          <p:cNvPicPr>
            <a:picLocks noChangeAspect="1"/>
          </p:cNvPicPr>
          <p:nvPr/>
        </p:nvPicPr>
        <p:blipFill>
          <a:blip r:embed="rId2"/>
          <a:stretch>
            <a:fillRect/>
          </a:stretch>
        </p:blipFill>
        <p:spPr>
          <a:xfrm>
            <a:off x="5133975" y="1000125"/>
            <a:ext cx="6705600" cy="4324350"/>
          </a:xfrm>
          <a:prstGeom prst="rect">
            <a:avLst/>
          </a:prstGeom>
        </p:spPr>
      </p:pic>
      <p:sp>
        <p:nvSpPr>
          <p:cNvPr id="5" name="Footer Placeholder 4">
            <a:extLst>
              <a:ext uri="{FF2B5EF4-FFF2-40B4-BE49-F238E27FC236}">
                <a16:creationId xmlns:a16="http://schemas.microsoft.com/office/drawing/2014/main" id="{F3068AF5-B7D0-43C7-B062-C112D7AC699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3233288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05B1D-9DDB-4608-BFEB-644101A5B10A}"/>
              </a:ext>
            </a:extLst>
          </p:cNvPr>
          <p:cNvSpPr>
            <a:spLocks noGrp="1"/>
          </p:cNvSpPr>
          <p:nvPr>
            <p:ph type="title"/>
          </p:nvPr>
        </p:nvSpPr>
        <p:spPr>
          <a:xfrm>
            <a:off x="0" y="1"/>
            <a:ext cx="12192000" cy="949236"/>
          </a:xfrm>
          <a:solidFill>
            <a:schemeClr val="accent1">
              <a:lumMod val="20000"/>
              <a:lumOff val="80000"/>
            </a:schemeClr>
          </a:solidFill>
        </p:spPr>
        <p:txBody>
          <a:bodyPr/>
          <a:lstStyle/>
          <a:p>
            <a:r>
              <a:rPr lang="en-US" b="1" dirty="0"/>
              <a:t>Sigmoid Function</a:t>
            </a:r>
          </a:p>
        </p:txBody>
      </p:sp>
      <p:sp>
        <p:nvSpPr>
          <p:cNvPr id="3" name="Content Placeholder 2">
            <a:extLst>
              <a:ext uri="{FF2B5EF4-FFF2-40B4-BE49-F238E27FC236}">
                <a16:creationId xmlns:a16="http://schemas.microsoft.com/office/drawing/2014/main" id="{2FCD65DC-617D-46C8-BC10-939FAB17D567}"/>
              </a:ext>
            </a:extLst>
          </p:cNvPr>
          <p:cNvSpPr>
            <a:spLocks noGrp="1"/>
          </p:cNvSpPr>
          <p:nvPr>
            <p:ph idx="1"/>
          </p:nvPr>
        </p:nvSpPr>
        <p:spPr>
          <a:xfrm>
            <a:off x="638175" y="1549400"/>
            <a:ext cx="10515600" cy="4351338"/>
          </a:xfrm>
        </p:spPr>
        <p:txBody>
          <a:bodyPr/>
          <a:lstStyle/>
          <a:p>
            <a:r>
              <a:rPr lang="en-US" dirty="0"/>
              <a:t>Sigmoids essentially bring the data within a 0 to 1 range  on a smooth curve.</a:t>
            </a:r>
          </a:p>
        </p:txBody>
      </p:sp>
      <p:sp>
        <p:nvSpPr>
          <p:cNvPr id="4" name="Rectangle 3">
            <a:extLst>
              <a:ext uri="{FF2B5EF4-FFF2-40B4-BE49-F238E27FC236}">
                <a16:creationId xmlns:a16="http://schemas.microsoft.com/office/drawing/2014/main" id="{E97933FC-587E-47E9-A932-387858CD53FB}"/>
              </a:ext>
            </a:extLst>
          </p:cNvPr>
          <p:cNvSpPr/>
          <p:nvPr/>
        </p:nvSpPr>
        <p:spPr>
          <a:xfrm>
            <a:off x="1114425" y="2780437"/>
            <a:ext cx="2686050" cy="1754326"/>
          </a:xfrm>
          <a:prstGeom prst="rect">
            <a:avLst/>
          </a:prstGeom>
        </p:spPr>
        <p:txBody>
          <a:bodyPr wrap="square">
            <a:spAutoFit/>
          </a:bodyPr>
          <a:lstStyle/>
          <a:p>
            <a:r>
              <a:rPr lang="pt-BR" dirty="0">
                <a:solidFill>
                  <a:srgbClr val="333333"/>
                </a:solidFill>
                <a:latin typeface="q_serif"/>
              </a:rPr>
              <a:t>X X X X X X X X X X X X  X</a:t>
            </a:r>
            <a:br>
              <a:rPr lang="pt-BR" dirty="0"/>
            </a:br>
            <a:r>
              <a:rPr lang="pt-BR" dirty="0">
                <a:solidFill>
                  <a:srgbClr val="333333"/>
                </a:solidFill>
                <a:latin typeface="q_serif"/>
              </a:rPr>
              <a:t>X X X X X X X X X X X </a:t>
            </a:r>
            <a:r>
              <a:rPr lang="pt-BR" b="1" dirty="0">
                <a:solidFill>
                  <a:srgbClr val="333333"/>
                </a:solidFill>
                <a:latin typeface="q_serif"/>
              </a:rPr>
              <a:t>O</a:t>
            </a:r>
            <a:r>
              <a:rPr lang="pt-BR" dirty="0">
                <a:solidFill>
                  <a:srgbClr val="333333"/>
                </a:solidFill>
                <a:latin typeface="q_serif"/>
              </a:rPr>
              <a:t>  X</a:t>
            </a:r>
            <a:br>
              <a:rPr lang="pt-BR" dirty="0"/>
            </a:br>
            <a:r>
              <a:rPr lang="pt-BR" dirty="0">
                <a:solidFill>
                  <a:srgbClr val="333333"/>
                </a:solidFill>
                <a:latin typeface="q_serif"/>
              </a:rPr>
              <a:t>X X </a:t>
            </a:r>
            <a:r>
              <a:rPr lang="pt-BR" b="1" dirty="0">
                <a:solidFill>
                  <a:srgbClr val="333333"/>
                </a:solidFill>
                <a:latin typeface="q_serif"/>
              </a:rPr>
              <a:t>O O</a:t>
            </a:r>
            <a:r>
              <a:rPr lang="pt-BR" dirty="0">
                <a:solidFill>
                  <a:srgbClr val="333333"/>
                </a:solidFill>
                <a:latin typeface="q_serif"/>
              </a:rPr>
              <a:t> X X X X X X X</a:t>
            </a:r>
            <a:r>
              <a:rPr lang="pt-BR" b="1" dirty="0">
                <a:solidFill>
                  <a:srgbClr val="333333"/>
                </a:solidFill>
                <a:latin typeface="q_serif"/>
              </a:rPr>
              <a:t> O</a:t>
            </a:r>
            <a:r>
              <a:rPr lang="pt-BR" dirty="0">
                <a:solidFill>
                  <a:srgbClr val="333333"/>
                </a:solidFill>
                <a:latin typeface="q_serif"/>
              </a:rPr>
              <a:t> X</a:t>
            </a:r>
            <a:br>
              <a:rPr lang="pt-BR" dirty="0"/>
            </a:br>
            <a:r>
              <a:rPr lang="pt-BR" dirty="0">
                <a:solidFill>
                  <a:srgbClr val="333333"/>
                </a:solidFill>
                <a:latin typeface="q_serif"/>
              </a:rPr>
              <a:t>X </a:t>
            </a:r>
            <a:r>
              <a:rPr lang="pt-BR" b="1" dirty="0">
                <a:solidFill>
                  <a:srgbClr val="333333"/>
                </a:solidFill>
                <a:latin typeface="q_serif"/>
              </a:rPr>
              <a:t>O O OO</a:t>
            </a:r>
            <a:r>
              <a:rPr lang="pt-BR" dirty="0">
                <a:solidFill>
                  <a:srgbClr val="333333"/>
                </a:solidFill>
                <a:latin typeface="q_serif"/>
              </a:rPr>
              <a:t> X X X X X</a:t>
            </a:r>
            <a:r>
              <a:rPr lang="pt-BR" b="1" dirty="0">
                <a:solidFill>
                  <a:srgbClr val="333333"/>
                </a:solidFill>
                <a:latin typeface="q_serif"/>
              </a:rPr>
              <a:t>O O</a:t>
            </a:r>
            <a:r>
              <a:rPr lang="pt-BR" dirty="0">
                <a:solidFill>
                  <a:srgbClr val="333333"/>
                </a:solidFill>
                <a:latin typeface="q_serif"/>
              </a:rPr>
              <a:t> X</a:t>
            </a:r>
            <a:br>
              <a:rPr lang="pt-BR" dirty="0"/>
            </a:br>
            <a:r>
              <a:rPr lang="pt-BR" dirty="0">
                <a:solidFill>
                  <a:srgbClr val="333333"/>
                </a:solidFill>
                <a:latin typeface="q_serif"/>
              </a:rPr>
              <a:t>X X X </a:t>
            </a:r>
            <a:r>
              <a:rPr lang="pt-BR" b="1" dirty="0">
                <a:solidFill>
                  <a:srgbClr val="333333"/>
                </a:solidFill>
                <a:latin typeface="q_serif"/>
              </a:rPr>
              <a:t>O O</a:t>
            </a:r>
            <a:r>
              <a:rPr lang="pt-BR" dirty="0">
                <a:solidFill>
                  <a:srgbClr val="333333"/>
                </a:solidFill>
                <a:latin typeface="q_serif"/>
              </a:rPr>
              <a:t> X X X X X X X  X</a:t>
            </a:r>
            <a:br>
              <a:rPr lang="pt-BR" dirty="0"/>
            </a:br>
            <a:r>
              <a:rPr lang="pt-BR" dirty="0">
                <a:solidFill>
                  <a:srgbClr val="333333"/>
                </a:solidFill>
                <a:latin typeface="q_serif"/>
              </a:rPr>
              <a:t>X X X X X X X X X X X X  X</a:t>
            </a:r>
            <a:endParaRPr lang="en-US" dirty="0"/>
          </a:p>
        </p:txBody>
      </p:sp>
      <p:sp>
        <p:nvSpPr>
          <p:cNvPr id="5" name="Rectangle 4">
            <a:extLst>
              <a:ext uri="{FF2B5EF4-FFF2-40B4-BE49-F238E27FC236}">
                <a16:creationId xmlns:a16="http://schemas.microsoft.com/office/drawing/2014/main" id="{14704812-84B3-468E-9444-4B35C0F8FA1F}"/>
              </a:ext>
            </a:extLst>
          </p:cNvPr>
          <p:cNvSpPr/>
          <p:nvPr/>
        </p:nvSpPr>
        <p:spPr>
          <a:xfrm>
            <a:off x="1247775" y="4708435"/>
            <a:ext cx="1743075" cy="1200329"/>
          </a:xfrm>
          <a:prstGeom prst="rect">
            <a:avLst/>
          </a:prstGeom>
        </p:spPr>
        <p:txBody>
          <a:bodyPr wrap="square">
            <a:spAutoFit/>
          </a:bodyPr>
          <a:lstStyle/>
          <a:p>
            <a:r>
              <a:rPr lang="pt-BR" dirty="0">
                <a:solidFill>
                  <a:srgbClr val="333333"/>
                </a:solidFill>
                <a:latin typeface="q_serif"/>
              </a:rPr>
              <a:t>X X X X X X  X</a:t>
            </a:r>
            <a:br>
              <a:rPr lang="pt-BR" dirty="0"/>
            </a:br>
            <a:r>
              <a:rPr lang="pt-BR" dirty="0">
                <a:solidFill>
                  <a:srgbClr val="333333"/>
                </a:solidFill>
                <a:latin typeface="q_serif"/>
              </a:rPr>
              <a:t>X X X </a:t>
            </a:r>
            <a:r>
              <a:rPr lang="pt-BR" b="1" dirty="0">
                <a:solidFill>
                  <a:srgbClr val="333333"/>
                </a:solidFill>
                <a:latin typeface="q_serif"/>
              </a:rPr>
              <a:t>O O O O</a:t>
            </a:r>
            <a:br>
              <a:rPr lang="pt-BR" dirty="0"/>
            </a:br>
            <a:r>
              <a:rPr lang="pt-BR" dirty="0">
                <a:solidFill>
                  <a:srgbClr val="333333"/>
                </a:solidFill>
                <a:latin typeface="q_serif"/>
              </a:rPr>
              <a:t>X X </a:t>
            </a:r>
            <a:r>
              <a:rPr lang="pt-BR" b="1" dirty="0">
                <a:solidFill>
                  <a:srgbClr val="333333"/>
                </a:solidFill>
                <a:latin typeface="q_serif"/>
              </a:rPr>
              <a:t>O O O O O</a:t>
            </a:r>
            <a:br>
              <a:rPr lang="pt-BR" dirty="0"/>
            </a:br>
            <a:r>
              <a:rPr lang="pt-BR" b="1" dirty="0">
                <a:solidFill>
                  <a:srgbClr val="333333"/>
                </a:solidFill>
                <a:latin typeface="q_serif"/>
              </a:rPr>
              <a:t>O O O O O O O</a:t>
            </a:r>
            <a:endParaRPr lang="en-US" dirty="0"/>
          </a:p>
        </p:txBody>
      </p:sp>
      <p:pic>
        <p:nvPicPr>
          <p:cNvPr id="6" name="Picture 5">
            <a:extLst>
              <a:ext uri="{FF2B5EF4-FFF2-40B4-BE49-F238E27FC236}">
                <a16:creationId xmlns:a16="http://schemas.microsoft.com/office/drawing/2014/main" id="{8F04C61C-7775-43CE-9F63-3C07D5EFEBB9}"/>
              </a:ext>
            </a:extLst>
          </p:cNvPr>
          <p:cNvPicPr>
            <a:picLocks noChangeAspect="1"/>
          </p:cNvPicPr>
          <p:nvPr/>
        </p:nvPicPr>
        <p:blipFill>
          <a:blip r:embed="rId2"/>
          <a:stretch>
            <a:fillRect/>
          </a:stretch>
        </p:blipFill>
        <p:spPr>
          <a:xfrm>
            <a:off x="3695700" y="4534763"/>
            <a:ext cx="2057400" cy="1704975"/>
          </a:xfrm>
          <a:prstGeom prst="rect">
            <a:avLst/>
          </a:prstGeom>
        </p:spPr>
      </p:pic>
      <p:pic>
        <p:nvPicPr>
          <p:cNvPr id="7" name="Picture 6">
            <a:extLst>
              <a:ext uri="{FF2B5EF4-FFF2-40B4-BE49-F238E27FC236}">
                <a16:creationId xmlns:a16="http://schemas.microsoft.com/office/drawing/2014/main" id="{3C990033-3FA1-43EF-B74A-017844B1D505}"/>
              </a:ext>
            </a:extLst>
          </p:cNvPr>
          <p:cNvPicPr>
            <a:picLocks noChangeAspect="1"/>
          </p:cNvPicPr>
          <p:nvPr/>
        </p:nvPicPr>
        <p:blipFill>
          <a:blip r:embed="rId3"/>
          <a:stretch>
            <a:fillRect/>
          </a:stretch>
        </p:blipFill>
        <p:spPr>
          <a:xfrm>
            <a:off x="3800475" y="2817019"/>
            <a:ext cx="2400299" cy="1681162"/>
          </a:xfrm>
          <a:prstGeom prst="rect">
            <a:avLst/>
          </a:prstGeom>
        </p:spPr>
      </p:pic>
      <p:sp>
        <p:nvSpPr>
          <p:cNvPr id="8" name="Rectangle 7">
            <a:extLst>
              <a:ext uri="{FF2B5EF4-FFF2-40B4-BE49-F238E27FC236}">
                <a16:creationId xmlns:a16="http://schemas.microsoft.com/office/drawing/2014/main" id="{2A989C4D-7F78-4F40-87C2-80C328FF35EA}"/>
              </a:ext>
            </a:extLst>
          </p:cNvPr>
          <p:cNvSpPr/>
          <p:nvPr/>
        </p:nvSpPr>
        <p:spPr>
          <a:xfrm>
            <a:off x="1114425" y="6239738"/>
            <a:ext cx="4745594" cy="369332"/>
          </a:xfrm>
          <a:prstGeom prst="rect">
            <a:avLst/>
          </a:prstGeom>
        </p:spPr>
        <p:txBody>
          <a:bodyPr wrap="none">
            <a:spAutoFit/>
          </a:bodyPr>
          <a:lstStyle/>
          <a:p>
            <a:pPr>
              <a:buFont typeface="Arial" panose="020B0604020202020204" pitchFamily="34" charset="0"/>
              <a:buChar char="•"/>
            </a:pPr>
            <a:r>
              <a:rPr lang="en-US" dirty="0">
                <a:solidFill>
                  <a:srgbClr val="333333"/>
                </a:solidFill>
                <a:latin typeface="q_serif"/>
              </a:rPr>
              <a:t>Thinking=</a:t>
            </a:r>
            <a:r>
              <a:rPr lang="en-US" b="1" dirty="0">
                <a:solidFill>
                  <a:srgbClr val="333333"/>
                </a:solidFill>
                <a:latin typeface="q_serif"/>
              </a:rPr>
              <a:t>Sigmoid</a:t>
            </a:r>
            <a:r>
              <a:rPr lang="en-US" dirty="0">
                <a:solidFill>
                  <a:srgbClr val="333333"/>
                </a:solidFill>
                <a:latin typeface="q_serif"/>
              </a:rPr>
              <a:t>, Acting=</a:t>
            </a:r>
            <a:r>
              <a:rPr lang="en-US" b="1" dirty="0">
                <a:solidFill>
                  <a:srgbClr val="333333"/>
                </a:solidFill>
                <a:latin typeface="q_serif"/>
              </a:rPr>
              <a:t>Threshold</a:t>
            </a:r>
            <a:r>
              <a:rPr lang="en-US" dirty="0">
                <a:solidFill>
                  <a:srgbClr val="333333"/>
                </a:solidFill>
                <a:latin typeface="q_serif"/>
              </a:rPr>
              <a:t>, in general</a:t>
            </a:r>
            <a:endParaRPr lang="en-US" b="0" i="0" dirty="0">
              <a:solidFill>
                <a:srgbClr val="333333"/>
              </a:solidFill>
              <a:effectLst/>
              <a:latin typeface="q_serif"/>
            </a:endParaRPr>
          </a:p>
        </p:txBody>
      </p:sp>
      <p:pic>
        <p:nvPicPr>
          <p:cNvPr id="9" name="Picture 8">
            <a:extLst>
              <a:ext uri="{FF2B5EF4-FFF2-40B4-BE49-F238E27FC236}">
                <a16:creationId xmlns:a16="http://schemas.microsoft.com/office/drawing/2014/main" id="{74020399-6AF5-4A1C-9A15-E98193E09956}"/>
              </a:ext>
            </a:extLst>
          </p:cNvPr>
          <p:cNvPicPr>
            <a:picLocks noChangeAspect="1"/>
          </p:cNvPicPr>
          <p:nvPr/>
        </p:nvPicPr>
        <p:blipFill>
          <a:blip r:embed="rId4"/>
          <a:stretch>
            <a:fillRect/>
          </a:stretch>
        </p:blipFill>
        <p:spPr>
          <a:xfrm>
            <a:off x="6564869" y="2063750"/>
            <a:ext cx="4886325" cy="4429125"/>
          </a:xfrm>
          <a:prstGeom prst="rect">
            <a:avLst/>
          </a:prstGeom>
          <a:ln w="57150">
            <a:solidFill>
              <a:schemeClr val="tx1"/>
            </a:solidFill>
          </a:ln>
        </p:spPr>
      </p:pic>
      <p:sp>
        <p:nvSpPr>
          <p:cNvPr id="10" name="Footer Placeholder 9">
            <a:extLst>
              <a:ext uri="{FF2B5EF4-FFF2-40B4-BE49-F238E27FC236}">
                <a16:creationId xmlns:a16="http://schemas.microsoft.com/office/drawing/2014/main" id="{5605D2F5-BF2E-4C17-88A9-26FE56531AE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41800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6A19F-D6EA-47F0-9697-58BC8A76102E}"/>
              </a:ext>
            </a:extLst>
          </p:cNvPr>
          <p:cNvSpPr>
            <a:spLocks noGrp="1"/>
          </p:cNvSpPr>
          <p:nvPr>
            <p:ph type="title"/>
          </p:nvPr>
        </p:nvSpPr>
        <p:spPr>
          <a:xfrm>
            <a:off x="0" y="0"/>
            <a:ext cx="12192000" cy="960439"/>
          </a:xfrm>
          <a:solidFill>
            <a:schemeClr val="accent1">
              <a:lumMod val="40000"/>
              <a:lumOff val="60000"/>
            </a:schemeClr>
          </a:solidFill>
        </p:spPr>
        <p:txBody>
          <a:bodyPr/>
          <a:lstStyle/>
          <a:p>
            <a:r>
              <a:rPr lang="en-US" b="1" dirty="0"/>
              <a:t>4.Machine Learning Architecture </a:t>
            </a:r>
          </a:p>
        </p:txBody>
      </p:sp>
      <p:pic>
        <p:nvPicPr>
          <p:cNvPr id="5" name="Picture 4">
            <a:extLst>
              <a:ext uri="{FF2B5EF4-FFF2-40B4-BE49-F238E27FC236}">
                <a16:creationId xmlns:a16="http://schemas.microsoft.com/office/drawing/2014/main" id="{76C8BDD9-AD64-4452-994A-A71E09B1D2DE}"/>
              </a:ext>
            </a:extLst>
          </p:cNvPr>
          <p:cNvPicPr>
            <a:picLocks noChangeAspect="1"/>
          </p:cNvPicPr>
          <p:nvPr/>
        </p:nvPicPr>
        <p:blipFill>
          <a:blip r:embed="rId2"/>
          <a:stretch>
            <a:fillRect/>
          </a:stretch>
        </p:blipFill>
        <p:spPr>
          <a:xfrm>
            <a:off x="110197" y="1284336"/>
            <a:ext cx="11971606" cy="4909624"/>
          </a:xfrm>
          <a:prstGeom prst="rect">
            <a:avLst/>
          </a:prstGeom>
        </p:spPr>
      </p:pic>
      <p:sp>
        <p:nvSpPr>
          <p:cNvPr id="3" name="Footer Placeholder 2">
            <a:extLst>
              <a:ext uri="{FF2B5EF4-FFF2-40B4-BE49-F238E27FC236}">
                <a16:creationId xmlns:a16="http://schemas.microsoft.com/office/drawing/2014/main" id="{CA739972-E8A7-449E-A8D0-4E52B666987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2116869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F731A-71F2-4498-B419-420EF25E2293}"/>
              </a:ext>
            </a:extLst>
          </p:cNvPr>
          <p:cNvSpPr>
            <a:spLocks noGrp="1"/>
          </p:cNvSpPr>
          <p:nvPr>
            <p:ph type="title"/>
          </p:nvPr>
        </p:nvSpPr>
        <p:spPr>
          <a:xfrm>
            <a:off x="0" y="18254"/>
            <a:ext cx="12192000" cy="891157"/>
          </a:xfrm>
          <a:solidFill>
            <a:schemeClr val="accent1">
              <a:lumMod val="20000"/>
              <a:lumOff val="80000"/>
            </a:schemeClr>
          </a:solidFill>
        </p:spPr>
        <p:txBody>
          <a:bodyPr vert="horz" lIns="91440" tIns="45720" rIns="91440" bIns="45720" rtlCol="0" anchor="ctr">
            <a:normAutofit/>
          </a:bodyPr>
          <a:lstStyle/>
          <a:p>
            <a:r>
              <a:rPr lang="en-US" b="1" kern="1200" dirty="0">
                <a:solidFill>
                  <a:schemeClr val="tx1"/>
                </a:solidFill>
                <a:latin typeface="+mj-lt"/>
                <a:ea typeface="+mj-ea"/>
                <a:cs typeface="+mj-cs"/>
              </a:rPr>
              <a:t>Sigmoid Threshold Unit</a:t>
            </a:r>
          </a:p>
        </p:txBody>
      </p:sp>
      <p:pic>
        <p:nvPicPr>
          <p:cNvPr id="5" name="Picture 4">
            <a:extLst>
              <a:ext uri="{FF2B5EF4-FFF2-40B4-BE49-F238E27FC236}">
                <a16:creationId xmlns:a16="http://schemas.microsoft.com/office/drawing/2014/main" id="{36562621-1431-43E1-B4E0-E6B697BD1D67}"/>
              </a:ext>
            </a:extLst>
          </p:cNvPr>
          <p:cNvPicPr>
            <a:picLocks noChangeAspect="1"/>
          </p:cNvPicPr>
          <p:nvPr/>
        </p:nvPicPr>
        <p:blipFill>
          <a:blip r:embed="rId2"/>
          <a:stretch>
            <a:fillRect/>
          </a:stretch>
        </p:blipFill>
        <p:spPr>
          <a:xfrm>
            <a:off x="1799772" y="1012426"/>
            <a:ext cx="8591656" cy="5240909"/>
          </a:xfrm>
          <a:prstGeom prst="rect">
            <a:avLst/>
          </a:prstGeom>
          <a:ln w="38100">
            <a:solidFill>
              <a:schemeClr val="accent1"/>
            </a:solidFill>
          </a:ln>
        </p:spPr>
      </p:pic>
      <p:sp>
        <p:nvSpPr>
          <p:cNvPr id="3" name="Footer Placeholder 2">
            <a:extLst>
              <a:ext uri="{FF2B5EF4-FFF2-40B4-BE49-F238E27FC236}">
                <a16:creationId xmlns:a16="http://schemas.microsoft.com/office/drawing/2014/main" id="{AAD854B9-639F-4A38-A968-B6A19840CC0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79478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D6609-F845-41FF-B509-AD384D6D1EBA}"/>
              </a:ext>
            </a:extLst>
          </p:cNvPr>
          <p:cNvSpPr>
            <a:spLocks noGrp="1"/>
          </p:cNvSpPr>
          <p:nvPr>
            <p:ph type="title"/>
          </p:nvPr>
        </p:nvSpPr>
        <p:spPr>
          <a:xfrm>
            <a:off x="0" y="18255"/>
            <a:ext cx="12192000" cy="947851"/>
          </a:xfrm>
          <a:solidFill>
            <a:schemeClr val="accent1">
              <a:lumMod val="20000"/>
              <a:lumOff val="80000"/>
            </a:schemeClr>
          </a:solidFill>
        </p:spPr>
        <p:txBody>
          <a:bodyPr/>
          <a:lstStyle/>
          <a:p>
            <a:r>
              <a:rPr lang="en-US" b="1" dirty="0"/>
              <a:t>Error Gradient for the Sigmoid Unit</a:t>
            </a:r>
          </a:p>
        </p:txBody>
      </p:sp>
      <p:pic>
        <p:nvPicPr>
          <p:cNvPr id="5" name="Picture 4">
            <a:extLst>
              <a:ext uri="{FF2B5EF4-FFF2-40B4-BE49-F238E27FC236}">
                <a16:creationId xmlns:a16="http://schemas.microsoft.com/office/drawing/2014/main" id="{25173ACF-F3D9-4B8C-8843-387A73FA2014}"/>
              </a:ext>
            </a:extLst>
          </p:cNvPr>
          <p:cNvPicPr>
            <a:picLocks noChangeAspect="1"/>
          </p:cNvPicPr>
          <p:nvPr/>
        </p:nvPicPr>
        <p:blipFill>
          <a:blip r:embed="rId2"/>
          <a:stretch>
            <a:fillRect/>
          </a:stretch>
        </p:blipFill>
        <p:spPr>
          <a:xfrm>
            <a:off x="425222" y="1184728"/>
            <a:ext cx="10296525" cy="4953000"/>
          </a:xfrm>
          <a:prstGeom prst="rect">
            <a:avLst/>
          </a:prstGeom>
          <a:ln w="28575">
            <a:solidFill>
              <a:schemeClr val="tx1"/>
            </a:solidFill>
          </a:ln>
        </p:spPr>
      </p:pic>
      <p:sp>
        <p:nvSpPr>
          <p:cNvPr id="3" name="Footer Placeholder 2">
            <a:extLst>
              <a:ext uri="{FF2B5EF4-FFF2-40B4-BE49-F238E27FC236}">
                <a16:creationId xmlns:a16="http://schemas.microsoft.com/office/drawing/2014/main" id="{6CDD44AF-C0C9-4D1D-8C36-088467A9268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2649227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3DB5-C8EF-4D75-960F-2B14C7E02322}"/>
              </a:ext>
            </a:extLst>
          </p:cNvPr>
          <p:cNvSpPr>
            <a:spLocks noGrp="1"/>
          </p:cNvSpPr>
          <p:nvPr>
            <p:ph type="title"/>
          </p:nvPr>
        </p:nvSpPr>
        <p:spPr>
          <a:xfrm>
            <a:off x="0" y="18256"/>
            <a:ext cx="12075886" cy="483396"/>
          </a:xfrm>
          <a:solidFill>
            <a:schemeClr val="accent1">
              <a:lumMod val="20000"/>
              <a:lumOff val="80000"/>
            </a:schemeClr>
          </a:solidFill>
        </p:spPr>
        <p:txBody>
          <a:bodyPr>
            <a:normAutofit fontScale="90000"/>
          </a:bodyPr>
          <a:lstStyle/>
          <a:p>
            <a:r>
              <a:rPr lang="en-US" b="1" dirty="0"/>
              <a:t>Back Propagation Algorithm for Feed Forward networks</a:t>
            </a:r>
            <a:r>
              <a:rPr lang="en-US" dirty="0"/>
              <a:t> </a:t>
            </a:r>
          </a:p>
        </p:txBody>
      </p:sp>
      <p:sp>
        <p:nvSpPr>
          <p:cNvPr id="3" name="Footer Placeholder 2">
            <a:extLst>
              <a:ext uri="{FF2B5EF4-FFF2-40B4-BE49-F238E27FC236}">
                <a16:creationId xmlns:a16="http://schemas.microsoft.com/office/drawing/2014/main" id="{CC644FA1-D05B-4091-88A2-3BC0CFC26072}"/>
              </a:ext>
            </a:extLst>
          </p:cNvPr>
          <p:cNvSpPr>
            <a:spLocks noGrp="1"/>
          </p:cNvSpPr>
          <p:nvPr>
            <p:ph type="ftr" sz="quarter" idx="11"/>
          </p:nvPr>
        </p:nvSpPr>
        <p:spPr/>
        <p:txBody>
          <a:bodyPr/>
          <a:lstStyle/>
          <a:p>
            <a:r>
              <a:rPr lang="kn-IN"/>
              <a:t>ಡಾ|| ತ್ಯಾಗರಾಜು  ಜಿ.ಎಸ್  </a:t>
            </a:r>
            <a:endParaRPr lang="en-US"/>
          </a:p>
        </p:txBody>
      </p:sp>
      <p:pic>
        <p:nvPicPr>
          <p:cNvPr id="7" name="Picture 6">
            <a:extLst>
              <a:ext uri="{FF2B5EF4-FFF2-40B4-BE49-F238E27FC236}">
                <a16:creationId xmlns:a16="http://schemas.microsoft.com/office/drawing/2014/main" id="{6B20FF6F-EE5E-4DE0-9720-D1620BE27921}"/>
              </a:ext>
            </a:extLst>
          </p:cNvPr>
          <p:cNvPicPr>
            <a:picLocks noChangeAspect="1"/>
          </p:cNvPicPr>
          <p:nvPr/>
        </p:nvPicPr>
        <p:blipFill>
          <a:blip r:embed="rId2"/>
          <a:stretch>
            <a:fillRect/>
          </a:stretch>
        </p:blipFill>
        <p:spPr>
          <a:xfrm>
            <a:off x="1319212" y="614362"/>
            <a:ext cx="9553575" cy="5629275"/>
          </a:xfrm>
          <a:prstGeom prst="rect">
            <a:avLst/>
          </a:prstGeom>
          <a:ln w="38100">
            <a:solidFill>
              <a:schemeClr val="tx1"/>
            </a:solidFill>
          </a:ln>
        </p:spPr>
      </p:pic>
    </p:spTree>
    <p:extLst>
      <p:ext uri="{BB962C8B-B14F-4D97-AF65-F5344CB8AC3E}">
        <p14:creationId xmlns:p14="http://schemas.microsoft.com/office/powerpoint/2010/main" val="28470746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C3B6-34EB-4752-83E6-91B104D68FA6}"/>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b="1" dirty="0"/>
              <a:t>Source Code </a:t>
            </a:r>
          </a:p>
        </p:txBody>
      </p:sp>
      <p:sp>
        <p:nvSpPr>
          <p:cNvPr id="3" name="Content Placeholder 2">
            <a:extLst>
              <a:ext uri="{FF2B5EF4-FFF2-40B4-BE49-F238E27FC236}">
                <a16:creationId xmlns:a16="http://schemas.microsoft.com/office/drawing/2014/main" id="{6AA1F0B4-43ED-4378-9624-E90721243B6C}"/>
              </a:ext>
            </a:extLst>
          </p:cNvPr>
          <p:cNvSpPr>
            <a:spLocks noGrp="1"/>
          </p:cNvSpPr>
          <p:nvPr>
            <p:ph idx="1"/>
          </p:nvPr>
        </p:nvSpPr>
        <p:spPr>
          <a:xfrm>
            <a:off x="381000" y="1825625"/>
            <a:ext cx="10972800" cy="2014855"/>
          </a:xfrm>
        </p:spPr>
        <p:txBody>
          <a:bodyPr>
            <a:normAutofit/>
          </a:bodyPr>
          <a:lstStyle/>
          <a:p>
            <a:r>
              <a:rPr lang="en-US" sz="4400" b="1" dirty="0"/>
              <a:t>https://github.com/profthyagu</a:t>
            </a:r>
          </a:p>
        </p:txBody>
      </p:sp>
      <p:sp>
        <p:nvSpPr>
          <p:cNvPr id="4" name="Footer Placeholder 3">
            <a:extLst>
              <a:ext uri="{FF2B5EF4-FFF2-40B4-BE49-F238E27FC236}">
                <a16:creationId xmlns:a16="http://schemas.microsoft.com/office/drawing/2014/main" id="{E3D67563-549B-41E2-8B8F-8B2797B4C9F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43921688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9FCB-76D1-4A5D-AFC5-F59822B10393}"/>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b="1" dirty="0"/>
              <a:t>LabProgram 3</a:t>
            </a:r>
          </a:p>
        </p:txBody>
      </p:sp>
      <p:sp>
        <p:nvSpPr>
          <p:cNvPr id="3" name="Content Placeholder 2">
            <a:extLst>
              <a:ext uri="{FF2B5EF4-FFF2-40B4-BE49-F238E27FC236}">
                <a16:creationId xmlns:a16="http://schemas.microsoft.com/office/drawing/2014/main" id="{76D04CE5-4FA7-4F64-B57A-DF94D188298C}"/>
              </a:ext>
            </a:extLst>
          </p:cNvPr>
          <p:cNvSpPr>
            <a:spLocks noGrp="1"/>
          </p:cNvSpPr>
          <p:nvPr>
            <p:ph idx="1"/>
          </p:nvPr>
        </p:nvSpPr>
        <p:spPr/>
        <p:txBody>
          <a:bodyPr>
            <a:normAutofit/>
          </a:bodyPr>
          <a:lstStyle/>
          <a:p>
            <a:pPr algn="just"/>
            <a:r>
              <a:rPr lang="en-US" sz="4400" b="1" dirty="0"/>
              <a:t>Write a program to implement the naïve Bayesian classifier for a sample training data set stored as a .CSV file. Compute the accuracy of the classifier, considering few test data sets.</a:t>
            </a:r>
          </a:p>
        </p:txBody>
      </p:sp>
      <p:sp>
        <p:nvSpPr>
          <p:cNvPr id="4" name="Footer Placeholder 3">
            <a:extLst>
              <a:ext uri="{FF2B5EF4-FFF2-40B4-BE49-F238E27FC236}">
                <a16:creationId xmlns:a16="http://schemas.microsoft.com/office/drawing/2014/main" id="{8A8F18E1-C444-4727-ACAE-A1195C5E4B4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985462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D893-98DD-4896-AA0E-0A40E1ED1B71}"/>
              </a:ext>
            </a:extLst>
          </p:cNvPr>
          <p:cNvSpPr>
            <a:spLocks noGrp="1"/>
          </p:cNvSpPr>
          <p:nvPr>
            <p:ph type="title"/>
          </p:nvPr>
        </p:nvSpPr>
        <p:spPr>
          <a:xfrm>
            <a:off x="0" y="1"/>
            <a:ext cx="12192000" cy="914400"/>
          </a:xfrm>
          <a:solidFill>
            <a:schemeClr val="accent1">
              <a:lumMod val="20000"/>
              <a:lumOff val="80000"/>
            </a:schemeClr>
          </a:solidFill>
        </p:spPr>
        <p:txBody>
          <a:bodyPr/>
          <a:lstStyle/>
          <a:p>
            <a:r>
              <a:rPr lang="en-US" b="1" dirty="0"/>
              <a:t>Use cases</a:t>
            </a:r>
          </a:p>
        </p:txBody>
      </p:sp>
      <p:pic>
        <p:nvPicPr>
          <p:cNvPr id="3" name="Picture 2">
            <a:extLst>
              <a:ext uri="{FF2B5EF4-FFF2-40B4-BE49-F238E27FC236}">
                <a16:creationId xmlns:a16="http://schemas.microsoft.com/office/drawing/2014/main" id="{8055573A-8AE2-440C-8FC3-D5CF13D938D5}"/>
              </a:ext>
            </a:extLst>
          </p:cNvPr>
          <p:cNvPicPr>
            <a:picLocks noChangeAspect="1"/>
          </p:cNvPicPr>
          <p:nvPr/>
        </p:nvPicPr>
        <p:blipFill>
          <a:blip r:embed="rId2"/>
          <a:stretch>
            <a:fillRect/>
          </a:stretch>
        </p:blipFill>
        <p:spPr>
          <a:xfrm>
            <a:off x="0" y="1382512"/>
            <a:ext cx="12084148" cy="5110363"/>
          </a:xfrm>
          <a:prstGeom prst="rect">
            <a:avLst/>
          </a:prstGeom>
          <a:ln w="57150">
            <a:solidFill>
              <a:schemeClr val="tx1"/>
            </a:solidFill>
          </a:ln>
        </p:spPr>
      </p:pic>
      <p:pic>
        <p:nvPicPr>
          <p:cNvPr id="4" name="Picture 3">
            <a:extLst>
              <a:ext uri="{FF2B5EF4-FFF2-40B4-BE49-F238E27FC236}">
                <a16:creationId xmlns:a16="http://schemas.microsoft.com/office/drawing/2014/main" id="{C6835A6A-3C11-44D9-AA76-BE79144C196A}"/>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27205769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D893-98DD-4896-AA0E-0A40E1ED1B71}"/>
              </a:ext>
            </a:extLst>
          </p:cNvPr>
          <p:cNvSpPr>
            <a:spLocks noGrp="1"/>
          </p:cNvSpPr>
          <p:nvPr>
            <p:ph type="title"/>
          </p:nvPr>
        </p:nvSpPr>
        <p:spPr>
          <a:xfrm>
            <a:off x="0" y="0"/>
            <a:ext cx="12192000" cy="986955"/>
          </a:xfrm>
          <a:solidFill>
            <a:schemeClr val="accent1">
              <a:lumMod val="20000"/>
              <a:lumOff val="80000"/>
            </a:schemeClr>
          </a:solidFill>
        </p:spPr>
        <p:txBody>
          <a:bodyPr/>
          <a:lstStyle/>
          <a:p>
            <a:r>
              <a:rPr lang="en-US" b="1" dirty="0"/>
              <a:t>Use cases</a:t>
            </a:r>
          </a:p>
        </p:txBody>
      </p:sp>
      <p:pic>
        <p:nvPicPr>
          <p:cNvPr id="4" name="Picture 3" descr="A screenshot of text&#10;&#10;Description generated with very high confidence">
            <a:extLst>
              <a:ext uri="{FF2B5EF4-FFF2-40B4-BE49-F238E27FC236}">
                <a16:creationId xmlns:a16="http://schemas.microsoft.com/office/drawing/2014/main" id="{4D68652F-A9A8-471F-B463-579DC89BB583}"/>
              </a:ext>
            </a:extLst>
          </p:cNvPr>
          <p:cNvPicPr>
            <a:picLocks noChangeAspect="1"/>
          </p:cNvPicPr>
          <p:nvPr/>
        </p:nvPicPr>
        <p:blipFill rotWithShape="1">
          <a:blip r:embed="rId2"/>
          <a:srcRect l="37" r="4853" b="1"/>
          <a:stretch/>
        </p:blipFill>
        <p:spPr>
          <a:xfrm>
            <a:off x="275791" y="1171118"/>
            <a:ext cx="10856666" cy="5502719"/>
          </a:xfrm>
          <a:prstGeom prst="rect">
            <a:avLst/>
          </a:prstGeom>
        </p:spPr>
      </p:pic>
      <p:pic>
        <p:nvPicPr>
          <p:cNvPr id="5" name="Picture 4">
            <a:extLst>
              <a:ext uri="{FF2B5EF4-FFF2-40B4-BE49-F238E27FC236}">
                <a16:creationId xmlns:a16="http://schemas.microsoft.com/office/drawing/2014/main" id="{538E9068-A058-465D-B42A-EA87EC896516}"/>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1347874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1354-C4BB-4228-85BA-5D3DF947CA6E}"/>
              </a:ext>
            </a:extLst>
          </p:cNvPr>
          <p:cNvSpPr>
            <a:spLocks noGrp="1"/>
          </p:cNvSpPr>
          <p:nvPr>
            <p:ph type="title"/>
          </p:nvPr>
        </p:nvSpPr>
        <p:spPr>
          <a:xfrm>
            <a:off x="0" y="-27042"/>
            <a:ext cx="12192000" cy="784652"/>
          </a:xfrm>
          <a:solidFill>
            <a:schemeClr val="accent1">
              <a:lumMod val="20000"/>
              <a:lumOff val="80000"/>
            </a:schemeClr>
          </a:solidFill>
        </p:spPr>
        <p:txBody>
          <a:bodyPr/>
          <a:lstStyle/>
          <a:p>
            <a:r>
              <a:rPr lang="en-US" b="1" dirty="0"/>
              <a:t>Conditional Probability </a:t>
            </a:r>
          </a:p>
        </p:txBody>
      </p:sp>
      <p:sp>
        <p:nvSpPr>
          <p:cNvPr id="6" name="AutoShape 2" descr="{\displaystyle P(A\mid B)={\frac {P(B\mid A)\,P(A)}{P(B)}},}">
            <a:extLst>
              <a:ext uri="{FF2B5EF4-FFF2-40B4-BE49-F238E27FC236}">
                <a16:creationId xmlns:a16="http://schemas.microsoft.com/office/drawing/2014/main" id="{7166BA63-DCB8-4FE7-A28B-7A90CF8EBD1B}"/>
              </a:ext>
            </a:extLst>
          </p:cNvPr>
          <p:cNvSpPr>
            <a:spLocks noChangeAspect="1" noChangeArrowheads="1"/>
          </p:cNvSpPr>
          <p:nvPr/>
        </p:nvSpPr>
        <p:spPr bwMode="auto">
          <a:xfrm>
            <a:off x="5943600" y="3276600"/>
            <a:ext cx="304800" cy="102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7F27B1B-50BD-4421-83E7-A52312F1B42D}"/>
              </a:ext>
            </a:extLst>
          </p:cNvPr>
          <p:cNvPicPr>
            <a:picLocks noChangeAspect="1"/>
          </p:cNvPicPr>
          <p:nvPr/>
        </p:nvPicPr>
        <p:blipFill>
          <a:blip r:embed="rId2"/>
          <a:stretch>
            <a:fillRect/>
          </a:stretch>
        </p:blipFill>
        <p:spPr>
          <a:xfrm>
            <a:off x="0" y="6361611"/>
            <a:ext cx="1737360" cy="496389"/>
          </a:xfrm>
          <a:prstGeom prst="rect">
            <a:avLst/>
          </a:prstGeom>
        </p:spPr>
      </p:pic>
      <p:sp>
        <p:nvSpPr>
          <p:cNvPr id="3" name="Rectangle 2">
            <a:extLst>
              <a:ext uri="{FF2B5EF4-FFF2-40B4-BE49-F238E27FC236}">
                <a16:creationId xmlns:a16="http://schemas.microsoft.com/office/drawing/2014/main" id="{99E0C80A-A68E-4985-B1AB-0A123A15387A}"/>
              </a:ext>
            </a:extLst>
          </p:cNvPr>
          <p:cNvSpPr/>
          <p:nvPr/>
        </p:nvSpPr>
        <p:spPr>
          <a:xfrm>
            <a:off x="400050" y="1760399"/>
            <a:ext cx="11239500" cy="1446550"/>
          </a:xfrm>
          <a:prstGeom prst="rect">
            <a:avLst/>
          </a:prstGeom>
        </p:spPr>
        <p:txBody>
          <a:bodyPr wrap="square">
            <a:spAutoFit/>
          </a:bodyPr>
          <a:lstStyle/>
          <a:p>
            <a:r>
              <a:rPr lang="en-US" sz="2400" b="1" dirty="0">
                <a:solidFill>
                  <a:srgbClr val="000000"/>
                </a:solidFill>
                <a:latin typeface="Times New Roman" panose="02020603050405020304" pitchFamily="18" charset="0"/>
              </a:rPr>
              <a:t>Definition.</a:t>
            </a:r>
            <a:r>
              <a:rPr lang="en-US" sz="2400"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The </a:t>
            </a:r>
            <a:r>
              <a:rPr lang="en-US" sz="2400" b="1" dirty="0">
                <a:solidFill>
                  <a:srgbClr val="000000"/>
                </a:solidFill>
                <a:latin typeface="Times New Roman" panose="02020603050405020304" pitchFamily="18" charset="0"/>
              </a:rPr>
              <a:t>conditional probability</a:t>
            </a:r>
            <a:r>
              <a:rPr lang="en-US" sz="2400" dirty="0">
                <a:solidFill>
                  <a:srgbClr val="000000"/>
                </a:solidFill>
                <a:latin typeface="Times New Roman" panose="02020603050405020304" pitchFamily="18" charset="0"/>
              </a:rPr>
              <a:t> of an event </a:t>
            </a:r>
            <a:r>
              <a:rPr lang="en-US" sz="2400" i="1" dirty="0">
                <a:solidFill>
                  <a:srgbClr val="000000"/>
                </a:solidFill>
                <a:latin typeface="Times New Roman" panose="02020603050405020304" pitchFamily="18" charset="0"/>
              </a:rPr>
              <a:t>A</a:t>
            </a:r>
            <a:r>
              <a:rPr lang="en-US" sz="2400" dirty="0">
                <a:solidFill>
                  <a:srgbClr val="000000"/>
                </a:solidFill>
                <a:latin typeface="Times New Roman" panose="02020603050405020304" pitchFamily="18" charset="0"/>
              </a:rPr>
              <a:t> given that an event </a:t>
            </a:r>
            <a:r>
              <a:rPr lang="en-US" sz="2400" i="1" dirty="0">
                <a:solidFill>
                  <a:srgbClr val="000000"/>
                </a:solidFill>
                <a:latin typeface="Times New Roman" panose="02020603050405020304" pitchFamily="18" charset="0"/>
              </a:rPr>
              <a:t>B</a:t>
            </a:r>
            <a:r>
              <a:rPr lang="en-US" sz="2400" dirty="0">
                <a:solidFill>
                  <a:srgbClr val="000000"/>
                </a:solidFill>
                <a:latin typeface="Times New Roman" panose="02020603050405020304" pitchFamily="18" charset="0"/>
              </a:rPr>
              <a:t> has occurred is written</a:t>
            </a:r>
            <a:r>
              <a:rPr lang="en-US" dirty="0">
                <a:solidFill>
                  <a:srgbClr val="000000"/>
                </a:solidFill>
                <a:latin typeface="Times New Roman" panose="02020603050405020304" pitchFamily="18" charset="0"/>
              </a:rPr>
              <a:t>:   </a:t>
            </a:r>
            <a:r>
              <a:rPr lang="en-US" sz="3200" b="1" dirty="0">
                <a:solidFill>
                  <a:srgbClr val="000000"/>
                </a:solidFill>
                <a:latin typeface="Times New Roman" panose="02020603050405020304" pitchFamily="18" charset="0"/>
              </a:rPr>
              <a:t>P(A|B)  </a:t>
            </a:r>
            <a:r>
              <a:rPr lang="en-US" sz="2400" dirty="0">
                <a:solidFill>
                  <a:srgbClr val="000000"/>
                </a:solidFill>
                <a:latin typeface="Times New Roman" panose="02020603050405020304" pitchFamily="18" charset="0"/>
              </a:rPr>
              <a:t>and is calculated using:   </a:t>
            </a:r>
          </a:p>
          <a:p>
            <a:r>
              <a:rPr lang="en-US" sz="2400" dirty="0">
                <a:solidFill>
                  <a:srgbClr val="000000"/>
                </a:solidFill>
                <a:latin typeface="Times New Roman" panose="02020603050405020304" pitchFamily="18" charset="0"/>
              </a:rPr>
              <a:t> </a:t>
            </a:r>
            <a:r>
              <a:rPr lang="en-US" sz="3200" dirty="0">
                <a:solidFill>
                  <a:srgbClr val="000000"/>
                </a:solidFill>
                <a:latin typeface="MJXc-TeX-math-I"/>
              </a:rPr>
              <a:t>P</a:t>
            </a:r>
            <a:r>
              <a:rPr lang="en-US" sz="3200" dirty="0">
                <a:solidFill>
                  <a:srgbClr val="000000"/>
                </a:solidFill>
                <a:latin typeface="MJXc-TeX-main-R"/>
              </a:rPr>
              <a:t>(</a:t>
            </a:r>
            <a:r>
              <a:rPr lang="en-US" sz="3200" dirty="0">
                <a:solidFill>
                  <a:srgbClr val="000000"/>
                </a:solidFill>
                <a:latin typeface="MJXc-TeX-math-I"/>
              </a:rPr>
              <a:t>A</a:t>
            </a:r>
            <a:r>
              <a:rPr lang="en-US" sz="3200" dirty="0">
                <a:solidFill>
                  <a:srgbClr val="000000"/>
                </a:solidFill>
                <a:latin typeface="MJXc-TeX-main-R"/>
              </a:rPr>
              <a:t>|</a:t>
            </a:r>
            <a:r>
              <a:rPr lang="en-US" sz="3200" dirty="0">
                <a:solidFill>
                  <a:srgbClr val="000000"/>
                </a:solidFill>
                <a:latin typeface="MJXc-TeX-math-I"/>
              </a:rPr>
              <a:t>B</a:t>
            </a:r>
            <a:r>
              <a:rPr lang="en-US" sz="3200" dirty="0">
                <a:solidFill>
                  <a:srgbClr val="000000"/>
                </a:solidFill>
                <a:latin typeface="MJXc-TeX-main-R"/>
              </a:rPr>
              <a:t>)= </a:t>
            </a:r>
            <a:r>
              <a:rPr lang="en-US" sz="3200" dirty="0">
                <a:solidFill>
                  <a:srgbClr val="000000"/>
                </a:solidFill>
                <a:latin typeface="Times New Roman" panose="02020603050405020304" pitchFamily="18" charset="0"/>
              </a:rPr>
              <a:t>P(A∩B) </a:t>
            </a:r>
            <a:r>
              <a:rPr lang="en-US" sz="3200" b="1" dirty="0">
                <a:solidFill>
                  <a:srgbClr val="000000"/>
                </a:solidFill>
                <a:latin typeface="Times New Roman" panose="02020603050405020304" pitchFamily="18" charset="0"/>
              </a:rPr>
              <a:t>/</a:t>
            </a:r>
            <a:r>
              <a:rPr lang="en-US" sz="3200" dirty="0">
                <a:solidFill>
                  <a:srgbClr val="000000"/>
                </a:solidFill>
                <a:latin typeface="Times New Roman" panose="02020603050405020304" pitchFamily="18" charset="0"/>
              </a:rPr>
              <a:t> P(B)  </a:t>
            </a:r>
            <a:r>
              <a:rPr lang="en-US" sz="2400" dirty="0">
                <a:solidFill>
                  <a:srgbClr val="000000"/>
                </a:solidFill>
                <a:latin typeface="Times New Roman" panose="02020603050405020304" pitchFamily="18" charset="0"/>
              </a:rPr>
              <a:t>as long as </a:t>
            </a:r>
            <a:r>
              <a:rPr lang="en-US" sz="2400" b="1" i="1" dirty="0">
                <a:solidFill>
                  <a:srgbClr val="000000"/>
                </a:solidFill>
                <a:latin typeface="Times New Roman" panose="02020603050405020304" pitchFamily="18" charset="0"/>
              </a:rPr>
              <a:t>P</a:t>
            </a:r>
            <a:r>
              <a:rPr lang="en-US" sz="2400" b="1" dirty="0">
                <a:solidFill>
                  <a:srgbClr val="000000"/>
                </a:solidFill>
                <a:latin typeface="Times New Roman" panose="02020603050405020304" pitchFamily="18" charset="0"/>
              </a:rPr>
              <a:t>(</a:t>
            </a:r>
            <a:r>
              <a:rPr lang="en-US" sz="2400" b="1" i="1" dirty="0">
                <a:solidFill>
                  <a:srgbClr val="000000"/>
                </a:solidFill>
                <a:latin typeface="Times New Roman" panose="02020603050405020304" pitchFamily="18" charset="0"/>
              </a:rPr>
              <a:t>B</a:t>
            </a:r>
            <a:r>
              <a:rPr lang="en-US" sz="2400" b="1" dirty="0">
                <a:solidFill>
                  <a:srgbClr val="000000"/>
                </a:solidFill>
                <a:latin typeface="Times New Roman" panose="02020603050405020304" pitchFamily="18" charset="0"/>
              </a:rPr>
              <a:t>) &gt; 0.</a:t>
            </a:r>
            <a:endParaRPr lang="en-US" sz="2400" b="1" i="0" dirty="0">
              <a:solidFill>
                <a:srgbClr val="000000"/>
              </a:solidFill>
              <a:effectLst/>
              <a:latin typeface="Times New Roman" panose="02020603050405020304" pitchFamily="18" charset="0"/>
            </a:endParaRPr>
          </a:p>
        </p:txBody>
      </p:sp>
      <p:sp>
        <p:nvSpPr>
          <p:cNvPr id="9" name="Rectangle 8">
            <a:extLst>
              <a:ext uri="{FF2B5EF4-FFF2-40B4-BE49-F238E27FC236}">
                <a16:creationId xmlns:a16="http://schemas.microsoft.com/office/drawing/2014/main" id="{2921EC5A-84A3-4F4E-9A25-7D3FE94E6788}"/>
              </a:ext>
            </a:extLst>
          </p:cNvPr>
          <p:cNvSpPr/>
          <p:nvPr/>
        </p:nvSpPr>
        <p:spPr>
          <a:xfrm>
            <a:off x="678180" y="3276600"/>
            <a:ext cx="6096000" cy="1477328"/>
          </a:xfrm>
          <a:prstGeom prst="rect">
            <a:avLst/>
          </a:prstGeom>
        </p:spPr>
        <p:txBody>
          <a:bodyPr>
            <a:spAutoFit/>
          </a:bodyPr>
          <a:lstStyle/>
          <a:p>
            <a:r>
              <a:rPr lang="en-US" dirty="0">
                <a:solidFill>
                  <a:srgbClr val="595858"/>
                </a:solidFill>
                <a:latin typeface="roboto"/>
              </a:rPr>
              <a:t>Example : </a:t>
            </a:r>
          </a:p>
          <a:p>
            <a:r>
              <a:rPr lang="en-US" sz="2400" b="1" dirty="0"/>
              <a:t>P(A) = 4/52</a:t>
            </a:r>
          </a:p>
          <a:p>
            <a:r>
              <a:rPr lang="en-US" sz="2400" b="1" dirty="0"/>
              <a:t>P(B) = 4/51 </a:t>
            </a:r>
          </a:p>
          <a:p>
            <a:r>
              <a:rPr lang="en-US" sz="2400" b="1" dirty="0"/>
              <a:t>P(A and B) = 4/52*4/51= 0.006</a:t>
            </a:r>
            <a:endParaRPr lang="en-US" sz="2400" b="1" i="0" dirty="0">
              <a:effectLst/>
            </a:endParaRPr>
          </a:p>
        </p:txBody>
      </p:sp>
      <p:pic>
        <p:nvPicPr>
          <p:cNvPr id="9218" name="Picture 2" descr="https://s3-ap-south-1.amazonaws.com/av-blog-media/wp-content/uploads/2017/03/13114134/CP7-300x54.png">
            <a:extLst>
              <a:ext uri="{FF2B5EF4-FFF2-40B4-BE49-F238E27FC236}">
                <a16:creationId xmlns:a16="http://schemas.microsoft.com/office/drawing/2014/main" id="{989796BF-09D7-44E4-96A8-35DC2299A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3797384"/>
            <a:ext cx="4147185" cy="77152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44A0376-D83D-4D81-8054-3E34E02997B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0721892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1354-C4BB-4228-85BA-5D3DF947CA6E}"/>
              </a:ext>
            </a:extLst>
          </p:cNvPr>
          <p:cNvSpPr>
            <a:spLocks noGrp="1"/>
          </p:cNvSpPr>
          <p:nvPr>
            <p:ph type="title"/>
          </p:nvPr>
        </p:nvSpPr>
        <p:spPr>
          <a:xfrm>
            <a:off x="0" y="-88757"/>
            <a:ext cx="12192000" cy="784652"/>
          </a:xfrm>
          <a:solidFill>
            <a:schemeClr val="accent1">
              <a:lumMod val="20000"/>
              <a:lumOff val="80000"/>
            </a:schemeClr>
          </a:solidFill>
        </p:spPr>
        <p:txBody>
          <a:bodyPr/>
          <a:lstStyle/>
          <a:p>
            <a:r>
              <a:rPr lang="en-US" b="1" dirty="0"/>
              <a:t>Bayes Theorem </a:t>
            </a:r>
          </a:p>
        </p:txBody>
      </p:sp>
      <p:sp>
        <p:nvSpPr>
          <p:cNvPr id="4" name="Content Placeholder 3">
            <a:extLst>
              <a:ext uri="{FF2B5EF4-FFF2-40B4-BE49-F238E27FC236}">
                <a16:creationId xmlns:a16="http://schemas.microsoft.com/office/drawing/2014/main" id="{26275CFC-3DB7-46EA-A758-58DE3AC91E78}"/>
              </a:ext>
            </a:extLst>
          </p:cNvPr>
          <p:cNvSpPr>
            <a:spLocks noGrp="1"/>
          </p:cNvSpPr>
          <p:nvPr>
            <p:ph sz="half" idx="1"/>
          </p:nvPr>
        </p:nvSpPr>
        <p:spPr>
          <a:xfrm>
            <a:off x="247355" y="1351452"/>
            <a:ext cx="10753579" cy="748762"/>
          </a:xfrm>
        </p:spPr>
        <p:txBody>
          <a:bodyPr>
            <a:normAutofit/>
          </a:bodyPr>
          <a:lstStyle/>
          <a:p>
            <a:r>
              <a:rPr lang="en-US" dirty="0"/>
              <a:t>Bayes' theorem is stated mathematically as the following equation</a:t>
            </a:r>
          </a:p>
        </p:txBody>
      </p:sp>
      <p:sp>
        <p:nvSpPr>
          <p:cNvPr id="6" name="AutoShape 2" descr="{\displaystyle P(A\mid B)={\frac {P(B\mid A)\,P(A)}{P(B)}},}">
            <a:extLst>
              <a:ext uri="{FF2B5EF4-FFF2-40B4-BE49-F238E27FC236}">
                <a16:creationId xmlns:a16="http://schemas.microsoft.com/office/drawing/2014/main" id="{7166BA63-DCB8-4FE7-A28B-7A90CF8EBD1B}"/>
              </a:ext>
            </a:extLst>
          </p:cNvPr>
          <p:cNvSpPr>
            <a:spLocks noChangeAspect="1" noChangeArrowheads="1"/>
          </p:cNvSpPr>
          <p:nvPr/>
        </p:nvSpPr>
        <p:spPr bwMode="auto">
          <a:xfrm>
            <a:off x="5943600" y="3276600"/>
            <a:ext cx="304800" cy="102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0061EA6-71EA-469E-A5E4-E1E7CC74607D}"/>
              </a:ext>
            </a:extLst>
          </p:cNvPr>
          <p:cNvPicPr>
            <a:picLocks noChangeAspect="1"/>
          </p:cNvPicPr>
          <p:nvPr/>
        </p:nvPicPr>
        <p:blipFill>
          <a:blip r:embed="rId2"/>
          <a:stretch>
            <a:fillRect/>
          </a:stretch>
        </p:blipFill>
        <p:spPr>
          <a:xfrm>
            <a:off x="444304" y="2293034"/>
            <a:ext cx="6280054" cy="3020694"/>
          </a:xfrm>
          <a:prstGeom prst="rect">
            <a:avLst/>
          </a:prstGeom>
          <a:ln w="38100">
            <a:solidFill>
              <a:schemeClr val="tx1"/>
            </a:solidFill>
          </a:ln>
        </p:spPr>
      </p:pic>
      <p:pic>
        <p:nvPicPr>
          <p:cNvPr id="7" name="Picture 6">
            <a:extLst>
              <a:ext uri="{FF2B5EF4-FFF2-40B4-BE49-F238E27FC236}">
                <a16:creationId xmlns:a16="http://schemas.microsoft.com/office/drawing/2014/main" id="{77F27B1B-50BD-4421-83E7-A52312F1B42D}"/>
              </a:ext>
            </a:extLst>
          </p:cNvPr>
          <p:cNvPicPr>
            <a:picLocks noChangeAspect="1"/>
          </p:cNvPicPr>
          <p:nvPr/>
        </p:nvPicPr>
        <p:blipFill>
          <a:blip r:embed="rId3"/>
          <a:stretch>
            <a:fillRect/>
          </a:stretch>
        </p:blipFill>
        <p:spPr>
          <a:xfrm>
            <a:off x="0" y="6361611"/>
            <a:ext cx="1737360" cy="496389"/>
          </a:xfrm>
          <a:prstGeom prst="rect">
            <a:avLst/>
          </a:prstGeom>
        </p:spPr>
      </p:pic>
      <p:pic>
        <p:nvPicPr>
          <p:cNvPr id="5" name="Picture 4">
            <a:extLst>
              <a:ext uri="{FF2B5EF4-FFF2-40B4-BE49-F238E27FC236}">
                <a16:creationId xmlns:a16="http://schemas.microsoft.com/office/drawing/2014/main" id="{48DC900A-AFB4-4B53-864C-A104321B556A}"/>
              </a:ext>
            </a:extLst>
          </p:cNvPr>
          <p:cNvPicPr>
            <a:picLocks noChangeAspect="1"/>
          </p:cNvPicPr>
          <p:nvPr/>
        </p:nvPicPr>
        <p:blipFill>
          <a:blip r:embed="rId4"/>
          <a:stretch>
            <a:fillRect/>
          </a:stretch>
        </p:blipFill>
        <p:spPr>
          <a:xfrm>
            <a:off x="7087006" y="2994766"/>
            <a:ext cx="4809711" cy="1200150"/>
          </a:xfrm>
          <a:prstGeom prst="rect">
            <a:avLst/>
          </a:prstGeom>
          <a:ln w="28575">
            <a:solidFill>
              <a:schemeClr val="tx1"/>
            </a:solidFill>
          </a:ln>
        </p:spPr>
      </p:pic>
      <p:sp>
        <p:nvSpPr>
          <p:cNvPr id="3" name="Footer Placeholder 2">
            <a:extLst>
              <a:ext uri="{FF2B5EF4-FFF2-40B4-BE49-F238E27FC236}">
                <a16:creationId xmlns:a16="http://schemas.microsoft.com/office/drawing/2014/main" id="{0F629359-780E-467E-8CE9-E9B3E49AB4C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6741959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1354-C4BB-4228-85BA-5D3DF947CA6E}"/>
              </a:ext>
            </a:extLst>
          </p:cNvPr>
          <p:cNvSpPr>
            <a:spLocks noGrp="1"/>
          </p:cNvSpPr>
          <p:nvPr>
            <p:ph type="title"/>
          </p:nvPr>
        </p:nvSpPr>
        <p:spPr>
          <a:xfrm>
            <a:off x="0" y="0"/>
            <a:ext cx="12192000" cy="784652"/>
          </a:xfrm>
          <a:solidFill>
            <a:schemeClr val="accent1">
              <a:lumMod val="20000"/>
              <a:lumOff val="80000"/>
            </a:schemeClr>
          </a:solidFill>
        </p:spPr>
        <p:txBody>
          <a:bodyPr/>
          <a:lstStyle/>
          <a:p>
            <a:r>
              <a:rPr lang="en-US" b="1" dirty="0"/>
              <a:t>Bayes Theorem </a:t>
            </a:r>
          </a:p>
        </p:txBody>
      </p:sp>
      <p:sp>
        <p:nvSpPr>
          <p:cNvPr id="4" name="Content Placeholder 3">
            <a:extLst>
              <a:ext uri="{FF2B5EF4-FFF2-40B4-BE49-F238E27FC236}">
                <a16:creationId xmlns:a16="http://schemas.microsoft.com/office/drawing/2014/main" id="{26275CFC-3DB7-46EA-A758-58DE3AC91E78}"/>
              </a:ext>
            </a:extLst>
          </p:cNvPr>
          <p:cNvSpPr>
            <a:spLocks noGrp="1"/>
          </p:cNvSpPr>
          <p:nvPr>
            <p:ph sz="half" idx="1"/>
          </p:nvPr>
        </p:nvSpPr>
        <p:spPr>
          <a:xfrm>
            <a:off x="94955" y="963035"/>
            <a:ext cx="10753579" cy="748762"/>
          </a:xfrm>
        </p:spPr>
        <p:txBody>
          <a:bodyPr>
            <a:normAutofit/>
          </a:bodyPr>
          <a:lstStyle/>
          <a:p>
            <a:r>
              <a:rPr lang="en-US" dirty="0"/>
              <a:t>Bayes' theorem is stated mathematically as the following equation</a:t>
            </a:r>
          </a:p>
        </p:txBody>
      </p:sp>
      <p:sp>
        <p:nvSpPr>
          <p:cNvPr id="6" name="AutoShape 2" descr="{\displaystyle P(A\mid B)={\frac {P(B\mid A)\,P(A)}{P(B)}},}">
            <a:extLst>
              <a:ext uri="{FF2B5EF4-FFF2-40B4-BE49-F238E27FC236}">
                <a16:creationId xmlns:a16="http://schemas.microsoft.com/office/drawing/2014/main" id="{7166BA63-DCB8-4FE7-A28B-7A90CF8EBD1B}"/>
              </a:ext>
            </a:extLst>
          </p:cNvPr>
          <p:cNvSpPr>
            <a:spLocks noChangeAspect="1" noChangeArrowheads="1"/>
          </p:cNvSpPr>
          <p:nvPr/>
        </p:nvSpPr>
        <p:spPr bwMode="auto">
          <a:xfrm>
            <a:off x="5943600" y="3276600"/>
            <a:ext cx="304800" cy="102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7F27B1B-50BD-4421-83E7-A52312F1B42D}"/>
              </a:ext>
            </a:extLst>
          </p:cNvPr>
          <p:cNvPicPr>
            <a:picLocks noChangeAspect="1"/>
          </p:cNvPicPr>
          <p:nvPr/>
        </p:nvPicPr>
        <p:blipFill>
          <a:blip r:embed="rId2"/>
          <a:stretch>
            <a:fillRect/>
          </a:stretch>
        </p:blipFill>
        <p:spPr>
          <a:xfrm>
            <a:off x="0" y="6361611"/>
            <a:ext cx="1737360" cy="496389"/>
          </a:xfrm>
          <a:prstGeom prst="rect">
            <a:avLst/>
          </a:prstGeom>
        </p:spPr>
      </p:pic>
      <p:pic>
        <p:nvPicPr>
          <p:cNvPr id="5" name="Picture 4">
            <a:extLst>
              <a:ext uri="{FF2B5EF4-FFF2-40B4-BE49-F238E27FC236}">
                <a16:creationId xmlns:a16="http://schemas.microsoft.com/office/drawing/2014/main" id="{48DC900A-AFB4-4B53-864C-A104321B556A}"/>
              </a:ext>
            </a:extLst>
          </p:cNvPr>
          <p:cNvPicPr>
            <a:picLocks noChangeAspect="1"/>
          </p:cNvPicPr>
          <p:nvPr/>
        </p:nvPicPr>
        <p:blipFill>
          <a:blip r:embed="rId3"/>
          <a:stretch>
            <a:fillRect/>
          </a:stretch>
        </p:blipFill>
        <p:spPr>
          <a:xfrm>
            <a:off x="7087006" y="2994766"/>
            <a:ext cx="4809711" cy="1200150"/>
          </a:xfrm>
          <a:prstGeom prst="rect">
            <a:avLst/>
          </a:prstGeom>
          <a:ln w="28575">
            <a:solidFill>
              <a:schemeClr val="tx1"/>
            </a:solidFill>
          </a:ln>
        </p:spPr>
      </p:pic>
      <p:pic>
        <p:nvPicPr>
          <p:cNvPr id="3" name="Picture 2">
            <a:extLst>
              <a:ext uri="{FF2B5EF4-FFF2-40B4-BE49-F238E27FC236}">
                <a16:creationId xmlns:a16="http://schemas.microsoft.com/office/drawing/2014/main" id="{F0D8B799-B722-4B32-B125-7265591166EA}"/>
              </a:ext>
            </a:extLst>
          </p:cNvPr>
          <p:cNvPicPr>
            <a:picLocks noChangeAspect="1"/>
          </p:cNvPicPr>
          <p:nvPr/>
        </p:nvPicPr>
        <p:blipFill>
          <a:blip r:embed="rId4"/>
          <a:stretch>
            <a:fillRect/>
          </a:stretch>
        </p:blipFill>
        <p:spPr>
          <a:xfrm>
            <a:off x="723605" y="1711797"/>
            <a:ext cx="5219995" cy="4514850"/>
          </a:xfrm>
          <a:prstGeom prst="rect">
            <a:avLst/>
          </a:prstGeom>
          <a:ln w="38100">
            <a:solidFill>
              <a:schemeClr val="tx1"/>
            </a:solidFill>
          </a:ln>
        </p:spPr>
      </p:pic>
      <p:sp>
        <p:nvSpPr>
          <p:cNvPr id="8" name="Footer Placeholder 7">
            <a:extLst>
              <a:ext uri="{FF2B5EF4-FFF2-40B4-BE49-F238E27FC236}">
                <a16:creationId xmlns:a16="http://schemas.microsoft.com/office/drawing/2014/main" id="{4D553C2B-AAA0-40ED-A8B3-99134BEB134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742601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838200" y="1190625"/>
            <a:ext cx="10515600" cy="5286375"/>
          </a:xfrm>
        </p:spPr>
        <p:txBody>
          <a:bodyPr>
            <a:normAutofit fontScale="92500"/>
          </a:bodyPr>
          <a:lstStyle/>
          <a:p>
            <a:r>
              <a:rPr lang="en-US" b="1" dirty="0"/>
              <a:t>Accuracy </a:t>
            </a:r>
            <a:r>
              <a:rPr lang="en-US" dirty="0"/>
              <a:t>: Accuracy is a metric by which one can examine how good is the machine learning model. </a:t>
            </a:r>
          </a:p>
          <a:p>
            <a:endParaRPr lang="en-US" dirty="0"/>
          </a:p>
          <a:p>
            <a:endParaRPr lang="en-US" dirty="0"/>
          </a:p>
          <a:p>
            <a:endParaRPr lang="en-US" dirty="0"/>
          </a:p>
          <a:p>
            <a:r>
              <a:rPr lang="en-US" b="1" dirty="0"/>
              <a:t>Backpropagation: </a:t>
            </a:r>
            <a:r>
              <a:rPr lang="en-US" dirty="0"/>
              <a:t>In neural networks, if the estimated output is far away from the actual output (high error), we update the biases and weights based on the error. This weight and bias updating process is known as Back Propagation. Back-propagation (BP) algorithms work by determining the loss (or error) at the output and then propagating it back into the network. The weights are updated to minimize the error resulting from each neuron. The first step in minimizing the error is to determine the gradient (Derivatives) of each node w.r.t. the final output.</a:t>
            </a:r>
          </a:p>
        </p:txBody>
      </p:sp>
      <p:pic>
        <p:nvPicPr>
          <p:cNvPr id="4" name="Picture 3">
            <a:extLst>
              <a:ext uri="{FF2B5EF4-FFF2-40B4-BE49-F238E27FC236}">
                <a16:creationId xmlns:a16="http://schemas.microsoft.com/office/drawing/2014/main" id="{E02C287D-31DE-4767-99CD-618465721B26}"/>
              </a:ext>
            </a:extLst>
          </p:cNvPr>
          <p:cNvPicPr>
            <a:picLocks noChangeAspect="1"/>
          </p:cNvPicPr>
          <p:nvPr/>
        </p:nvPicPr>
        <p:blipFill>
          <a:blip r:embed="rId2"/>
          <a:stretch>
            <a:fillRect/>
          </a:stretch>
        </p:blipFill>
        <p:spPr>
          <a:xfrm>
            <a:off x="1524000" y="2067535"/>
            <a:ext cx="6305550" cy="866775"/>
          </a:xfrm>
          <a:prstGeom prst="rect">
            <a:avLst/>
          </a:prstGeom>
        </p:spPr>
      </p:pic>
      <p:sp>
        <p:nvSpPr>
          <p:cNvPr id="5" name="Footer Placeholder 4">
            <a:extLst>
              <a:ext uri="{FF2B5EF4-FFF2-40B4-BE49-F238E27FC236}">
                <a16:creationId xmlns:a16="http://schemas.microsoft.com/office/drawing/2014/main" id="{270AB81A-032A-4CBD-9951-6DD410319E9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676944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1354-C4BB-4228-85BA-5D3DF947CA6E}"/>
              </a:ext>
            </a:extLst>
          </p:cNvPr>
          <p:cNvSpPr>
            <a:spLocks noGrp="1"/>
          </p:cNvSpPr>
          <p:nvPr>
            <p:ph type="title"/>
          </p:nvPr>
        </p:nvSpPr>
        <p:spPr>
          <a:xfrm>
            <a:off x="0" y="0"/>
            <a:ext cx="12192000" cy="784652"/>
          </a:xfrm>
          <a:solidFill>
            <a:schemeClr val="accent1">
              <a:lumMod val="20000"/>
              <a:lumOff val="80000"/>
            </a:schemeClr>
          </a:solidFill>
        </p:spPr>
        <p:txBody>
          <a:bodyPr/>
          <a:lstStyle/>
          <a:p>
            <a:r>
              <a:rPr lang="en-US" b="1" dirty="0"/>
              <a:t>Alternative form</a:t>
            </a:r>
          </a:p>
        </p:txBody>
      </p:sp>
      <p:sp>
        <p:nvSpPr>
          <p:cNvPr id="6" name="AutoShape 2" descr="{\displaystyle P(A\mid B)={\frac {P(B\mid A)\,P(A)}{P(B)}},}">
            <a:extLst>
              <a:ext uri="{FF2B5EF4-FFF2-40B4-BE49-F238E27FC236}">
                <a16:creationId xmlns:a16="http://schemas.microsoft.com/office/drawing/2014/main" id="{7166BA63-DCB8-4FE7-A28B-7A90CF8EBD1B}"/>
              </a:ext>
            </a:extLst>
          </p:cNvPr>
          <p:cNvSpPr>
            <a:spLocks noChangeAspect="1" noChangeArrowheads="1"/>
          </p:cNvSpPr>
          <p:nvPr/>
        </p:nvSpPr>
        <p:spPr bwMode="auto">
          <a:xfrm>
            <a:off x="5943600" y="3276600"/>
            <a:ext cx="304800" cy="102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7F27B1B-50BD-4421-83E7-A52312F1B42D}"/>
              </a:ext>
            </a:extLst>
          </p:cNvPr>
          <p:cNvPicPr>
            <a:picLocks noChangeAspect="1"/>
          </p:cNvPicPr>
          <p:nvPr/>
        </p:nvPicPr>
        <p:blipFill>
          <a:blip r:embed="rId2"/>
          <a:stretch>
            <a:fillRect/>
          </a:stretch>
        </p:blipFill>
        <p:spPr>
          <a:xfrm>
            <a:off x="0" y="6361611"/>
            <a:ext cx="1737360" cy="496389"/>
          </a:xfrm>
          <a:prstGeom prst="rect">
            <a:avLst/>
          </a:prstGeom>
        </p:spPr>
      </p:pic>
      <p:pic>
        <p:nvPicPr>
          <p:cNvPr id="18" name="Picture 17">
            <a:extLst>
              <a:ext uri="{FF2B5EF4-FFF2-40B4-BE49-F238E27FC236}">
                <a16:creationId xmlns:a16="http://schemas.microsoft.com/office/drawing/2014/main" id="{9CB31B8E-F02E-4AEF-8CE1-571E0FE53314}"/>
              </a:ext>
            </a:extLst>
          </p:cNvPr>
          <p:cNvPicPr>
            <a:picLocks noChangeAspect="1"/>
          </p:cNvPicPr>
          <p:nvPr/>
        </p:nvPicPr>
        <p:blipFill>
          <a:blip r:embed="rId3"/>
          <a:stretch>
            <a:fillRect/>
          </a:stretch>
        </p:blipFill>
        <p:spPr>
          <a:xfrm>
            <a:off x="1372511" y="1021064"/>
            <a:ext cx="8791575" cy="1562100"/>
          </a:xfrm>
          <a:prstGeom prst="rect">
            <a:avLst/>
          </a:prstGeom>
        </p:spPr>
      </p:pic>
      <p:pic>
        <p:nvPicPr>
          <p:cNvPr id="24" name="Picture 23">
            <a:extLst>
              <a:ext uri="{FF2B5EF4-FFF2-40B4-BE49-F238E27FC236}">
                <a16:creationId xmlns:a16="http://schemas.microsoft.com/office/drawing/2014/main" id="{59CBCCDB-C370-4C59-9B6E-69FA15EC7AAB}"/>
              </a:ext>
            </a:extLst>
          </p:cNvPr>
          <p:cNvPicPr>
            <a:picLocks noChangeAspect="1"/>
          </p:cNvPicPr>
          <p:nvPr/>
        </p:nvPicPr>
        <p:blipFill>
          <a:blip r:embed="rId4"/>
          <a:stretch>
            <a:fillRect/>
          </a:stretch>
        </p:blipFill>
        <p:spPr>
          <a:xfrm>
            <a:off x="430695" y="4801273"/>
            <a:ext cx="11330609" cy="999810"/>
          </a:xfrm>
          <a:prstGeom prst="rect">
            <a:avLst/>
          </a:prstGeom>
          <a:ln w="19050">
            <a:solidFill>
              <a:schemeClr val="accent1"/>
            </a:solidFill>
          </a:ln>
        </p:spPr>
      </p:pic>
      <p:pic>
        <p:nvPicPr>
          <p:cNvPr id="25" name="Picture 24">
            <a:extLst>
              <a:ext uri="{FF2B5EF4-FFF2-40B4-BE49-F238E27FC236}">
                <a16:creationId xmlns:a16="http://schemas.microsoft.com/office/drawing/2014/main" id="{82EDA8E3-51D5-4FD9-AFD8-3B4B7D738E7C}"/>
              </a:ext>
            </a:extLst>
          </p:cNvPr>
          <p:cNvPicPr>
            <a:picLocks noChangeAspect="1"/>
          </p:cNvPicPr>
          <p:nvPr/>
        </p:nvPicPr>
        <p:blipFill>
          <a:blip r:embed="rId5"/>
          <a:stretch>
            <a:fillRect/>
          </a:stretch>
        </p:blipFill>
        <p:spPr>
          <a:xfrm>
            <a:off x="430695" y="3660160"/>
            <a:ext cx="11330609" cy="784651"/>
          </a:xfrm>
          <a:prstGeom prst="rect">
            <a:avLst/>
          </a:prstGeom>
          <a:ln w="19050">
            <a:solidFill>
              <a:schemeClr val="tx1"/>
            </a:solidFill>
          </a:ln>
        </p:spPr>
      </p:pic>
      <p:sp>
        <p:nvSpPr>
          <p:cNvPr id="3" name="Footer Placeholder 2">
            <a:extLst>
              <a:ext uri="{FF2B5EF4-FFF2-40B4-BE49-F238E27FC236}">
                <a16:creationId xmlns:a16="http://schemas.microsoft.com/office/drawing/2014/main" id="{D1CFD610-4ACD-48AF-9648-C6F5370C47A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997733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A1BC2-CF08-4357-AC85-AB929C762F09}"/>
              </a:ext>
            </a:extLst>
          </p:cNvPr>
          <p:cNvSpPr>
            <a:spLocks noGrp="1"/>
          </p:cNvSpPr>
          <p:nvPr>
            <p:ph type="title"/>
          </p:nvPr>
        </p:nvSpPr>
        <p:spPr>
          <a:xfrm>
            <a:off x="0" y="10456"/>
            <a:ext cx="12192000" cy="777874"/>
          </a:xfrm>
          <a:solidFill>
            <a:schemeClr val="accent1">
              <a:lumMod val="20000"/>
              <a:lumOff val="80000"/>
            </a:schemeClr>
          </a:solidFill>
        </p:spPr>
        <p:txBody>
          <a:bodyPr>
            <a:normAutofit fontScale="90000"/>
          </a:bodyPr>
          <a:lstStyle/>
          <a:p>
            <a:br>
              <a:rPr lang="en-US" dirty="0"/>
            </a:br>
            <a:r>
              <a:rPr lang="en-US" b="1" dirty="0"/>
              <a:t>Example of Bayes Theorem</a:t>
            </a:r>
            <a:br>
              <a:rPr lang="en-US" dirty="0"/>
            </a:br>
            <a:endParaRPr lang="en-US" dirty="0"/>
          </a:p>
        </p:txBody>
      </p:sp>
      <p:sp>
        <p:nvSpPr>
          <p:cNvPr id="4" name="Rectangle 3">
            <a:extLst>
              <a:ext uri="{FF2B5EF4-FFF2-40B4-BE49-F238E27FC236}">
                <a16:creationId xmlns:a16="http://schemas.microsoft.com/office/drawing/2014/main" id="{9FEEA596-AB4A-4928-B5F9-1EA192C068D6}"/>
              </a:ext>
            </a:extLst>
          </p:cNvPr>
          <p:cNvSpPr/>
          <p:nvPr/>
        </p:nvSpPr>
        <p:spPr>
          <a:xfrm>
            <a:off x="223837" y="1139726"/>
            <a:ext cx="11744325" cy="1200329"/>
          </a:xfrm>
          <a:prstGeom prst="rect">
            <a:avLst/>
          </a:prstGeom>
        </p:spPr>
        <p:txBody>
          <a:bodyPr wrap="square">
            <a:spAutoFit/>
          </a:bodyPr>
          <a:lstStyle/>
          <a:p>
            <a:r>
              <a:rPr lang="en-US" sz="2400" dirty="0"/>
              <a:t>Consider a drug test that is </a:t>
            </a:r>
            <a:r>
              <a:rPr lang="en-US" sz="2400" b="1" i="1" dirty="0"/>
              <a:t>99 percent sensitive</a:t>
            </a:r>
            <a:r>
              <a:rPr lang="en-US" sz="2400" dirty="0"/>
              <a:t>(the true positive rate) and </a:t>
            </a:r>
            <a:r>
              <a:rPr lang="en-US" sz="2400" b="1" i="1" dirty="0"/>
              <a:t>99 percent specific </a:t>
            </a:r>
            <a:r>
              <a:rPr lang="en-US" sz="2400" dirty="0"/>
              <a:t>(the true negative rate). If half a percent</a:t>
            </a:r>
            <a:r>
              <a:rPr lang="en-US" sz="2400" b="1" i="1" dirty="0"/>
              <a:t> (0.5 percent) </a:t>
            </a:r>
            <a:r>
              <a:rPr lang="en-US" sz="2400" dirty="0"/>
              <a:t>of people </a:t>
            </a:r>
            <a:r>
              <a:rPr lang="en-US" sz="2400" b="1" i="1" dirty="0"/>
              <a:t>use a drug</a:t>
            </a:r>
            <a:r>
              <a:rPr lang="en-US" sz="2400" dirty="0"/>
              <a:t>, what is the probability a random person with a positive test actually is a user?</a:t>
            </a:r>
          </a:p>
        </p:txBody>
      </p:sp>
      <p:sp>
        <p:nvSpPr>
          <p:cNvPr id="8" name="Rectangle 7">
            <a:extLst>
              <a:ext uri="{FF2B5EF4-FFF2-40B4-BE49-F238E27FC236}">
                <a16:creationId xmlns:a16="http://schemas.microsoft.com/office/drawing/2014/main" id="{1654A876-370A-4FF6-BBD2-E5559F423F0F}"/>
              </a:ext>
            </a:extLst>
          </p:cNvPr>
          <p:cNvSpPr/>
          <p:nvPr/>
        </p:nvSpPr>
        <p:spPr>
          <a:xfrm>
            <a:off x="5505450" y="76227"/>
            <a:ext cx="6686550" cy="584775"/>
          </a:xfrm>
          <a:prstGeom prst="rect">
            <a:avLst/>
          </a:prstGeom>
        </p:spPr>
        <p:txBody>
          <a:bodyPr wrap="square">
            <a:spAutoFit/>
          </a:bodyPr>
          <a:lstStyle/>
          <a:p>
            <a:r>
              <a:rPr lang="en-US" sz="3200" b="1" dirty="0">
                <a:solidFill>
                  <a:srgbClr val="282828"/>
                </a:solidFill>
                <a:latin typeface="Georgia" panose="02040502050405020303" pitchFamily="18" charset="0"/>
              </a:rPr>
              <a:t>P(A ∣ B) = P(B ∣ A)P(A) / P(B)</a:t>
            </a:r>
            <a:endParaRPr lang="en-US" sz="3200" b="1" dirty="0"/>
          </a:p>
        </p:txBody>
      </p:sp>
      <p:pic>
        <p:nvPicPr>
          <p:cNvPr id="11" name="Picture 10">
            <a:extLst>
              <a:ext uri="{FF2B5EF4-FFF2-40B4-BE49-F238E27FC236}">
                <a16:creationId xmlns:a16="http://schemas.microsoft.com/office/drawing/2014/main" id="{459A1C10-BC75-441B-A38E-9161B596B514}"/>
              </a:ext>
            </a:extLst>
          </p:cNvPr>
          <p:cNvPicPr>
            <a:picLocks noChangeAspect="1"/>
          </p:cNvPicPr>
          <p:nvPr/>
        </p:nvPicPr>
        <p:blipFill>
          <a:blip r:embed="rId2"/>
          <a:stretch>
            <a:fillRect/>
          </a:stretch>
        </p:blipFill>
        <p:spPr>
          <a:xfrm>
            <a:off x="557212" y="2340055"/>
            <a:ext cx="10677525" cy="4255888"/>
          </a:xfrm>
          <a:prstGeom prst="rect">
            <a:avLst/>
          </a:prstGeom>
          <a:ln w="28575">
            <a:solidFill>
              <a:schemeClr val="tx1"/>
            </a:solidFill>
          </a:ln>
        </p:spPr>
      </p:pic>
      <p:sp>
        <p:nvSpPr>
          <p:cNvPr id="2" name="Footer Placeholder 1">
            <a:extLst>
              <a:ext uri="{FF2B5EF4-FFF2-40B4-BE49-F238E27FC236}">
                <a16:creationId xmlns:a16="http://schemas.microsoft.com/office/drawing/2014/main" id="{681C0384-C30D-423C-9E33-A55F698301A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874164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803FA-DB79-4A74-884F-5996F631C4FC}"/>
              </a:ext>
            </a:extLst>
          </p:cNvPr>
          <p:cNvSpPr>
            <a:spLocks noGrp="1"/>
          </p:cNvSpPr>
          <p:nvPr>
            <p:ph type="title"/>
          </p:nvPr>
        </p:nvSpPr>
        <p:spPr>
          <a:xfrm>
            <a:off x="0" y="18255"/>
            <a:ext cx="12192000" cy="811739"/>
          </a:xfrm>
          <a:solidFill>
            <a:schemeClr val="accent1">
              <a:lumMod val="20000"/>
              <a:lumOff val="80000"/>
            </a:schemeClr>
          </a:solidFill>
        </p:spPr>
        <p:txBody>
          <a:bodyPr/>
          <a:lstStyle/>
          <a:p>
            <a:r>
              <a:rPr lang="en-US" b="1" dirty="0"/>
              <a:t>Naive Bayes classifier /Bayes Rule </a:t>
            </a:r>
          </a:p>
        </p:txBody>
      </p:sp>
      <p:sp>
        <p:nvSpPr>
          <p:cNvPr id="6" name="Rectangle 5">
            <a:extLst>
              <a:ext uri="{FF2B5EF4-FFF2-40B4-BE49-F238E27FC236}">
                <a16:creationId xmlns:a16="http://schemas.microsoft.com/office/drawing/2014/main" id="{39FC7BE0-BDE0-477F-9CC3-2FA6C997026A}"/>
              </a:ext>
            </a:extLst>
          </p:cNvPr>
          <p:cNvSpPr/>
          <p:nvPr/>
        </p:nvSpPr>
        <p:spPr>
          <a:xfrm>
            <a:off x="425725" y="3667624"/>
            <a:ext cx="11531049" cy="830997"/>
          </a:xfrm>
          <a:prstGeom prst="rect">
            <a:avLst/>
          </a:prstGeom>
        </p:spPr>
        <p:txBody>
          <a:bodyPr wrap="square">
            <a:spAutoFit/>
          </a:bodyPr>
          <a:lstStyle/>
          <a:p>
            <a:r>
              <a:rPr lang="en-US" sz="2400" dirty="0">
                <a:solidFill>
                  <a:srgbClr val="222222"/>
                </a:solidFill>
                <a:latin typeface="Arial" panose="020B0604020202020204" pitchFamily="34" charset="0"/>
              </a:rPr>
              <a:t>The corresponding classifier, a </a:t>
            </a:r>
            <a:r>
              <a:rPr lang="en-US" sz="2400" dirty="0">
                <a:solidFill>
                  <a:srgbClr val="0B0080"/>
                </a:solidFill>
                <a:latin typeface="Arial" panose="020B0604020202020204" pitchFamily="34" charset="0"/>
                <a:hlinkClick r:id="rId2" tooltip="Bayes classifier"/>
              </a:rPr>
              <a:t>Bayes classifier</a:t>
            </a:r>
            <a:r>
              <a:rPr lang="en-US" sz="2400" dirty="0">
                <a:solidFill>
                  <a:srgbClr val="222222"/>
                </a:solidFill>
                <a:latin typeface="Arial" panose="020B0604020202020204" pitchFamily="34" charset="0"/>
              </a:rPr>
              <a:t>, is the function that assigns a class label                    </a:t>
            </a:r>
            <a:r>
              <a:rPr lang="en-US" sz="2400" dirty="0"/>
              <a:t>for some </a:t>
            </a:r>
            <a:r>
              <a:rPr lang="en-US" sz="2400" i="1" dirty="0"/>
              <a:t>k</a:t>
            </a:r>
            <a:r>
              <a:rPr lang="en-US" sz="2400" dirty="0"/>
              <a:t> as follows:</a:t>
            </a:r>
          </a:p>
        </p:txBody>
      </p:sp>
      <p:pic>
        <p:nvPicPr>
          <p:cNvPr id="7" name="Picture 6">
            <a:extLst>
              <a:ext uri="{FF2B5EF4-FFF2-40B4-BE49-F238E27FC236}">
                <a16:creationId xmlns:a16="http://schemas.microsoft.com/office/drawing/2014/main" id="{7D9DE8FB-6843-4904-857E-EE1319EF7073}"/>
              </a:ext>
            </a:extLst>
          </p:cNvPr>
          <p:cNvPicPr>
            <a:picLocks noChangeAspect="1"/>
          </p:cNvPicPr>
          <p:nvPr/>
        </p:nvPicPr>
        <p:blipFill>
          <a:blip r:embed="rId3"/>
          <a:stretch>
            <a:fillRect/>
          </a:stretch>
        </p:blipFill>
        <p:spPr>
          <a:xfrm>
            <a:off x="1344888" y="4057158"/>
            <a:ext cx="1247775" cy="485775"/>
          </a:xfrm>
          <a:prstGeom prst="rect">
            <a:avLst/>
          </a:prstGeom>
        </p:spPr>
      </p:pic>
      <p:pic>
        <p:nvPicPr>
          <p:cNvPr id="8" name="Picture 7">
            <a:extLst>
              <a:ext uri="{FF2B5EF4-FFF2-40B4-BE49-F238E27FC236}">
                <a16:creationId xmlns:a16="http://schemas.microsoft.com/office/drawing/2014/main" id="{43C5B59C-8DE1-417C-A8A1-6A7117BF4D47}"/>
              </a:ext>
            </a:extLst>
          </p:cNvPr>
          <p:cNvPicPr>
            <a:picLocks noChangeAspect="1"/>
          </p:cNvPicPr>
          <p:nvPr/>
        </p:nvPicPr>
        <p:blipFill>
          <a:blip r:embed="rId4"/>
          <a:stretch>
            <a:fillRect/>
          </a:stretch>
        </p:blipFill>
        <p:spPr>
          <a:xfrm>
            <a:off x="2727567" y="5167931"/>
            <a:ext cx="6429375" cy="1285875"/>
          </a:xfrm>
          <a:prstGeom prst="rect">
            <a:avLst/>
          </a:prstGeom>
        </p:spPr>
      </p:pic>
      <p:sp>
        <p:nvSpPr>
          <p:cNvPr id="12" name="Rectangle 11">
            <a:extLst>
              <a:ext uri="{FF2B5EF4-FFF2-40B4-BE49-F238E27FC236}">
                <a16:creationId xmlns:a16="http://schemas.microsoft.com/office/drawing/2014/main" id="{BFD9AF59-932E-46D0-9AE7-DA6DBAD97DCD}"/>
              </a:ext>
            </a:extLst>
          </p:cNvPr>
          <p:cNvSpPr/>
          <p:nvPr/>
        </p:nvSpPr>
        <p:spPr>
          <a:xfrm>
            <a:off x="118234" y="2809669"/>
            <a:ext cx="11648040" cy="646331"/>
          </a:xfrm>
          <a:prstGeom prst="rect">
            <a:avLst/>
          </a:prstGeom>
        </p:spPr>
        <p:txBody>
          <a:bodyPr wrap="square">
            <a:spAutoFit/>
          </a:bodyPr>
          <a:lstStyle/>
          <a:p>
            <a:r>
              <a:rPr lang="en-US" dirty="0">
                <a:solidFill>
                  <a:srgbClr val="222222"/>
                </a:solidFill>
                <a:latin typeface="Arial" panose="020B0604020202020204" pitchFamily="34" charset="0"/>
              </a:rPr>
              <a:t>In practice, there is interest only in the numerator of that fraction, because the denominator does not depend on C</a:t>
            </a:r>
            <a:endParaRPr lang="en-US" dirty="0"/>
          </a:p>
        </p:txBody>
      </p:sp>
      <p:sp>
        <p:nvSpPr>
          <p:cNvPr id="13" name="Rectangle 12">
            <a:extLst>
              <a:ext uri="{FF2B5EF4-FFF2-40B4-BE49-F238E27FC236}">
                <a16:creationId xmlns:a16="http://schemas.microsoft.com/office/drawing/2014/main" id="{6CD8D674-2FDC-41EA-94F0-E105F6023DB6}"/>
              </a:ext>
            </a:extLst>
          </p:cNvPr>
          <p:cNvSpPr/>
          <p:nvPr/>
        </p:nvSpPr>
        <p:spPr>
          <a:xfrm>
            <a:off x="334616" y="1155046"/>
            <a:ext cx="9902687" cy="369332"/>
          </a:xfrm>
          <a:prstGeom prst="rect">
            <a:avLst/>
          </a:prstGeom>
        </p:spPr>
        <p:txBody>
          <a:bodyPr wrap="square">
            <a:spAutoFit/>
          </a:bodyPr>
          <a:lstStyle/>
          <a:p>
            <a:r>
              <a:rPr lang="en-US" dirty="0">
                <a:solidFill>
                  <a:srgbClr val="222222"/>
                </a:solidFill>
                <a:latin typeface="Arial" panose="020B0604020202020204" pitchFamily="34" charset="0"/>
              </a:rPr>
              <a:t>Using </a:t>
            </a:r>
            <a:r>
              <a:rPr lang="en-US" dirty="0">
                <a:solidFill>
                  <a:srgbClr val="0B0080"/>
                </a:solidFill>
                <a:latin typeface="Arial" panose="020B0604020202020204" pitchFamily="34" charset="0"/>
                <a:hlinkClick r:id="rId5" tooltip="Bayes' theorem"/>
              </a:rPr>
              <a:t>Bayes' theorem</a:t>
            </a:r>
            <a:r>
              <a:rPr lang="en-US" dirty="0">
                <a:solidFill>
                  <a:srgbClr val="222222"/>
                </a:solidFill>
                <a:latin typeface="Arial" panose="020B0604020202020204" pitchFamily="34" charset="0"/>
              </a:rPr>
              <a:t>, the conditional probability can be decomposed as</a:t>
            </a:r>
            <a:endParaRPr lang="en-US" dirty="0"/>
          </a:p>
        </p:txBody>
      </p:sp>
      <p:pic>
        <p:nvPicPr>
          <p:cNvPr id="14" name="Picture 13">
            <a:extLst>
              <a:ext uri="{FF2B5EF4-FFF2-40B4-BE49-F238E27FC236}">
                <a16:creationId xmlns:a16="http://schemas.microsoft.com/office/drawing/2014/main" id="{641E1AD0-F578-4350-8AB8-1D9671DAFAB6}"/>
              </a:ext>
            </a:extLst>
          </p:cNvPr>
          <p:cNvPicPr>
            <a:picLocks noChangeAspect="1"/>
          </p:cNvPicPr>
          <p:nvPr/>
        </p:nvPicPr>
        <p:blipFill>
          <a:blip r:embed="rId6"/>
          <a:stretch>
            <a:fillRect/>
          </a:stretch>
        </p:blipFill>
        <p:spPr>
          <a:xfrm>
            <a:off x="2468838" y="1655526"/>
            <a:ext cx="5286375" cy="1181100"/>
          </a:xfrm>
          <a:prstGeom prst="rect">
            <a:avLst/>
          </a:prstGeom>
        </p:spPr>
      </p:pic>
      <p:sp>
        <p:nvSpPr>
          <p:cNvPr id="3" name="Footer Placeholder 2">
            <a:extLst>
              <a:ext uri="{FF2B5EF4-FFF2-40B4-BE49-F238E27FC236}">
                <a16:creationId xmlns:a16="http://schemas.microsoft.com/office/drawing/2014/main" id="{E563B27A-A882-4BD7-9C1F-4E9F68E125A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1083323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803FA-DB79-4A74-884F-5996F631C4FC}"/>
              </a:ext>
            </a:extLst>
          </p:cNvPr>
          <p:cNvSpPr>
            <a:spLocks noGrp="1"/>
          </p:cNvSpPr>
          <p:nvPr>
            <p:ph type="title"/>
          </p:nvPr>
        </p:nvSpPr>
        <p:spPr>
          <a:xfrm>
            <a:off x="0" y="18255"/>
            <a:ext cx="12192000" cy="811739"/>
          </a:xfrm>
          <a:solidFill>
            <a:schemeClr val="accent1">
              <a:lumMod val="20000"/>
              <a:lumOff val="80000"/>
            </a:schemeClr>
          </a:solidFill>
        </p:spPr>
        <p:txBody>
          <a:bodyPr/>
          <a:lstStyle/>
          <a:p>
            <a:r>
              <a:rPr lang="en-US" b="1" dirty="0"/>
              <a:t>Naive Bayes classifier</a:t>
            </a:r>
          </a:p>
        </p:txBody>
      </p:sp>
      <p:sp>
        <p:nvSpPr>
          <p:cNvPr id="3" name="Content Placeholder 2">
            <a:extLst>
              <a:ext uri="{FF2B5EF4-FFF2-40B4-BE49-F238E27FC236}">
                <a16:creationId xmlns:a16="http://schemas.microsoft.com/office/drawing/2014/main" id="{CD492604-226F-4DD8-9F6A-A476C840B324}"/>
              </a:ext>
            </a:extLst>
          </p:cNvPr>
          <p:cNvSpPr>
            <a:spLocks noGrp="1"/>
          </p:cNvSpPr>
          <p:nvPr>
            <p:ph idx="1"/>
          </p:nvPr>
        </p:nvSpPr>
        <p:spPr/>
        <p:txBody>
          <a:bodyPr>
            <a:normAutofit/>
          </a:bodyPr>
          <a:lstStyle/>
          <a:p>
            <a:r>
              <a:rPr lang="en-US" dirty="0"/>
              <a:t>The Naive Bayes Classifier technique is based on the so-called Bayesian theorem and is particularly suited when the dimensionality of the inputs is high. Despite its simplicity, Naive Bayes can often outperform more sophisticated classification methods.</a:t>
            </a:r>
          </a:p>
        </p:txBody>
      </p:sp>
      <p:pic>
        <p:nvPicPr>
          <p:cNvPr id="5122" name="Picture 2" descr="http://www.statsoft.com/textbook/graphics/NaiveBayesIntro1.gif">
            <a:extLst>
              <a:ext uri="{FF2B5EF4-FFF2-40B4-BE49-F238E27FC236}">
                <a16:creationId xmlns:a16="http://schemas.microsoft.com/office/drawing/2014/main" id="{49DE8C9B-9830-445C-BC96-EE19BF1566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867" y="4001294"/>
            <a:ext cx="3922028" cy="217566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statsoft.com/textbook/graphics/NaiveBayesIntro2.gif">
            <a:extLst>
              <a:ext uri="{FF2B5EF4-FFF2-40B4-BE49-F238E27FC236}">
                <a16:creationId xmlns:a16="http://schemas.microsoft.com/office/drawing/2014/main" id="{B2888146-5CD7-4770-8217-3639DCBF4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419600"/>
            <a:ext cx="3922028" cy="75247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E749B70-3182-44B9-9A19-A0E38EC3326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770782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6BE98-DC99-4F9C-9615-B16FB3E5C0F3}"/>
              </a:ext>
            </a:extLst>
          </p:cNvPr>
          <p:cNvSpPr>
            <a:spLocks noGrp="1"/>
          </p:cNvSpPr>
          <p:nvPr>
            <p:ph type="title"/>
          </p:nvPr>
        </p:nvSpPr>
        <p:spPr>
          <a:xfrm>
            <a:off x="0" y="31633"/>
            <a:ext cx="12192000" cy="1325563"/>
          </a:xfrm>
          <a:solidFill>
            <a:schemeClr val="accent1">
              <a:lumMod val="20000"/>
              <a:lumOff val="80000"/>
            </a:schemeClr>
          </a:solidFill>
        </p:spPr>
        <p:txBody>
          <a:bodyPr>
            <a:normAutofit/>
          </a:bodyPr>
          <a:lstStyle/>
          <a:p>
            <a:r>
              <a:rPr lang="en-US" sz="3200" b="1" dirty="0"/>
              <a:t>Example  :Since there is a total of 60 objects, 40 of which are GREEN and 20 RED, our prior probabilities for class membership are: </a:t>
            </a:r>
          </a:p>
        </p:txBody>
      </p:sp>
      <p:pic>
        <p:nvPicPr>
          <p:cNvPr id="6148" name="Picture 4" descr="http://www.statsoft.com/textbook/graphics/NaiveBayesIntro3.gif">
            <a:extLst>
              <a:ext uri="{FF2B5EF4-FFF2-40B4-BE49-F238E27FC236}">
                <a16:creationId xmlns:a16="http://schemas.microsoft.com/office/drawing/2014/main" id="{577973FB-8789-49B0-B9FF-528FD48C5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2907" y="3300772"/>
            <a:ext cx="4493681" cy="14665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statsoft.com/textbook/graphics/NaiveBayesIntro1.gif">
            <a:extLst>
              <a:ext uri="{FF2B5EF4-FFF2-40B4-BE49-F238E27FC236}">
                <a16:creationId xmlns:a16="http://schemas.microsoft.com/office/drawing/2014/main" id="{D8E6862B-3EF3-4D09-977F-6952B7859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800" y="2946217"/>
            <a:ext cx="3922028" cy="217566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7428BA5-492B-4365-8807-E621C01A1FF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9327387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6BE98-DC99-4F9C-9615-B16FB3E5C0F3}"/>
              </a:ext>
            </a:extLst>
          </p:cNvPr>
          <p:cNvSpPr>
            <a:spLocks noGrp="1"/>
          </p:cNvSpPr>
          <p:nvPr>
            <p:ph type="title"/>
          </p:nvPr>
        </p:nvSpPr>
        <p:spPr>
          <a:xfrm>
            <a:off x="0" y="44622"/>
            <a:ext cx="12192000" cy="1082327"/>
          </a:xfrm>
          <a:solidFill>
            <a:schemeClr val="accent1">
              <a:lumMod val="20000"/>
              <a:lumOff val="80000"/>
            </a:schemeClr>
          </a:solidFill>
        </p:spPr>
        <p:txBody>
          <a:bodyPr>
            <a:normAutofit/>
          </a:bodyPr>
          <a:lstStyle/>
          <a:p>
            <a:r>
              <a:rPr lang="en-US" sz="2800" b="1" dirty="0"/>
              <a:t>Example  :Having formulated our prior probability, we are now ready to classify a new object (WHITE circle). </a:t>
            </a:r>
          </a:p>
        </p:txBody>
      </p:sp>
      <p:pic>
        <p:nvPicPr>
          <p:cNvPr id="6148" name="Picture 4" descr="http://www.statsoft.com/textbook/graphics/NaiveBayesIntro3.gif">
            <a:extLst>
              <a:ext uri="{FF2B5EF4-FFF2-40B4-BE49-F238E27FC236}">
                <a16:creationId xmlns:a16="http://schemas.microsoft.com/office/drawing/2014/main" id="{577973FB-8789-49B0-B9FF-528FD48C5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314" y="1690688"/>
            <a:ext cx="4493681" cy="99624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www.statsoft.com/textbook/graphics/NaiveBayesIntro4.gif">
            <a:extLst>
              <a:ext uri="{FF2B5EF4-FFF2-40B4-BE49-F238E27FC236}">
                <a16:creationId xmlns:a16="http://schemas.microsoft.com/office/drawing/2014/main" id="{927B6ECD-1226-4C24-81CF-3B5BD9B58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851" y="2686929"/>
            <a:ext cx="4105292" cy="24759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5518D76-750E-425F-AA87-9BDB9FC41573}"/>
              </a:ext>
            </a:extLst>
          </p:cNvPr>
          <p:cNvSpPr/>
          <p:nvPr/>
        </p:nvSpPr>
        <p:spPr>
          <a:xfrm>
            <a:off x="5552049" y="3141485"/>
            <a:ext cx="6096000" cy="1200329"/>
          </a:xfrm>
          <a:prstGeom prst="rect">
            <a:avLst/>
          </a:prstGeom>
        </p:spPr>
        <p:txBody>
          <a:bodyPr>
            <a:spAutoFit/>
          </a:bodyPr>
          <a:lstStyle/>
          <a:p>
            <a:r>
              <a:rPr lang="en-US" dirty="0">
                <a:solidFill>
                  <a:srgbClr val="333333"/>
                </a:solidFill>
                <a:latin typeface="Trebuchet MS" panose="020B0603020202020204" pitchFamily="34" charset="0"/>
              </a:rPr>
              <a:t>From the illustration above, it is clear that Likelihood of X given GREEN is smaller than Likelihood of X given RED, since the circle encompasses 1 GREEN object and 3 RED ones. Thus:</a:t>
            </a:r>
            <a:endParaRPr lang="en-US" dirty="0"/>
          </a:p>
        </p:txBody>
      </p:sp>
      <p:pic>
        <p:nvPicPr>
          <p:cNvPr id="7172" name="Picture 4" descr="http://www.statsoft.com/textbook/NBEquation.gif">
            <a:extLst>
              <a:ext uri="{FF2B5EF4-FFF2-40B4-BE49-F238E27FC236}">
                <a16:creationId xmlns:a16="http://schemas.microsoft.com/office/drawing/2014/main" id="{9B1EC7F1-68A5-4B0E-A5C1-B80CE7F29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7314" y="4467048"/>
            <a:ext cx="4701252" cy="69579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www.statsoft.com/textbook/NaiveBayesIntro6.gif">
            <a:extLst>
              <a:ext uri="{FF2B5EF4-FFF2-40B4-BE49-F238E27FC236}">
                <a16:creationId xmlns:a16="http://schemas.microsoft.com/office/drawing/2014/main" id="{D48FE71E-3822-4293-891C-E355FCE102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5288076"/>
            <a:ext cx="4032738" cy="72361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8B26FCB-5303-46CE-BC46-A7FE1C65BC8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49362801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6BE98-DC99-4F9C-9615-B16FB3E5C0F3}"/>
              </a:ext>
            </a:extLst>
          </p:cNvPr>
          <p:cNvSpPr>
            <a:spLocks noGrp="1"/>
          </p:cNvSpPr>
          <p:nvPr>
            <p:ph type="title"/>
          </p:nvPr>
        </p:nvSpPr>
        <p:spPr>
          <a:xfrm>
            <a:off x="125436" y="71259"/>
            <a:ext cx="12066563" cy="370380"/>
          </a:xfrm>
          <a:solidFill>
            <a:schemeClr val="accent1">
              <a:lumMod val="20000"/>
              <a:lumOff val="80000"/>
            </a:schemeClr>
          </a:solidFill>
        </p:spPr>
        <p:txBody>
          <a:bodyPr>
            <a:normAutofit fontScale="90000"/>
          </a:bodyPr>
          <a:lstStyle/>
          <a:p>
            <a:r>
              <a:rPr lang="en-US" sz="2800" b="1" dirty="0"/>
              <a:t>Example  :</a:t>
            </a:r>
          </a:p>
        </p:txBody>
      </p:sp>
      <p:sp>
        <p:nvSpPr>
          <p:cNvPr id="4" name="Rectangle 3">
            <a:extLst>
              <a:ext uri="{FF2B5EF4-FFF2-40B4-BE49-F238E27FC236}">
                <a16:creationId xmlns:a16="http://schemas.microsoft.com/office/drawing/2014/main" id="{9F3B913C-1C77-4E3D-94DD-4A679BCEAB2D}"/>
              </a:ext>
            </a:extLst>
          </p:cNvPr>
          <p:cNvSpPr/>
          <p:nvPr/>
        </p:nvSpPr>
        <p:spPr>
          <a:xfrm>
            <a:off x="2457157" y="553913"/>
            <a:ext cx="8923605" cy="1200329"/>
          </a:xfrm>
          <a:prstGeom prst="rect">
            <a:avLst/>
          </a:prstGeom>
          <a:solidFill>
            <a:schemeClr val="accent1">
              <a:lumMod val="20000"/>
              <a:lumOff val="80000"/>
            </a:schemeClr>
          </a:solidFill>
        </p:spPr>
        <p:txBody>
          <a:bodyPr wrap="square">
            <a:spAutoFit/>
          </a:bodyPr>
          <a:lstStyle/>
          <a:p>
            <a:pPr algn="just"/>
            <a:r>
              <a:rPr lang="en-US" b="1" dirty="0">
                <a:solidFill>
                  <a:srgbClr val="333333"/>
                </a:solidFill>
                <a:latin typeface="Trebuchet MS" panose="020B0603020202020204" pitchFamily="34" charset="0"/>
              </a:rPr>
              <a:t>In the Bayesian analysis, the final classification is produced by combining both sources of information, i.e., the prior and the likelihood, to form a posterior probability using the so-called Bayes' rule (named after Rev. Thomas Bayes 1702-1761).</a:t>
            </a:r>
            <a:endParaRPr lang="en-US" b="1" dirty="0"/>
          </a:p>
        </p:txBody>
      </p:sp>
      <p:pic>
        <p:nvPicPr>
          <p:cNvPr id="8194" name="Picture 2" descr="http://www.statsoft.com/textbook/NBEquation2.gif">
            <a:extLst>
              <a:ext uri="{FF2B5EF4-FFF2-40B4-BE49-F238E27FC236}">
                <a16:creationId xmlns:a16="http://schemas.microsoft.com/office/drawing/2014/main" id="{6640EDEE-008B-43E7-B3D9-D7EE2EB40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016" y="2256459"/>
            <a:ext cx="8923605" cy="345150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A0508920-6CDE-42E8-BE15-C2EA890EED2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4844472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A989-F4FC-457D-85A1-93CCFD7C744B}"/>
              </a:ext>
            </a:extLst>
          </p:cNvPr>
          <p:cNvSpPr>
            <a:spLocks noGrp="1"/>
          </p:cNvSpPr>
          <p:nvPr>
            <p:ph type="title"/>
          </p:nvPr>
        </p:nvSpPr>
        <p:spPr>
          <a:solidFill>
            <a:schemeClr val="accent1">
              <a:lumMod val="20000"/>
              <a:lumOff val="80000"/>
            </a:schemeClr>
          </a:solidFill>
        </p:spPr>
        <p:txBody>
          <a:bodyPr/>
          <a:lstStyle/>
          <a:p>
            <a:r>
              <a:rPr lang="en-US" b="1" dirty="0"/>
              <a:t>Event Models</a:t>
            </a:r>
          </a:p>
        </p:txBody>
      </p:sp>
      <p:sp>
        <p:nvSpPr>
          <p:cNvPr id="3" name="Content Placeholder 2">
            <a:extLst>
              <a:ext uri="{FF2B5EF4-FFF2-40B4-BE49-F238E27FC236}">
                <a16:creationId xmlns:a16="http://schemas.microsoft.com/office/drawing/2014/main" id="{2894A94C-4C77-4A56-8F7C-C131F6F36161}"/>
              </a:ext>
            </a:extLst>
          </p:cNvPr>
          <p:cNvSpPr>
            <a:spLocks noGrp="1"/>
          </p:cNvSpPr>
          <p:nvPr>
            <p:ph idx="1"/>
          </p:nvPr>
        </p:nvSpPr>
        <p:spPr>
          <a:xfrm>
            <a:off x="238125" y="1825625"/>
            <a:ext cx="11115675" cy="2927350"/>
          </a:xfrm>
        </p:spPr>
        <p:txBody>
          <a:bodyPr>
            <a:normAutofit lnSpcReduction="10000"/>
          </a:bodyPr>
          <a:lstStyle/>
          <a:p>
            <a:r>
              <a:rPr lang="en-US" dirty="0"/>
              <a:t>The assumptions on distributions of features are called the </a:t>
            </a:r>
            <a:r>
              <a:rPr lang="en-US" i="1" dirty="0"/>
              <a:t>event model</a:t>
            </a:r>
            <a:r>
              <a:rPr lang="en-US" dirty="0"/>
              <a:t> of the Naive Bayes classifier. </a:t>
            </a:r>
          </a:p>
          <a:p>
            <a:r>
              <a:rPr lang="en-US" b="1" dirty="0"/>
              <a:t>For discrete features</a:t>
            </a:r>
            <a:r>
              <a:rPr lang="en-US" dirty="0"/>
              <a:t> like the ones encountered in document classification (include spam filtering),   </a:t>
            </a:r>
            <a:r>
              <a:rPr lang="en-US" dirty="0">
                <a:hlinkClick r:id="rId2" tooltip="Multinomial distribution"/>
              </a:rPr>
              <a:t>multinomial</a:t>
            </a:r>
            <a:r>
              <a:rPr lang="en-US" dirty="0"/>
              <a:t> and </a:t>
            </a:r>
            <a:r>
              <a:rPr lang="en-US" dirty="0">
                <a:hlinkClick r:id="rId3" tooltip="Bernoulli distribution"/>
              </a:rPr>
              <a:t>Bernoulli</a:t>
            </a:r>
            <a:r>
              <a:rPr lang="en-US" dirty="0"/>
              <a:t> distributions are popular.</a:t>
            </a:r>
          </a:p>
          <a:p>
            <a:r>
              <a:rPr lang="en-US" b="1" dirty="0"/>
              <a:t>For Continuous feature</a:t>
            </a:r>
            <a:r>
              <a:rPr lang="en-US" dirty="0"/>
              <a:t> , </a:t>
            </a:r>
            <a:r>
              <a:rPr lang="en-US" b="1" dirty="0"/>
              <a:t>Gaussian naive Bayes distributions is popular.</a:t>
            </a:r>
          </a:p>
          <a:p>
            <a:pPr marL="0" indent="0">
              <a:buNone/>
            </a:pPr>
            <a:r>
              <a:rPr lang="en-US" dirty="0"/>
              <a:t> </a:t>
            </a:r>
          </a:p>
          <a:p>
            <a:endParaRPr lang="en-US" dirty="0"/>
          </a:p>
        </p:txBody>
      </p:sp>
      <p:sp>
        <p:nvSpPr>
          <p:cNvPr id="4" name="Footer Placeholder 3">
            <a:extLst>
              <a:ext uri="{FF2B5EF4-FFF2-40B4-BE49-F238E27FC236}">
                <a16:creationId xmlns:a16="http://schemas.microsoft.com/office/drawing/2014/main" id="{8B12CD74-2B75-48AB-AD7B-BD9D22AD419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8689976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2E101-5A45-497B-BACC-FF9628D31258}"/>
              </a:ext>
            </a:extLst>
          </p:cNvPr>
          <p:cNvSpPr>
            <a:spLocks noGrp="1"/>
          </p:cNvSpPr>
          <p:nvPr>
            <p:ph type="title"/>
          </p:nvPr>
        </p:nvSpPr>
        <p:spPr>
          <a:xfrm>
            <a:off x="0" y="0"/>
            <a:ext cx="12192000" cy="904875"/>
          </a:xfrm>
          <a:solidFill>
            <a:schemeClr val="accent1">
              <a:lumMod val="40000"/>
              <a:lumOff val="60000"/>
            </a:schemeClr>
          </a:solidFill>
        </p:spPr>
        <p:txBody>
          <a:bodyPr/>
          <a:lstStyle/>
          <a:p>
            <a:r>
              <a:rPr lang="en-US" dirty="0"/>
              <a:t>1.</a:t>
            </a:r>
            <a:r>
              <a:rPr lang="en-US" b="1" dirty="0"/>
              <a:t> Gaussian naive Bayes</a:t>
            </a:r>
            <a:endParaRPr lang="en-US" dirty="0"/>
          </a:p>
        </p:txBody>
      </p:sp>
      <p:sp>
        <p:nvSpPr>
          <p:cNvPr id="3" name="Content Placeholder 2">
            <a:extLst>
              <a:ext uri="{FF2B5EF4-FFF2-40B4-BE49-F238E27FC236}">
                <a16:creationId xmlns:a16="http://schemas.microsoft.com/office/drawing/2014/main" id="{4C25981F-3270-4BF3-AD7A-6741E802F217}"/>
              </a:ext>
            </a:extLst>
          </p:cNvPr>
          <p:cNvSpPr>
            <a:spLocks noGrp="1"/>
          </p:cNvSpPr>
          <p:nvPr>
            <p:ph idx="1"/>
          </p:nvPr>
        </p:nvSpPr>
        <p:spPr>
          <a:xfrm>
            <a:off x="723900" y="1539875"/>
            <a:ext cx="10515600" cy="1441450"/>
          </a:xfrm>
        </p:spPr>
        <p:txBody>
          <a:bodyPr/>
          <a:lstStyle/>
          <a:p>
            <a:r>
              <a:rPr lang="en-US" dirty="0"/>
              <a:t>When dealing with continuous data, a typical assumption is that the continuous values associated with each class are distributed according to a </a:t>
            </a:r>
            <a:r>
              <a:rPr lang="en-US" dirty="0">
                <a:hlinkClick r:id="rId4" tooltip="Normal distribution"/>
              </a:rPr>
              <a:t>Gaussian</a:t>
            </a:r>
            <a:r>
              <a:rPr lang="en-US" dirty="0"/>
              <a:t> distribution. </a:t>
            </a:r>
          </a:p>
        </p:txBody>
      </p:sp>
      <p:sp>
        <p:nvSpPr>
          <p:cNvPr id="4" name="Rectangle 3">
            <a:extLst>
              <a:ext uri="{FF2B5EF4-FFF2-40B4-BE49-F238E27FC236}">
                <a16:creationId xmlns:a16="http://schemas.microsoft.com/office/drawing/2014/main" id="{7F6F3383-6B06-4982-AAD7-7836060B0907}"/>
              </a:ext>
            </a:extLst>
          </p:cNvPr>
          <p:cNvSpPr/>
          <p:nvPr/>
        </p:nvSpPr>
        <p:spPr>
          <a:xfrm>
            <a:off x="723900" y="2865438"/>
            <a:ext cx="7143750" cy="461665"/>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222222"/>
                </a:solidFill>
                <a:latin typeface="Arial" panose="020B0604020202020204" pitchFamily="34" charset="0"/>
              </a:rPr>
              <a:t>Then, the probability </a:t>
            </a:r>
            <a:r>
              <a:rPr lang="en-US" sz="2400" i="1" dirty="0">
                <a:solidFill>
                  <a:srgbClr val="222222"/>
                </a:solidFill>
                <a:latin typeface="Arial" panose="020B0604020202020204" pitchFamily="34" charset="0"/>
              </a:rPr>
              <a:t>distribution</a:t>
            </a:r>
            <a:r>
              <a:rPr lang="en-US" sz="2400" dirty="0">
                <a:solidFill>
                  <a:srgbClr val="222222"/>
                </a:solidFill>
                <a:latin typeface="Arial" panose="020B0604020202020204" pitchFamily="34" charset="0"/>
              </a:rPr>
              <a:t> of </a:t>
            </a:r>
            <a:r>
              <a:rPr lang="en-US" sz="2400" dirty="0">
                <a:solidFill>
                  <a:srgbClr val="222222"/>
                </a:solidFill>
              </a:rPr>
              <a:t>v</a:t>
            </a:r>
            <a:r>
              <a:rPr lang="en-US" sz="2400" dirty="0">
                <a:solidFill>
                  <a:srgbClr val="222222"/>
                </a:solidFill>
                <a:latin typeface="Arial" panose="020B0604020202020204" pitchFamily="34" charset="0"/>
              </a:rPr>
              <a:t> </a:t>
            </a:r>
            <a:r>
              <a:rPr lang="en-US" sz="2400" dirty="0"/>
              <a:t>given a class </a:t>
            </a:r>
          </a:p>
        </p:txBody>
      </p:sp>
      <p:pic>
        <p:nvPicPr>
          <p:cNvPr id="6" name="Picture 5">
            <a:extLst>
              <a:ext uri="{FF2B5EF4-FFF2-40B4-BE49-F238E27FC236}">
                <a16:creationId xmlns:a16="http://schemas.microsoft.com/office/drawing/2014/main" id="{4435A489-133E-482A-817A-9165786502C6}"/>
              </a:ext>
            </a:extLst>
          </p:cNvPr>
          <p:cNvPicPr>
            <a:picLocks noChangeAspect="1"/>
          </p:cNvPicPr>
          <p:nvPr/>
        </p:nvPicPr>
        <p:blipFill>
          <a:blip r:embed="rId5"/>
          <a:stretch>
            <a:fillRect/>
          </a:stretch>
        </p:blipFill>
        <p:spPr>
          <a:xfrm>
            <a:off x="7743825" y="2959746"/>
            <a:ext cx="2962275" cy="367357"/>
          </a:xfrm>
          <a:prstGeom prst="rect">
            <a:avLst/>
          </a:prstGeom>
        </p:spPr>
      </p:pic>
      <p:sp>
        <p:nvSpPr>
          <p:cNvPr id="7" name="Rectangle 6">
            <a:extLst>
              <a:ext uri="{FF2B5EF4-FFF2-40B4-BE49-F238E27FC236}">
                <a16:creationId xmlns:a16="http://schemas.microsoft.com/office/drawing/2014/main" id="{8EDB3789-613E-4288-AB0C-4826394A57EF}"/>
              </a:ext>
            </a:extLst>
          </p:cNvPr>
          <p:cNvSpPr/>
          <p:nvPr/>
        </p:nvSpPr>
        <p:spPr>
          <a:xfrm>
            <a:off x="952500" y="3327103"/>
            <a:ext cx="9753600" cy="830997"/>
          </a:xfrm>
          <a:prstGeom prst="rect">
            <a:avLst/>
          </a:prstGeom>
        </p:spPr>
        <p:txBody>
          <a:bodyPr wrap="square">
            <a:spAutoFit/>
          </a:bodyPr>
          <a:lstStyle/>
          <a:p>
            <a:r>
              <a:rPr lang="en-US" sz="2400" dirty="0">
                <a:solidFill>
                  <a:srgbClr val="222222"/>
                </a:solidFill>
                <a:latin typeface="Arial" panose="020B0604020202020204" pitchFamily="34" charset="0"/>
              </a:rPr>
              <a:t>can be computed by plugging</a:t>
            </a:r>
            <a:r>
              <a:rPr lang="en-US" sz="2400" dirty="0"/>
              <a:t>  V  into the equation for a </a:t>
            </a:r>
            <a:r>
              <a:rPr lang="en-US" sz="2400" dirty="0">
                <a:hlinkClick r:id="rId4" tooltip="Normal distribution"/>
              </a:rPr>
              <a:t>Normal distribution</a:t>
            </a:r>
            <a:r>
              <a:rPr lang="en-US" sz="2400" dirty="0"/>
              <a:t> parameterized by </a:t>
            </a:r>
          </a:p>
        </p:txBody>
      </p:sp>
      <p:graphicFrame>
        <p:nvGraphicFramePr>
          <p:cNvPr id="9" name="Object 8">
            <a:extLst>
              <a:ext uri="{FF2B5EF4-FFF2-40B4-BE49-F238E27FC236}">
                <a16:creationId xmlns:a16="http://schemas.microsoft.com/office/drawing/2014/main" id="{6D2CD848-5DD6-4781-9597-0B911DB4234E}"/>
              </a:ext>
            </a:extLst>
          </p:cNvPr>
          <p:cNvGraphicFramePr>
            <a:graphicFrameLocks noChangeAspect="1"/>
          </p:cNvGraphicFramePr>
          <p:nvPr>
            <p:extLst>
              <p:ext uri="{D42A27DB-BD31-4B8C-83A1-F6EECF244321}">
                <p14:modId xmlns:p14="http://schemas.microsoft.com/office/powerpoint/2010/main" val="518277720"/>
              </p:ext>
            </p:extLst>
          </p:nvPr>
        </p:nvGraphicFramePr>
        <p:xfrm>
          <a:off x="4916488" y="3752850"/>
          <a:ext cx="1417637" cy="403225"/>
        </p:xfrm>
        <a:graphic>
          <a:graphicData uri="http://schemas.openxmlformats.org/presentationml/2006/ole">
            <mc:AlternateContent xmlns:mc="http://schemas.openxmlformats.org/markup-compatibility/2006">
              <mc:Choice xmlns:v="urn:schemas-microsoft-com:vml" Requires="v">
                <p:oleObj spid="_x0000_s13461" name="Bitmap Image" r:id="rId6" imgW="1417320" imgH="403920" progId="Paint.Picture">
                  <p:embed/>
                </p:oleObj>
              </mc:Choice>
              <mc:Fallback>
                <p:oleObj name="Bitmap Image" r:id="rId6" imgW="1417320" imgH="403920" progId="Paint.Picture">
                  <p:embed/>
                  <p:pic>
                    <p:nvPicPr>
                      <p:cNvPr id="0" name=""/>
                      <p:cNvPicPr/>
                      <p:nvPr/>
                    </p:nvPicPr>
                    <p:blipFill>
                      <a:blip r:embed="rId7"/>
                      <a:stretch>
                        <a:fillRect/>
                      </a:stretch>
                    </p:blipFill>
                    <p:spPr>
                      <a:xfrm>
                        <a:off x="4916488" y="3752850"/>
                        <a:ext cx="1417637" cy="403225"/>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C5DF5907-8C40-4167-A709-02C30706585E}"/>
              </a:ext>
            </a:extLst>
          </p:cNvPr>
          <p:cNvPicPr>
            <a:picLocks noChangeAspect="1"/>
          </p:cNvPicPr>
          <p:nvPr/>
        </p:nvPicPr>
        <p:blipFill>
          <a:blip r:embed="rId8"/>
          <a:stretch>
            <a:fillRect/>
          </a:stretch>
        </p:blipFill>
        <p:spPr>
          <a:xfrm>
            <a:off x="2315368" y="4250383"/>
            <a:ext cx="6619875" cy="2028825"/>
          </a:xfrm>
          <a:prstGeom prst="rect">
            <a:avLst/>
          </a:prstGeom>
        </p:spPr>
      </p:pic>
      <p:sp>
        <p:nvSpPr>
          <p:cNvPr id="5" name="Footer Placeholder 4">
            <a:extLst>
              <a:ext uri="{FF2B5EF4-FFF2-40B4-BE49-F238E27FC236}">
                <a16:creationId xmlns:a16="http://schemas.microsoft.com/office/drawing/2014/main" id="{69390F35-79F5-4584-A5D2-03359A0747E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467651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0375-09A5-453E-9735-C0981A0DC4B2}"/>
              </a:ext>
            </a:extLst>
          </p:cNvPr>
          <p:cNvSpPr>
            <a:spLocks noGrp="1"/>
          </p:cNvSpPr>
          <p:nvPr>
            <p:ph type="title"/>
          </p:nvPr>
        </p:nvSpPr>
        <p:spPr>
          <a:xfrm>
            <a:off x="76200" y="0"/>
            <a:ext cx="12115800" cy="771525"/>
          </a:xfrm>
          <a:solidFill>
            <a:schemeClr val="accent1">
              <a:lumMod val="40000"/>
              <a:lumOff val="60000"/>
            </a:schemeClr>
          </a:solidFill>
        </p:spPr>
        <p:txBody>
          <a:bodyPr/>
          <a:lstStyle/>
          <a:p>
            <a:r>
              <a:rPr lang="en-US" dirty="0"/>
              <a:t>2.</a:t>
            </a:r>
            <a:r>
              <a:rPr lang="en-US" b="1" dirty="0"/>
              <a:t> Multinomial naive Bayes</a:t>
            </a:r>
            <a:endParaRPr lang="en-US" dirty="0"/>
          </a:p>
        </p:txBody>
      </p:sp>
      <p:sp>
        <p:nvSpPr>
          <p:cNvPr id="5" name="Rectangle 4">
            <a:extLst>
              <a:ext uri="{FF2B5EF4-FFF2-40B4-BE49-F238E27FC236}">
                <a16:creationId xmlns:a16="http://schemas.microsoft.com/office/drawing/2014/main" id="{78DEC5B4-7F2C-4FB4-9765-7682C72E80AA}"/>
              </a:ext>
            </a:extLst>
          </p:cNvPr>
          <p:cNvSpPr/>
          <p:nvPr/>
        </p:nvSpPr>
        <p:spPr>
          <a:xfrm>
            <a:off x="0" y="892663"/>
            <a:ext cx="12192000" cy="923330"/>
          </a:xfrm>
          <a:prstGeom prst="rect">
            <a:avLst/>
          </a:prstGeom>
        </p:spPr>
        <p:txBody>
          <a:bodyPr wrap="square">
            <a:spAutoFit/>
          </a:bodyPr>
          <a:lstStyle/>
          <a:p>
            <a:r>
              <a:rPr lang="en-US" dirty="0"/>
              <a:t>Its is used when we have </a:t>
            </a:r>
            <a:r>
              <a:rPr lang="en-US" b="1" dirty="0"/>
              <a:t>discrete data</a:t>
            </a:r>
            <a:r>
              <a:rPr lang="en-US" dirty="0"/>
              <a:t> (e.g. movie ratings ranging 1 and 5 as each rating will have certain </a:t>
            </a:r>
            <a:r>
              <a:rPr lang="en-US" b="1" dirty="0"/>
              <a:t>frequency</a:t>
            </a:r>
            <a:r>
              <a:rPr lang="en-US" dirty="0"/>
              <a:t> to represent). In text learning we have the count of each word to predict the class or label.</a:t>
            </a:r>
          </a:p>
          <a:p>
            <a:r>
              <a:rPr lang="en-US" dirty="0"/>
              <a:t>The Multinomial Naive Bayes's conditional distribution is:</a:t>
            </a:r>
          </a:p>
        </p:txBody>
      </p:sp>
      <p:pic>
        <p:nvPicPr>
          <p:cNvPr id="6" name="Picture 5">
            <a:extLst>
              <a:ext uri="{FF2B5EF4-FFF2-40B4-BE49-F238E27FC236}">
                <a16:creationId xmlns:a16="http://schemas.microsoft.com/office/drawing/2014/main" id="{EE451BEA-D211-4FBA-AFF8-F3900F76AA2D}"/>
              </a:ext>
            </a:extLst>
          </p:cNvPr>
          <p:cNvPicPr>
            <a:picLocks noChangeAspect="1"/>
          </p:cNvPicPr>
          <p:nvPr/>
        </p:nvPicPr>
        <p:blipFill>
          <a:blip r:embed="rId2"/>
          <a:stretch>
            <a:fillRect/>
          </a:stretch>
        </p:blipFill>
        <p:spPr>
          <a:xfrm>
            <a:off x="533400" y="1937132"/>
            <a:ext cx="10696575" cy="2983735"/>
          </a:xfrm>
          <a:prstGeom prst="rect">
            <a:avLst/>
          </a:prstGeom>
        </p:spPr>
      </p:pic>
      <p:sp>
        <p:nvSpPr>
          <p:cNvPr id="3" name="Footer Placeholder 2">
            <a:extLst>
              <a:ext uri="{FF2B5EF4-FFF2-40B4-BE49-F238E27FC236}">
                <a16:creationId xmlns:a16="http://schemas.microsoft.com/office/drawing/2014/main" id="{2B131DF9-F16A-48B5-87B5-25061DA6732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225746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838200" y="968677"/>
            <a:ext cx="10515600" cy="5508323"/>
          </a:xfrm>
        </p:spPr>
        <p:txBody>
          <a:bodyPr>
            <a:normAutofit/>
          </a:bodyPr>
          <a:lstStyle/>
          <a:p>
            <a:r>
              <a:rPr lang="en-US" b="1" dirty="0"/>
              <a:t>Bar Chart : </a:t>
            </a:r>
            <a:r>
              <a:rPr lang="en-US" dirty="0"/>
              <a:t>Bar charts are a type of graph that are used to display and compare the numbers, frequency or other measures (e.g. mean) for different discrete categories of data. They are used for categorical variables. Simple example of a bar chart:</a:t>
            </a:r>
          </a:p>
        </p:txBody>
      </p:sp>
      <p:pic>
        <p:nvPicPr>
          <p:cNvPr id="16386" name="Picture 2" descr="https://s3-ap-south-1.amazonaws.com/av-blog-media/wp-content/uploads/2018/05/bar.png">
            <a:extLst>
              <a:ext uri="{FF2B5EF4-FFF2-40B4-BE49-F238E27FC236}">
                <a16:creationId xmlns:a16="http://schemas.microsoft.com/office/drawing/2014/main" id="{B9573A26-6F5C-4E63-8386-5731D2334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2684715"/>
            <a:ext cx="3215295" cy="2586765"/>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96369ABA-C960-4102-9597-E4B693073AD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4363103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348CF0-E4CC-4B64-96DF-5261F2D52343}"/>
              </a:ext>
            </a:extLst>
          </p:cNvPr>
          <p:cNvPicPr>
            <a:picLocks noChangeAspect="1"/>
          </p:cNvPicPr>
          <p:nvPr/>
        </p:nvPicPr>
        <p:blipFill>
          <a:blip r:embed="rId2"/>
          <a:stretch>
            <a:fillRect/>
          </a:stretch>
        </p:blipFill>
        <p:spPr>
          <a:xfrm>
            <a:off x="399143" y="221343"/>
            <a:ext cx="11393714" cy="6415314"/>
          </a:xfrm>
          <a:prstGeom prst="rect">
            <a:avLst/>
          </a:prstGeom>
          <a:ln w="28575">
            <a:solidFill>
              <a:schemeClr val="tx1"/>
            </a:solidFill>
          </a:ln>
        </p:spPr>
      </p:pic>
      <p:sp>
        <p:nvSpPr>
          <p:cNvPr id="2" name="Footer Placeholder 1">
            <a:extLst>
              <a:ext uri="{FF2B5EF4-FFF2-40B4-BE49-F238E27FC236}">
                <a16:creationId xmlns:a16="http://schemas.microsoft.com/office/drawing/2014/main" id="{95D42102-EC26-4B8B-AEB4-D75115A25D9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55955024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00286-86A8-4ACB-97B3-7819042315CF}"/>
              </a:ext>
            </a:extLst>
          </p:cNvPr>
          <p:cNvSpPr>
            <a:spLocks noGrp="1"/>
          </p:cNvSpPr>
          <p:nvPr>
            <p:ph type="title"/>
          </p:nvPr>
        </p:nvSpPr>
        <p:spPr>
          <a:xfrm>
            <a:off x="0" y="7937"/>
            <a:ext cx="12192000" cy="673100"/>
          </a:xfrm>
          <a:solidFill>
            <a:schemeClr val="accent1">
              <a:lumMod val="20000"/>
              <a:lumOff val="80000"/>
            </a:schemeClr>
          </a:solidFill>
        </p:spPr>
        <p:txBody>
          <a:bodyPr>
            <a:normAutofit fontScale="90000"/>
          </a:bodyPr>
          <a:lstStyle/>
          <a:p>
            <a:r>
              <a:rPr lang="en-US" dirty="0"/>
              <a:t>3.</a:t>
            </a:r>
            <a:r>
              <a:rPr lang="en-US" b="1" dirty="0"/>
              <a:t> Bernoulli naive Bayes</a:t>
            </a:r>
            <a:endParaRPr lang="en-US" dirty="0"/>
          </a:p>
        </p:txBody>
      </p:sp>
      <p:sp>
        <p:nvSpPr>
          <p:cNvPr id="4" name="Rectangle 3">
            <a:extLst>
              <a:ext uri="{FF2B5EF4-FFF2-40B4-BE49-F238E27FC236}">
                <a16:creationId xmlns:a16="http://schemas.microsoft.com/office/drawing/2014/main" id="{86B0FAFC-F3E3-4608-A305-2320B0A186FF}"/>
              </a:ext>
            </a:extLst>
          </p:cNvPr>
          <p:cNvSpPr/>
          <p:nvPr/>
        </p:nvSpPr>
        <p:spPr>
          <a:xfrm>
            <a:off x="476250" y="1553666"/>
            <a:ext cx="11239500" cy="1200329"/>
          </a:xfrm>
          <a:prstGeom prst="rect">
            <a:avLst/>
          </a:prstGeom>
        </p:spPr>
        <p:txBody>
          <a:bodyPr wrap="square">
            <a:spAutoFit/>
          </a:bodyPr>
          <a:lstStyle/>
          <a:p>
            <a:pPr algn="just"/>
            <a:r>
              <a:rPr lang="en-US" sz="2400" dirty="0"/>
              <a:t>It</a:t>
            </a:r>
            <a:r>
              <a:rPr lang="en-US" sz="2400" b="1" dirty="0"/>
              <a:t> </a:t>
            </a:r>
            <a:r>
              <a:rPr lang="en-US" sz="2400" dirty="0"/>
              <a:t>assumes that all our features are binary such that they take only two values. Means </a:t>
            </a:r>
            <a:r>
              <a:rPr lang="en-US" sz="2400" b="1" dirty="0"/>
              <a:t>0s</a:t>
            </a:r>
            <a:r>
              <a:rPr lang="en-US" sz="2400" dirty="0"/>
              <a:t> can represent “word does not occur in the document” and </a:t>
            </a:r>
            <a:r>
              <a:rPr lang="en-US" sz="2400" b="1" dirty="0"/>
              <a:t>1s</a:t>
            </a:r>
            <a:r>
              <a:rPr lang="en-US" sz="2400" dirty="0"/>
              <a:t> as "word occurs in the document" .</a:t>
            </a:r>
          </a:p>
        </p:txBody>
      </p:sp>
      <p:pic>
        <p:nvPicPr>
          <p:cNvPr id="5" name="Picture 4">
            <a:extLst>
              <a:ext uri="{FF2B5EF4-FFF2-40B4-BE49-F238E27FC236}">
                <a16:creationId xmlns:a16="http://schemas.microsoft.com/office/drawing/2014/main" id="{8D74EDE3-6361-40B2-BCCB-E510229F33FF}"/>
              </a:ext>
            </a:extLst>
          </p:cNvPr>
          <p:cNvPicPr>
            <a:picLocks noChangeAspect="1"/>
          </p:cNvPicPr>
          <p:nvPr/>
        </p:nvPicPr>
        <p:blipFill>
          <a:blip r:embed="rId2"/>
          <a:stretch>
            <a:fillRect/>
          </a:stretch>
        </p:blipFill>
        <p:spPr>
          <a:xfrm>
            <a:off x="2309812" y="3014662"/>
            <a:ext cx="6600825" cy="1533525"/>
          </a:xfrm>
          <a:prstGeom prst="rect">
            <a:avLst/>
          </a:prstGeom>
        </p:spPr>
      </p:pic>
      <p:sp>
        <p:nvSpPr>
          <p:cNvPr id="3" name="Footer Placeholder 2">
            <a:extLst>
              <a:ext uri="{FF2B5EF4-FFF2-40B4-BE49-F238E27FC236}">
                <a16:creationId xmlns:a16="http://schemas.microsoft.com/office/drawing/2014/main" id="{69B8B65D-23F9-446E-B71C-844E87982A2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68275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D7B7-B3D1-4858-B59A-39BCA6DE0021}"/>
              </a:ext>
            </a:extLst>
          </p:cNvPr>
          <p:cNvSpPr>
            <a:spLocks noGrp="1"/>
          </p:cNvSpPr>
          <p:nvPr>
            <p:ph type="title"/>
          </p:nvPr>
        </p:nvSpPr>
        <p:spPr>
          <a:xfrm>
            <a:off x="0" y="0"/>
            <a:ext cx="12192000" cy="681037"/>
          </a:xfrm>
          <a:solidFill>
            <a:schemeClr val="accent1">
              <a:lumMod val="20000"/>
              <a:lumOff val="80000"/>
            </a:schemeClr>
          </a:solidFill>
        </p:spPr>
        <p:txBody>
          <a:bodyPr>
            <a:normAutofit fontScale="90000"/>
          </a:bodyPr>
          <a:lstStyle/>
          <a:p>
            <a:r>
              <a:rPr lang="en-US" b="1" dirty="0"/>
              <a:t>Source Code</a:t>
            </a:r>
          </a:p>
        </p:txBody>
      </p:sp>
      <p:sp>
        <p:nvSpPr>
          <p:cNvPr id="3" name="Content Placeholder 2">
            <a:extLst>
              <a:ext uri="{FF2B5EF4-FFF2-40B4-BE49-F238E27FC236}">
                <a16:creationId xmlns:a16="http://schemas.microsoft.com/office/drawing/2014/main" id="{9D94BE02-6538-4F4D-AB4F-BDAF0D1E2E2E}"/>
              </a:ext>
            </a:extLst>
          </p:cNvPr>
          <p:cNvSpPr>
            <a:spLocks noGrp="1"/>
          </p:cNvSpPr>
          <p:nvPr>
            <p:ph idx="1"/>
          </p:nvPr>
        </p:nvSpPr>
        <p:spPr>
          <a:xfrm>
            <a:off x="1748350" y="3133920"/>
            <a:ext cx="8695300" cy="1030117"/>
          </a:xfrm>
        </p:spPr>
        <p:txBody>
          <a:bodyPr>
            <a:normAutofit/>
          </a:bodyPr>
          <a:lstStyle/>
          <a:p>
            <a:r>
              <a:rPr lang="en-US" sz="4800" b="1" dirty="0"/>
              <a:t>https://github.com/profthyagu</a:t>
            </a:r>
          </a:p>
        </p:txBody>
      </p:sp>
      <p:sp>
        <p:nvSpPr>
          <p:cNvPr id="4" name="Footer Placeholder 3">
            <a:extLst>
              <a:ext uri="{FF2B5EF4-FFF2-40B4-BE49-F238E27FC236}">
                <a16:creationId xmlns:a16="http://schemas.microsoft.com/office/drawing/2014/main" id="{6D916026-6DB9-41C3-AE9D-1CA29089DD3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2407082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F287B-21BC-4688-8973-E0B1EA92904F}"/>
              </a:ext>
            </a:extLst>
          </p:cNvPr>
          <p:cNvSpPr>
            <a:spLocks noGrp="1"/>
          </p:cNvSpPr>
          <p:nvPr>
            <p:ph type="title"/>
          </p:nvPr>
        </p:nvSpPr>
        <p:spPr>
          <a:xfrm>
            <a:off x="0" y="1"/>
            <a:ext cx="12192000" cy="1047750"/>
          </a:xfrm>
          <a:solidFill>
            <a:schemeClr val="accent1">
              <a:lumMod val="20000"/>
              <a:lumOff val="80000"/>
            </a:schemeClr>
          </a:solidFill>
        </p:spPr>
        <p:txBody>
          <a:bodyPr/>
          <a:lstStyle/>
          <a:p>
            <a:r>
              <a:rPr lang="en-US" b="1" dirty="0"/>
              <a:t>Lab Program 4</a:t>
            </a:r>
          </a:p>
        </p:txBody>
      </p:sp>
      <p:sp>
        <p:nvSpPr>
          <p:cNvPr id="3" name="Content Placeholder 2">
            <a:extLst>
              <a:ext uri="{FF2B5EF4-FFF2-40B4-BE49-F238E27FC236}">
                <a16:creationId xmlns:a16="http://schemas.microsoft.com/office/drawing/2014/main" id="{167D32CA-3288-4497-AC2A-D3EA6F907628}"/>
              </a:ext>
            </a:extLst>
          </p:cNvPr>
          <p:cNvSpPr>
            <a:spLocks noGrp="1"/>
          </p:cNvSpPr>
          <p:nvPr>
            <p:ph idx="1"/>
          </p:nvPr>
        </p:nvSpPr>
        <p:spPr>
          <a:xfrm>
            <a:off x="328613" y="1825625"/>
            <a:ext cx="11025187" cy="4351338"/>
          </a:xfrm>
        </p:spPr>
        <p:txBody>
          <a:bodyPr/>
          <a:lstStyle/>
          <a:p>
            <a:pPr algn="just"/>
            <a:r>
              <a:rPr lang="en-US" sz="4400" b="1" dirty="0"/>
              <a:t>Assuming a set of documents that need to be classified, use the naïve Bayesian Classifier model to perform this task. Built-in Libraries can be used to write the program. Calculate the accuracy, precision, and recall for your data set.</a:t>
            </a:r>
          </a:p>
        </p:txBody>
      </p:sp>
      <p:sp>
        <p:nvSpPr>
          <p:cNvPr id="4" name="Footer Placeholder 3">
            <a:extLst>
              <a:ext uri="{FF2B5EF4-FFF2-40B4-BE49-F238E27FC236}">
                <a16:creationId xmlns:a16="http://schemas.microsoft.com/office/drawing/2014/main" id="{8E93DAA9-F830-4FF8-9317-A47441EDAEB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7156041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a:extLst>
              <a:ext uri="{FF2B5EF4-FFF2-40B4-BE49-F238E27FC236}">
                <a16:creationId xmlns:a16="http://schemas.microsoft.com/office/drawing/2014/main" id="{536AA650-FA18-42BC-845D-1330D59C1315}"/>
              </a:ext>
            </a:extLst>
          </p:cNvPr>
          <p:cNvSpPr>
            <a:spLocks noGrp="1" noChangeArrowheads="1"/>
          </p:cNvSpPr>
          <p:nvPr>
            <p:ph type="title"/>
          </p:nvPr>
        </p:nvSpPr>
        <p:spPr>
          <a:xfrm>
            <a:off x="0" y="0"/>
            <a:ext cx="12192000" cy="1055077"/>
          </a:xfrm>
          <a:solidFill>
            <a:schemeClr val="accent1">
              <a:lumMod val="20000"/>
              <a:lumOff val="80000"/>
            </a:schemeClr>
          </a:solidFill>
        </p:spPr>
        <p:txBody>
          <a:bodyPr/>
          <a:lstStyle/>
          <a:p>
            <a:r>
              <a:rPr lang="en-US" altLang="ko-KR" b="1" dirty="0"/>
              <a:t>Learning to Classify Text – Algorithm </a:t>
            </a:r>
          </a:p>
        </p:txBody>
      </p:sp>
      <p:sp>
        <p:nvSpPr>
          <p:cNvPr id="217091" name="Rectangle 3">
            <a:extLst>
              <a:ext uri="{FF2B5EF4-FFF2-40B4-BE49-F238E27FC236}">
                <a16:creationId xmlns:a16="http://schemas.microsoft.com/office/drawing/2014/main" id="{9A4A6116-2D86-46D1-9477-BDC180BCF000}"/>
              </a:ext>
            </a:extLst>
          </p:cNvPr>
          <p:cNvSpPr>
            <a:spLocks noGrp="1" noChangeArrowheads="1"/>
          </p:cNvSpPr>
          <p:nvPr>
            <p:ph type="body" idx="1"/>
          </p:nvPr>
        </p:nvSpPr>
        <p:spPr>
          <a:xfrm>
            <a:off x="618977" y="2133600"/>
            <a:ext cx="11182497" cy="4114800"/>
          </a:xfrm>
        </p:spPr>
        <p:txBody>
          <a:bodyPr>
            <a:normAutofit/>
          </a:bodyPr>
          <a:lstStyle/>
          <a:p>
            <a:pPr>
              <a:buFont typeface="Wingdings" panose="05000000000000000000" pitchFamily="2" charset="2"/>
              <a:buNone/>
            </a:pPr>
            <a:r>
              <a:rPr lang="en-US" altLang="ko-KR" b="1" dirty="0"/>
              <a:t>S1</a:t>
            </a:r>
            <a:r>
              <a:rPr lang="en-US" altLang="ko-KR" dirty="0"/>
              <a:t>: LEARN_NAIVE_BAYES_TEXT (</a:t>
            </a:r>
            <a:r>
              <a:rPr lang="en-US" altLang="ko-KR" i="1" dirty="0"/>
              <a:t>Examples</a:t>
            </a:r>
            <a:r>
              <a:rPr lang="en-US" altLang="ko-KR" dirty="0"/>
              <a:t>, V)</a:t>
            </a:r>
          </a:p>
          <a:p>
            <a:pPr marL="0" indent="0">
              <a:buNone/>
            </a:pPr>
            <a:r>
              <a:rPr lang="en-US" altLang="ko-KR" b="1" dirty="0"/>
              <a:t>S2</a:t>
            </a:r>
            <a:r>
              <a:rPr lang="en-US" altLang="ko-KR" dirty="0"/>
              <a:t>: CLASSIFY_NAIVE_BAYES_TEXT (</a:t>
            </a:r>
            <a:r>
              <a:rPr lang="en-US" altLang="ko-KR" i="1" dirty="0"/>
              <a:t>Doc</a:t>
            </a:r>
            <a:r>
              <a:rPr lang="en-US" altLang="ko-KR" dirty="0"/>
              <a:t>)</a:t>
            </a:r>
          </a:p>
          <a:p>
            <a:pPr marL="0" indent="0">
              <a:buNone/>
            </a:pPr>
            <a:endParaRPr lang="en-US" altLang="ko-KR" dirty="0"/>
          </a:p>
          <a:p>
            <a:r>
              <a:rPr lang="en-US" i="1" dirty="0"/>
              <a:t>Examples is a set of text documents along with their target values. </a:t>
            </a:r>
          </a:p>
          <a:p>
            <a:r>
              <a:rPr lang="en-US" i="1" dirty="0"/>
              <a:t>V is the set of all possible target values. </a:t>
            </a:r>
          </a:p>
          <a:p>
            <a:r>
              <a:rPr lang="en-US" i="1" dirty="0"/>
              <a:t>This function (S1) learns the probability terms </a:t>
            </a:r>
            <a:r>
              <a:rPr lang="en-US" b="1" i="1" dirty="0"/>
              <a:t>P(</a:t>
            </a:r>
            <a:r>
              <a:rPr lang="en-US" b="1" i="1" dirty="0" err="1"/>
              <a:t>w</a:t>
            </a:r>
            <a:r>
              <a:rPr lang="en-US" sz="1600" b="1" i="1" dirty="0" err="1"/>
              <a:t>k</a:t>
            </a:r>
            <a:r>
              <a:rPr lang="en-US" b="1" i="1" dirty="0"/>
              <a:t> I </a:t>
            </a:r>
            <a:r>
              <a:rPr lang="en-US" b="1" i="1" dirty="0" err="1"/>
              <a:t>v</a:t>
            </a:r>
            <a:r>
              <a:rPr lang="en-US" sz="1200" b="1" i="1" dirty="0" err="1"/>
              <a:t>j</a:t>
            </a:r>
            <a:r>
              <a:rPr lang="en-US" b="1" i="1" dirty="0"/>
              <a:t>), </a:t>
            </a:r>
            <a:r>
              <a:rPr lang="en-US" i="1" dirty="0"/>
              <a:t>describing the probability that a randomly drawn word from a document in </a:t>
            </a:r>
            <a:r>
              <a:rPr lang="en-US" b="1" i="1" dirty="0"/>
              <a:t>class </a:t>
            </a:r>
            <a:r>
              <a:rPr lang="en-US" b="1" i="1" dirty="0" err="1"/>
              <a:t>v</a:t>
            </a:r>
            <a:r>
              <a:rPr lang="en-US" sz="1200" b="1" i="1" dirty="0" err="1"/>
              <a:t>j</a:t>
            </a:r>
            <a:r>
              <a:rPr lang="en-US" b="1" i="1" dirty="0"/>
              <a:t> </a:t>
            </a:r>
            <a:r>
              <a:rPr lang="en-US" i="1" dirty="0"/>
              <a:t>will be the English word </a:t>
            </a:r>
            <a:r>
              <a:rPr lang="en-US" b="1" i="1" dirty="0"/>
              <a:t>wk</a:t>
            </a:r>
            <a:r>
              <a:rPr lang="en-US" i="1" dirty="0"/>
              <a:t>. It also learns the class prior probabilities </a:t>
            </a:r>
            <a:r>
              <a:rPr lang="en-US" b="1" i="1" dirty="0"/>
              <a:t>P(</a:t>
            </a:r>
            <a:r>
              <a:rPr lang="en-US" b="1" i="1" dirty="0" err="1"/>
              <a:t>v</a:t>
            </a:r>
            <a:r>
              <a:rPr lang="en-US" sz="1200" b="1" i="1" dirty="0" err="1"/>
              <a:t>j</a:t>
            </a:r>
            <a:r>
              <a:rPr lang="en-US" b="1" i="1" dirty="0"/>
              <a:t>).</a:t>
            </a:r>
            <a:endParaRPr lang="en-US" altLang="ko-KR" b="1" dirty="0"/>
          </a:p>
        </p:txBody>
      </p:sp>
      <p:sp>
        <p:nvSpPr>
          <p:cNvPr id="2" name="Footer Placeholder 1">
            <a:extLst>
              <a:ext uri="{FF2B5EF4-FFF2-40B4-BE49-F238E27FC236}">
                <a16:creationId xmlns:a16="http://schemas.microsoft.com/office/drawing/2014/main" id="{D16E9C31-CAD1-449D-9021-4E51EB8F7C1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5973639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76CE-BE2C-4E87-BCE3-970F20EF25AB}"/>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dirty="0"/>
              <a:t>S1: </a:t>
            </a:r>
            <a:r>
              <a:rPr lang="en-US" altLang="ko-KR" dirty="0"/>
              <a:t>LEARN_NAIVE_BAYES_TEXT (</a:t>
            </a:r>
            <a:r>
              <a:rPr lang="en-US" altLang="ko-KR" i="1" dirty="0"/>
              <a:t>Examples</a:t>
            </a:r>
            <a:r>
              <a:rPr lang="en-US" altLang="ko-KR" dirty="0"/>
              <a:t>, V)</a:t>
            </a:r>
            <a:endParaRPr lang="en-US" dirty="0"/>
          </a:p>
        </p:txBody>
      </p:sp>
      <p:sp>
        <p:nvSpPr>
          <p:cNvPr id="3" name="Content Placeholder 2">
            <a:extLst>
              <a:ext uri="{FF2B5EF4-FFF2-40B4-BE49-F238E27FC236}">
                <a16:creationId xmlns:a16="http://schemas.microsoft.com/office/drawing/2014/main" id="{1A0B93FD-D209-4090-A749-DF89CF01384F}"/>
              </a:ext>
            </a:extLst>
          </p:cNvPr>
          <p:cNvSpPr>
            <a:spLocks noGrp="1"/>
          </p:cNvSpPr>
          <p:nvPr>
            <p:ph idx="1"/>
          </p:nvPr>
        </p:nvSpPr>
        <p:spPr>
          <a:xfrm>
            <a:off x="838200" y="1825625"/>
            <a:ext cx="10515600" cy="4884664"/>
          </a:xfrm>
        </p:spPr>
        <p:txBody>
          <a:bodyPr>
            <a:normAutofit fontScale="92500" lnSpcReduction="10000"/>
          </a:bodyPr>
          <a:lstStyle/>
          <a:p>
            <a:pPr>
              <a:buFont typeface="Wingdings" panose="05000000000000000000" pitchFamily="2" charset="2"/>
              <a:buNone/>
            </a:pPr>
            <a:r>
              <a:rPr lang="en-US" altLang="ko-KR" sz="2400" b="1" i="1" dirty="0">
                <a:solidFill>
                  <a:srgbClr val="0066CC"/>
                </a:solidFill>
              </a:rPr>
              <a:t>1.</a:t>
            </a:r>
            <a:r>
              <a:rPr lang="en-US" altLang="ko-KR" sz="2400" i="1" dirty="0"/>
              <a:t> collect all words and other tokens that occur in Examples</a:t>
            </a:r>
          </a:p>
          <a:p>
            <a:r>
              <a:rPr lang="en-US" altLang="ko-KR" sz="2400" b="1" i="1" dirty="0"/>
              <a:t>Vocabulary</a:t>
            </a:r>
            <a:r>
              <a:rPr lang="en-US" altLang="ko-KR" sz="2400" dirty="0"/>
              <a:t> </a:t>
            </a:r>
            <a:r>
              <a:rPr lang="en-US" altLang="ko-KR" sz="2400" dirty="0">
                <a:sym typeface="Symbol" panose="05050102010706020507" pitchFamily="18" charset="2"/>
              </a:rPr>
              <a:t></a:t>
            </a:r>
            <a:r>
              <a:rPr lang="en-US" altLang="ko-KR" sz="2400" dirty="0"/>
              <a:t> all distinct words and other tokens in </a:t>
            </a:r>
            <a:r>
              <a:rPr lang="en-US" altLang="ko-KR" sz="2400" i="1" dirty="0"/>
              <a:t>Examples</a:t>
            </a:r>
          </a:p>
          <a:p>
            <a:pPr>
              <a:buFont typeface="Wingdings" panose="05000000000000000000" pitchFamily="2" charset="2"/>
              <a:buNone/>
            </a:pPr>
            <a:r>
              <a:rPr lang="en-US" altLang="ko-KR" sz="2400" b="1" i="1" dirty="0">
                <a:solidFill>
                  <a:srgbClr val="0066CC"/>
                </a:solidFill>
              </a:rPr>
              <a:t>2</a:t>
            </a:r>
            <a:r>
              <a:rPr lang="en-US" altLang="ko-KR" sz="2400" b="1" i="1" dirty="0"/>
              <a:t>.</a:t>
            </a:r>
            <a:r>
              <a:rPr lang="en-US" altLang="ko-KR" sz="2400" i="1" dirty="0"/>
              <a:t> calculate the required </a:t>
            </a:r>
            <a:r>
              <a:rPr lang="en-US" altLang="ko-KR" sz="2400" b="1" i="1" dirty="0"/>
              <a:t>P</a:t>
            </a:r>
            <a:r>
              <a:rPr lang="en-US" altLang="ko-KR" sz="2400" b="1" dirty="0"/>
              <a:t>(</a:t>
            </a:r>
            <a:r>
              <a:rPr lang="en-US" altLang="ko-KR" sz="2400" b="1" i="1" dirty="0" err="1"/>
              <a:t>v</a:t>
            </a:r>
            <a:r>
              <a:rPr lang="en-US" altLang="ko-KR" sz="2400" b="1" i="1" baseline="-25000" dirty="0" err="1"/>
              <a:t>j</a:t>
            </a:r>
            <a:r>
              <a:rPr lang="en-US" altLang="ko-KR" sz="2400" b="1" dirty="0"/>
              <a:t>)</a:t>
            </a:r>
            <a:r>
              <a:rPr lang="en-US" altLang="ko-KR" sz="2400" b="1" i="1" dirty="0"/>
              <a:t> and P</a:t>
            </a:r>
            <a:r>
              <a:rPr lang="en-US" altLang="ko-KR" sz="2400" b="1" dirty="0"/>
              <a:t>(</a:t>
            </a:r>
            <a:r>
              <a:rPr lang="en-US" altLang="ko-KR" sz="2400" b="1" i="1" dirty="0" err="1"/>
              <a:t>w</a:t>
            </a:r>
            <a:r>
              <a:rPr lang="en-US" altLang="ko-KR" sz="2400" b="1" i="1" baseline="-25000" dirty="0" err="1"/>
              <a:t>k</a:t>
            </a:r>
            <a:r>
              <a:rPr lang="en-US" altLang="ko-KR" sz="2400" b="1" i="1" dirty="0"/>
              <a:t> </a:t>
            </a:r>
            <a:r>
              <a:rPr lang="en-US" altLang="ko-KR" sz="2400" b="1" dirty="0"/>
              <a:t>| </a:t>
            </a:r>
            <a:r>
              <a:rPr lang="en-US" altLang="ko-KR" sz="2400" b="1" i="1" dirty="0" err="1"/>
              <a:t>v</a:t>
            </a:r>
            <a:r>
              <a:rPr lang="en-US" altLang="ko-KR" sz="2400" b="1" i="1" baseline="-25000" dirty="0" err="1"/>
              <a:t>j</a:t>
            </a:r>
            <a:r>
              <a:rPr lang="en-US" altLang="ko-KR" sz="2400" b="1" dirty="0"/>
              <a:t>)</a:t>
            </a:r>
            <a:r>
              <a:rPr lang="en-US" altLang="ko-KR" sz="2400" i="1" dirty="0"/>
              <a:t> probability terms</a:t>
            </a:r>
          </a:p>
          <a:p>
            <a:r>
              <a:rPr lang="en-US" altLang="ko-KR" sz="2400" dirty="0"/>
              <a:t>For each target value </a:t>
            </a:r>
            <a:r>
              <a:rPr lang="en-US" altLang="ko-KR" sz="2400" i="1" dirty="0" err="1"/>
              <a:t>v</a:t>
            </a:r>
            <a:r>
              <a:rPr lang="en-US" altLang="ko-KR" sz="2400" i="1" baseline="-25000" dirty="0" err="1"/>
              <a:t>j</a:t>
            </a:r>
            <a:r>
              <a:rPr lang="en-US" altLang="ko-KR" sz="2400" dirty="0"/>
              <a:t> in </a:t>
            </a:r>
            <a:r>
              <a:rPr lang="en-US" altLang="ko-KR" sz="2400" i="1" dirty="0"/>
              <a:t>V</a:t>
            </a:r>
            <a:r>
              <a:rPr lang="en-US" altLang="ko-KR" sz="2400" dirty="0"/>
              <a:t> do</a:t>
            </a:r>
          </a:p>
          <a:p>
            <a:pPr lvl="1"/>
            <a:endParaRPr lang="en-US" altLang="ko-KR" sz="2000" b="1" i="1" dirty="0"/>
          </a:p>
          <a:p>
            <a:pPr lvl="1"/>
            <a:endParaRPr lang="en-US" altLang="ko-KR" sz="2000" b="1" i="1" dirty="0"/>
          </a:p>
          <a:p>
            <a:pPr lvl="1"/>
            <a:endParaRPr lang="en-US" altLang="ko-KR" sz="2000" b="1" i="1" dirty="0"/>
          </a:p>
          <a:p>
            <a:pPr lvl="1"/>
            <a:r>
              <a:rPr lang="en-US" altLang="ko-KR" sz="2000" b="1" i="1" dirty="0" err="1"/>
              <a:t>docs</a:t>
            </a:r>
            <a:r>
              <a:rPr lang="en-US" altLang="ko-KR" sz="2000" b="1" i="1" baseline="-25000" dirty="0" err="1"/>
              <a:t>j</a:t>
            </a:r>
            <a:r>
              <a:rPr lang="en-US" altLang="ko-KR" sz="2000" b="1" i="1" dirty="0"/>
              <a:t> </a:t>
            </a:r>
            <a:r>
              <a:rPr lang="en-US" altLang="ko-KR" sz="2000" b="1" dirty="0">
                <a:sym typeface="Symbol" panose="05050102010706020507" pitchFamily="18" charset="2"/>
              </a:rPr>
              <a:t></a:t>
            </a:r>
            <a:r>
              <a:rPr lang="en-US" altLang="ko-KR" sz="2000" b="1" i="1" dirty="0"/>
              <a:t> </a:t>
            </a:r>
            <a:r>
              <a:rPr lang="en-US" altLang="ko-KR" sz="2000" b="1" dirty="0"/>
              <a:t>subset of </a:t>
            </a:r>
            <a:r>
              <a:rPr lang="en-US" altLang="ko-KR" sz="2000" b="1" i="1" dirty="0"/>
              <a:t>Examples</a:t>
            </a:r>
            <a:r>
              <a:rPr lang="en-US" altLang="ko-KR" sz="2000" b="1" dirty="0"/>
              <a:t> for which the target value is </a:t>
            </a:r>
            <a:r>
              <a:rPr lang="en-US" altLang="ko-KR" sz="2000" b="1" i="1" dirty="0" err="1"/>
              <a:t>v</a:t>
            </a:r>
            <a:r>
              <a:rPr lang="en-US" altLang="ko-KR" sz="2000" b="1" i="1" baseline="-25000" dirty="0" err="1"/>
              <a:t>j</a:t>
            </a:r>
            <a:r>
              <a:rPr lang="en-US" altLang="ko-KR" sz="2000" b="1" dirty="0"/>
              <a:t> </a:t>
            </a:r>
          </a:p>
          <a:p>
            <a:pPr lvl="1">
              <a:lnSpc>
                <a:spcPct val="110000"/>
              </a:lnSpc>
            </a:pPr>
            <a:r>
              <a:rPr lang="en-US" altLang="ko-KR" sz="2000" b="1" i="1" dirty="0" err="1"/>
              <a:t>Text</a:t>
            </a:r>
            <a:r>
              <a:rPr lang="en-US" altLang="ko-KR" sz="2000" b="1" i="1" baseline="-25000" dirty="0" err="1"/>
              <a:t>j</a:t>
            </a:r>
            <a:r>
              <a:rPr lang="en-US" altLang="ko-KR" sz="2000" b="1" dirty="0"/>
              <a:t> </a:t>
            </a:r>
            <a:r>
              <a:rPr lang="en-US" altLang="ko-KR" sz="2000" b="1" dirty="0">
                <a:sym typeface="Symbol" panose="05050102010706020507" pitchFamily="18" charset="2"/>
              </a:rPr>
              <a:t></a:t>
            </a:r>
            <a:r>
              <a:rPr lang="en-US" altLang="ko-KR" sz="2000" b="1" dirty="0"/>
              <a:t> a single document created by concatenating all members of </a:t>
            </a:r>
            <a:r>
              <a:rPr lang="en-US" altLang="ko-KR" sz="2000" b="1" i="1" dirty="0" err="1"/>
              <a:t>docs</a:t>
            </a:r>
            <a:r>
              <a:rPr lang="en-US" altLang="ko-KR" sz="2000" b="1" i="1" baseline="-25000" dirty="0" err="1"/>
              <a:t>j</a:t>
            </a:r>
            <a:endParaRPr lang="en-US" altLang="ko-KR" sz="2000" b="1" i="1" baseline="-25000" dirty="0"/>
          </a:p>
          <a:p>
            <a:pPr lvl="1"/>
            <a:r>
              <a:rPr lang="en-US" altLang="ko-KR" sz="2000" b="1" i="1" dirty="0"/>
              <a:t>n </a:t>
            </a:r>
            <a:r>
              <a:rPr lang="en-US" altLang="ko-KR" sz="2000" b="1" dirty="0">
                <a:sym typeface="Symbol" panose="05050102010706020507" pitchFamily="18" charset="2"/>
              </a:rPr>
              <a:t></a:t>
            </a:r>
            <a:r>
              <a:rPr lang="en-US" altLang="ko-KR" sz="2000" b="1" i="1" dirty="0"/>
              <a:t> </a:t>
            </a:r>
            <a:r>
              <a:rPr lang="en-US" altLang="ko-KR" sz="2000" b="1" dirty="0"/>
              <a:t>total number of words in </a:t>
            </a:r>
            <a:r>
              <a:rPr lang="en-US" altLang="ko-KR" sz="2000" b="1" i="1" dirty="0" err="1"/>
              <a:t>Text</a:t>
            </a:r>
            <a:r>
              <a:rPr lang="en-US" altLang="ko-KR" sz="2000" b="1" i="1" baseline="-25000" dirty="0" err="1"/>
              <a:t>j</a:t>
            </a:r>
            <a:r>
              <a:rPr lang="en-US" altLang="ko-KR" sz="2000" b="1" dirty="0"/>
              <a:t> (counting duplicate words multiple times)</a:t>
            </a:r>
            <a:r>
              <a:rPr lang="en-US" altLang="ko-KR" sz="2000" b="1" i="1" dirty="0"/>
              <a:t> </a:t>
            </a:r>
          </a:p>
          <a:p>
            <a:pPr lvl="1"/>
            <a:r>
              <a:rPr lang="en-US" altLang="ko-KR" sz="2000" b="1" dirty="0"/>
              <a:t>for each word</a:t>
            </a:r>
            <a:r>
              <a:rPr lang="en-US" altLang="ko-KR" sz="2000" b="1" i="1" dirty="0"/>
              <a:t> </a:t>
            </a:r>
            <a:r>
              <a:rPr lang="en-US" altLang="ko-KR" sz="2000" b="1" i="1" dirty="0" err="1"/>
              <a:t>w</a:t>
            </a:r>
            <a:r>
              <a:rPr lang="en-US" altLang="ko-KR" sz="2000" b="1" i="1" baseline="-25000" dirty="0" err="1"/>
              <a:t>k</a:t>
            </a:r>
            <a:r>
              <a:rPr lang="en-US" altLang="ko-KR" sz="2000" b="1" i="1" baseline="-25000" dirty="0"/>
              <a:t> </a:t>
            </a:r>
            <a:r>
              <a:rPr lang="en-US" altLang="ko-KR" sz="2000" b="1" dirty="0"/>
              <a:t>in </a:t>
            </a:r>
            <a:r>
              <a:rPr lang="en-US" altLang="ko-KR" sz="2000" b="1" i="1" dirty="0"/>
              <a:t>Vocabulary</a:t>
            </a:r>
          </a:p>
          <a:p>
            <a:pPr lvl="1">
              <a:buFontTx/>
              <a:buNone/>
            </a:pPr>
            <a:r>
              <a:rPr lang="en-US" altLang="ko-KR" sz="2000" b="1" i="1" dirty="0"/>
              <a:t>	</a:t>
            </a:r>
            <a:endParaRPr lang="en-US" altLang="ko-KR" sz="2000" b="1" i="1" dirty="0">
              <a:solidFill>
                <a:srgbClr val="0066CC"/>
              </a:solidFill>
            </a:endParaRPr>
          </a:p>
          <a:p>
            <a:pPr lvl="1">
              <a:buFontTx/>
              <a:buNone/>
            </a:pPr>
            <a:r>
              <a:rPr lang="en-US" altLang="ko-KR" sz="2000" b="1" i="1" dirty="0">
                <a:solidFill>
                  <a:srgbClr val="0066CC"/>
                </a:solidFill>
              </a:rPr>
              <a:t> </a:t>
            </a:r>
          </a:p>
          <a:p>
            <a:pPr lvl="1">
              <a:buFontTx/>
              <a:buNone/>
            </a:pPr>
            <a:endParaRPr lang="en-US" altLang="ko-KR" sz="2000" b="1" i="1" dirty="0">
              <a:solidFill>
                <a:srgbClr val="0066CC"/>
              </a:solidFill>
            </a:endParaRPr>
          </a:p>
          <a:p>
            <a:pPr lvl="1">
              <a:buFontTx/>
              <a:buNone/>
            </a:pPr>
            <a:r>
              <a:rPr lang="en-US" altLang="ko-KR" sz="2000" b="1" i="1" dirty="0">
                <a:solidFill>
                  <a:srgbClr val="0066CC"/>
                </a:solidFill>
              </a:rPr>
              <a:t> </a:t>
            </a:r>
            <a:r>
              <a:rPr lang="en-US" altLang="ko-KR" sz="2000" b="1" i="1" dirty="0" err="1"/>
              <a:t>n</a:t>
            </a:r>
            <a:r>
              <a:rPr lang="en-US" altLang="ko-KR" sz="2000" b="1" i="1" baseline="-25000" dirty="0" err="1"/>
              <a:t>k</a:t>
            </a:r>
            <a:r>
              <a:rPr lang="en-US" altLang="ko-KR" sz="2000" b="1" i="1" baseline="-25000" dirty="0"/>
              <a:t> </a:t>
            </a:r>
            <a:r>
              <a:rPr lang="en-US" altLang="ko-KR" sz="2000" b="1" dirty="0">
                <a:sym typeface="Symbol" panose="05050102010706020507" pitchFamily="18" charset="2"/>
              </a:rPr>
              <a:t> number of times word </a:t>
            </a:r>
            <a:r>
              <a:rPr lang="en-US" altLang="ko-KR" sz="2000" b="1" i="1" dirty="0" err="1"/>
              <a:t>w</a:t>
            </a:r>
            <a:r>
              <a:rPr lang="en-US" altLang="ko-KR" sz="2000" b="1" i="1" baseline="-25000" dirty="0" err="1"/>
              <a:t>k</a:t>
            </a:r>
            <a:r>
              <a:rPr lang="en-US" altLang="ko-KR" sz="2000" b="1" i="1" baseline="-25000" dirty="0"/>
              <a:t> </a:t>
            </a:r>
            <a:r>
              <a:rPr lang="en-US" altLang="ko-KR" sz="2000" b="1" dirty="0">
                <a:sym typeface="Symbol" panose="05050102010706020507" pitchFamily="18" charset="2"/>
              </a:rPr>
              <a:t>occurs in </a:t>
            </a:r>
            <a:r>
              <a:rPr lang="en-US" altLang="ko-KR" sz="2000" b="1" i="1" dirty="0" err="1"/>
              <a:t>Text</a:t>
            </a:r>
            <a:r>
              <a:rPr lang="en-US" altLang="ko-KR" sz="2000" b="1" i="1" baseline="-25000" dirty="0" err="1"/>
              <a:t>j</a:t>
            </a:r>
            <a:r>
              <a:rPr lang="en-US" altLang="ko-KR" sz="2000" b="1" dirty="0"/>
              <a:t> </a:t>
            </a:r>
          </a:p>
          <a:p>
            <a:pPr marL="457200" lvl="1" indent="0">
              <a:lnSpc>
                <a:spcPct val="110000"/>
              </a:lnSpc>
              <a:buNone/>
            </a:pPr>
            <a:endParaRPr lang="en-US" altLang="ko-KR" sz="2000" dirty="0"/>
          </a:p>
          <a:p>
            <a:endParaRPr lang="en-US" dirty="0"/>
          </a:p>
        </p:txBody>
      </p:sp>
      <p:pic>
        <p:nvPicPr>
          <p:cNvPr id="4" name="Picture 4">
            <a:extLst>
              <a:ext uri="{FF2B5EF4-FFF2-40B4-BE49-F238E27FC236}">
                <a16:creationId xmlns:a16="http://schemas.microsoft.com/office/drawing/2014/main" id="{7869A5EF-1E33-4868-BF3F-CEA8D170B6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035" y="3429000"/>
            <a:ext cx="2924175" cy="58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a:extLst>
              <a:ext uri="{FF2B5EF4-FFF2-40B4-BE49-F238E27FC236}">
                <a16:creationId xmlns:a16="http://schemas.microsoft.com/office/drawing/2014/main" id="{51C4969F-5E81-463F-AF0C-1FC241DF2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019" y="5690741"/>
            <a:ext cx="3916681" cy="58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4EB3FB86-0700-4212-ACED-FF17B0466CD4}"/>
              </a:ext>
            </a:extLst>
          </p:cNvPr>
          <p:cNvSpPr txBox="1"/>
          <p:nvPr/>
        </p:nvSpPr>
        <p:spPr>
          <a:xfrm>
            <a:off x="209550" y="1384532"/>
            <a:ext cx="11811000" cy="369332"/>
          </a:xfrm>
          <a:prstGeom prst="rect">
            <a:avLst/>
          </a:prstGeom>
          <a:noFill/>
        </p:spPr>
        <p:txBody>
          <a:bodyPr wrap="square" rtlCol="0">
            <a:spAutoFit/>
          </a:bodyPr>
          <a:lstStyle/>
          <a:p>
            <a:r>
              <a:rPr lang="en-US" dirty="0"/>
              <a:t>[ V: Class , W: Word, doc : Documents]</a:t>
            </a:r>
          </a:p>
        </p:txBody>
      </p:sp>
      <p:sp>
        <p:nvSpPr>
          <p:cNvPr id="7" name="Footer Placeholder 6">
            <a:extLst>
              <a:ext uri="{FF2B5EF4-FFF2-40B4-BE49-F238E27FC236}">
                <a16:creationId xmlns:a16="http://schemas.microsoft.com/office/drawing/2014/main" id="{5C8628D8-3570-43C8-BC48-0A4FA69AF36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7700950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1DA30-37D9-4FF2-8115-380F783EA1F1}"/>
              </a:ext>
            </a:extLst>
          </p:cNvPr>
          <p:cNvSpPr>
            <a:spLocks noGrp="1"/>
          </p:cNvSpPr>
          <p:nvPr>
            <p:ph type="title"/>
          </p:nvPr>
        </p:nvSpPr>
        <p:spPr>
          <a:xfrm>
            <a:off x="0" y="18255"/>
            <a:ext cx="12192000" cy="1325563"/>
          </a:xfrm>
          <a:solidFill>
            <a:schemeClr val="accent1">
              <a:lumMod val="20000"/>
              <a:lumOff val="80000"/>
            </a:schemeClr>
          </a:solidFill>
        </p:spPr>
        <p:txBody>
          <a:bodyPr/>
          <a:lstStyle/>
          <a:p>
            <a:r>
              <a:rPr lang="en-US" dirty="0"/>
              <a:t>S2:</a:t>
            </a:r>
            <a:r>
              <a:rPr lang="en-US" altLang="ko-KR" dirty="0"/>
              <a:t>CLASSIFY_NAIVE_BAYES_TEXT (</a:t>
            </a:r>
            <a:r>
              <a:rPr lang="en-US" altLang="ko-KR" i="1" dirty="0"/>
              <a:t>Doc</a:t>
            </a:r>
            <a:r>
              <a:rPr lang="en-US" altLang="ko-KR" dirty="0"/>
              <a:t>)</a:t>
            </a:r>
            <a:endParaRPr lang="en-US" dirty="0"/>
          </a:p>
        </p:txBody>
      </p:sp>
      <p:sp>
        <p:nvSpPr>
          <p:cNvPr id="3" name="Content Placeholder 2">
            <a:extLst>
              <a:ext uri="{FF2B5EF4-FFF2-40B4-BE49-F238E27FC236}">
                <a16:creationId xmlns:a16="http://schemas.microsoft.com/office/drawing/2014/main" id="{7D80B60F-FA33-44D6-B4C0-D54530388B71}"/>
              </a:ext>
            </a:extLst>
          </p:cNvPr>
          <p:cNvSpPr>
            <a:spLocks noGrp="1"/>
          </p:cNvSpPr>
          <p:nvPr>
            <p:ph idx="1"/>
          </p:nvPr>
        </p:nvSpPr>
        <p:spPr/>
        <p:txBody>
          <a:bodyPr/>
          <a:lstStyle/>
          <a:p>
            <a:r>
              <a:rPr lang="en-US" altLang="ko-KR" i="1" dirty="0"/>
              <a:t>positions</a:t>
            </a:r>
            <a:r>
              <a:rPr lang="en-US" altLang="ko-KR" dirty="0"/>
              <a:t> </a:t>
            </a:r>
            <a:r>
              <a:rPr lang="en-US" altLang="ko-KR" dirty="0">
                <a:sym typeface="Symbol" panose="05050102010706020507" pitchFamily="18" charset="2"/>
              </a:rPr>
              <a:t></a:t>
            </a:r>
            <a:r>
              <a:rPr lang="en-US" altLang="ko-KR" dirty="0"/>
              <a:t> all word positions in </a:t>
            </a:r>
            <a:r>
              <a:rPr lang="en-US" altLang="ko-KR" i="1" dirty="0"/>
              <a:t>Doc</a:t>
            </a:r>
            <a:r>
              <a:rPr lang="en-US" altLang="ko-KR" dirty="0"/>
              <a:t> that contain tokens found in </a:t>
            </a:r>
            <a:r>
              <a:rPr lang="en-US" altLang="ko-KR" i="1" dirty="0"/>
              <a:t>Vocabulary</a:t>
            </a:r>
          </a:p>
          <a:p>
            <a:r>
              <a:rPr lang="en-US" altLang="ko-KR" dirty="0"/>
              <a:t>Return </a:t>
            </a:r>
            <a:r>
              <a:rPr lang="en-US" altLang="ko-KR" i="1" dirty="0" err="1"/>
              <a:t>v</a:t>
            </a:r>
            <a:r>
              <a:rPr lang="en-US" altLang="ko-KR" i="1" baseline="-25000" dirty="0" err="1"/>
              <a:t>NB</a:t>
            </a:r>
            <a:r>
              <a:rPr lang="en-US" altLang="ko-KR" baseline="-25000" dirty="0"/>
              <a:t> </a:t>
            </a:r>
            <a:r>
              <a:rPr lang="en-US" altLang="ko-KR" dirty="0"/>
              <a:t>where</a:t>
            </a:r>
          </a:p>
          <a:p>
            <a:endParaRPr lang="en-US" dirty="0"/>
          </a:p>
        </p:txBody>
      </p:sp>
      <p:pic>
        <p:nvPicPr>
          <p:cNvPr id="4" name="Picture 6">
            <a:extLst>
              <a:ext uri="{FF2B5EF4-FFF2-40B4-BE49-F238E27FC236}">
                <a16:creationId xmlns:a16="http://schemas.microsoft.com/office/drawing/2014/main" id="{32DCDD9A-2034-4F9B-9545-E8124298B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293" y="3198130"/>
            <a:ext cx="7544729" cy="792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a:extLst>
              <a:ext uri="{FF2B5EF4-FFF2-40B4-BE49-F238E27FC236}">
                <a16:creationId xmlns:a16="http://schemas.microsoft.com/office/drawing/2014/main" id="{58DC73FE-1002-4186-8D25-EF4CD84FE69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781785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D459B53B-CA22-4208-AA81-FF1C2BDAF015}"/>
              </a:ext>
            </a:extLst>
          </p:cNvPr>
          <p:cNvSpPr>
            <a:spLocks noGrp="1" noChangeArrowheads="1"/>
          </p:cNvSpPr>
          <p:nvPr>
            <p:ph type="title"/>
          </p:nvPr>
        </p:nvSpPr>
        <p:spPr>
          <a:xfrm>
            <a:off x="0" y="0"/>
            <a:ext cx="12192000" cy="733425"/>
          </a:xfrm>
          <a:solidFill>
            <a:schemeClr val="accent1">
              <a:lumMod val="20000"/>
              <a:lumOff val="80000"/>
            </a:schemeClr>
          </a:solidFill>
        </p:spPr>
        <p:txBody>
          <a:bodyPr/>
          <a:lstStyle/>
          <a:p>
            <a:r>
              <a:rPr lang="en-US" altLang="ko-KR" dirty="0"/>
              <a:t>Twenty NewsGroups</a:t>
            </a:r>
          </a:p>
        </p:txBody>
      </p:sp>
      <p:sp>
        <p:nvSpPr>
          <p:cNvPr id="223235" name="Rectangle 3">
            <a:extLst>
              <a:ext uri="{FF2B5EF4-FFF2-40B4-BE49-F238E27FC236}">
                <a16:creationId xmlns:a16="http://schemas.microsoft.com/office/drawing/2014/main" id="{647165A6-735C-410A-8984-42E508930954}"/>
              </a:ext>
            </a:extLst>
          </p:cNvPr>
          <p:cNvSpPr>
            <a:spLocks noGrp="1" noChangeArrowheads="1"/>
          </p:cNvSpPr>
          <p:nvPr>
            <p:ph type="body" idx="1"/>
          </p:nvPr>
        </p:nvSpPr>
        <p:spPr>
          <a:xfrm>
            <a:off x="464234" y="2057400"/>
            <a:ext cx="9594166" cy="4343400"/>
          </a:xfrm>
        </p:spPr>
        <p:txBody>
          <a:bodyPr/>
          <a:lstStyle/>
          <a:p>
            <a:r>
              <a:rPr lang="en-US" altLang="ko-KR" sz="2400" dirty="0"/>
              <a:t>Given 1000 training documents from each group Learn to classify new documents according to which newsgroup it came from</a:t>
            </a:r>
          </a:p>
          <a:p>
            <a:endParaRPr lang="en-US" altLang="ko-KR" sz="2400" dirty="0"/>
          </a:p>
          <a:p>
            <a:endParaRPr lang="en-US" altLang="ko-KR" sz="2400" dirty="0"/>
          </a:p>
          <a:p>
            <a:endParaRPr lang="en-US" altLang="ko-KR" sz="2400" dirty="0"/>
          </a:p>
          <a:p>
            <a:endParaRPr lang="en-US" altLang="ko-KR" sz="2400" dirty="0"/>
          </a:p>
          <a:p>
            <a:endParaRPr lang="en-US" altLang="ko-KR" sz="2400" dirty="0"/>
          </a:p>
          <a:p>
            <a:endParaRPr lang="en-US" altLang="ko-KR" sz="1800" dirty="0"/>
          </a:p>
          <a:p>
            <a:r>
              <a:rPr lang="en-US" altLang="ko-KR" sz="2400" dirty="0"/>
              <a:t>Naive Bayes: 89% classification accuracy</a:t>
            </a:r>
          </a:p>
        </p:txBody>
      </p:sp>
      <p:graphicFrame>
        <p:nvGraphicFramePr>
          <p:cNvPr id="223303" name="Group 71">
            <a:extLst>
              <a:ext uri="{FF2B5EF4-FFF2-40B4-BE49-F238E27FC236}">
                <a16:creationId xmlns:a16="http://schemas.microsoft.com/office/drawing/2014/main" id="{E12ECF46-88E6-4942-8FB8-690955953A85}"/>
              </a:ext>
            </a:extLst>
          </p:cNvPr>
          <p:cNvGraphicFramePr>
            <a:graphicFrameLocks noGrp="1"/>
          </p:cNvGraphicFramePr>
          <p:nvPr>
            <p:extLst/>
          </p:nvPr>
        </p:nvGraphicFramePr>
        <p:xfrm>
          <a:off x="464234" y="2728119"/>
          <a:ext cx="9764151" cy="2590800"/>
        </p:xfrm>
        <a:graphic>
          <a:graphicData uri="http://schemas.openxmlformats.org/drawingml/2006/table">
            <a:tbl>
              <a:tblPr/>
              <a:tblGrid>
                <a:gridCol w="3164308">
                  <a:extLst>
                    <a:ext uri="{9D8B030D-6E8A-4147-A177-3AD203B41FA5}">
                      <a16:colId xmlns:a16="http://schemas.microsoft.com/office/drawing/2014/main" val="2148668358"/>
                    </a:ext>
                  </a:extLst>
                </a:gridCol>
                <a:gridCol w="2169811">
                  <a:extLst>
                    <a:ext uri="{9D8B030D-6E8A-4147-A177-3AD203B41FA5}">
                      <a16:colId xmlns:a16="http://schemas.microsoft.com/office/drawing/2014/main" val="3011027166"/>
                    </a:ext>
                  </a:extLst>
                </a:gridCol>
                <a:gridCol w="2531447">
                  <a:extLst>
                    <a:ext uri="{9D8B030D-6E8A-4147-A177-3AD203B41FA5}">
                      <a16:colId xmlns:a16="http://schemas.microsoft.com/office/drawing/2014/main" val="3716693835"/>
                    </a:ext>
                  </a:extLst>
                </a:gridCol>
                <a:gridCol w="1898585">
                  <a:extLst>
                    <a:ext uri="{9D8B030D-6E8A-4147-A177-3AD203B41FA5}">
                      <a16:colId xmlns:a16="http://schemas.microsoft.com/office/drawing/2014/main" val="3540988679"/>
                    </a:ext>
                  </a:extLst>
                </a:gridCol>
              </a:tblGrid>
              <a:tr h="1277938">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Gulim" panose="020B0600000101010101" pitchFamily="34" charset="-127"/>
                        </a:defRPr>
                      </a:lvl1pPr>
                      <a:lvl2pPr algn="l">
                        <a:spcBef>
                          <a:spcPct val="20000"/>
                        </a:spcBef>
                        <a:buClr>
                          <a:srgbClr val="0066CC"/>
                        </a:buClr>
                        <a:defRPr kumimoji="1" sz="2400">
                          <a:solidFill>
                            <a:schemeClr val="tx1"/>
                          </a:solidFill>
                          <a:latin typeface="Times New Roman" panose="02020603050405020304" pitchFamily="18" charset="0"/>
                          <a:ea typeface="Gulim" panose="020B0600000101010101" pitchFamily="34"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Gulim" panose="020B0600000101010101" pitchFamily="34" charset="-127"/>
                        </a:defRPr>
                      </a:lvl3pPr>
                      <a:lvl4pPr algn="l">
                        <a:spcBef>
                          <a:spcPct val="20000"/>
                        </a:spcBef>
                        <a:buClr>
                          <a:srgbClr val="0066CC"/>
                        </a:buClr>
                        <a:defRPr kumimoji="1">
                          <a:solidFill>
                            <a:schemeClr val="tx1"/>
                          </a:solidFill>
                          <a:latin typeface="Times New Roman" panose="02020603050405020304" pitchFamily="18" charset="0"/>
                          <a:ea typeface="Gulim" panose="020B0600000101010101" pitchFamily="34"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comp.graphics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rPr>
                        <a:t>comp.os.ms-</a:t>
                      </a: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windows.misc</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comp.sys.ibm.pc.hardware</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comp.sys.mac.hardware</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comp.windows.x</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txBody>
                  <a:tcP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Gulim" panose="020B0600000101010101" pitchFamily="34" charset="-127"/>
                        </a:defRPr>
                      </a:lvl1pPr>
                      <a:lvl2pPr algn="l">
                        <a:spcBef>
                          <a:spcPct val="20000"/>
                        </a:spcBef>
                        <a:buClr>
                          <a:srgbClr val="0066CC"/>
                        </a:buClr>
                        <a:defRPr kumimoji="1" sz="2400">
                          <a:solidFill>
                            <a:schemeClr val="tx1"/>
                          </a:solidFill>
                          <a:latin typeface="Times New Roman" panose="02020603050405020304" pitchFamily="18" charset="0"/>
                          <a:ea typeface="Gulim" panose="020B0600000101010101" pitchFamily="34"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Gulim" panose="020B0600000101010101" pitchFamily="34" charset="-127"/>
                        </a:defRPr>
                      </a:lvl3pPr>
                      <a:lvl4pPr algn="l">
                        <a:spcBef>
                          <a:spcPct val="20000"/>
                        </a:spcBef>
                        <a:buClr>
                          <a:srgbClr val="0066CC"/>
                        </a:buClr>
                        <a:defRPr kumimoji="1">
                          <a:solidFill>
                            <a:schemeClr val="tx1"/>
                          </a:solidFill>
                          <a:latin typeface="Times New Roman" panose="02020603050405020304" pitchFamily="18" charset="0"/>
                          <a:ea typeface="Gulim" panose="020B0600000101010101" pitchFamily="34"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misc.forsale</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rec.autos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rec.motorcycles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rec.sport.baseball</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rec.sport.hockey</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txBody>
                  <a:tcPr horzOverflow="overflow">
                    <a:lnL>
                      <a:noFill/>
                    </a:lnL>
                    <a:lnR>
                      <a:noFill/>
                    </a:lnR>
                    <a:lnT cap="flat">
                      <a:noFill/>
                    </a:lnT>
                    <a:lnB cap="flat">
                      <a:noFill/>
                    </a:lnB>
                    <a:lnTlToBr>
                      <a:noFill/>
                    </a:lnTlToBr>
                    <a:lnBlToTr>
                      <a:noFill/>
                    </a:lnBlToTr>
                    <a:noFill/>
                  </a:tcPr>
                </a:tc>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Gulim" panose="020B0600000101010101" pitchFamily="34" charset="-127"/>
                        </a:defRPr>
                      </a:lvl1pPr>
                      <a:lvl2pPr algn="l">
                        <a:spcBef>
                          <a:spcPct val="20000"/>
                        </a:spcBef>
                        <a:buClr>
                          <a:srgbClr val="0066CC"/>
                        </a:buClr>
                        <a:defRPr kumimoji="1" sz="2400">
                          <a:solidFill>
                            <a:schemeClr val="tx1"/>
                          </a:solidFill>
                          <a:latin typeface="Times New Roman" panose="02020603050405020304" pitchFamily="18" charset="0"/>
                          <a:ea typeface="Gulim" panose="020B0600000101010101" pitchFamily="34"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Gulim" panose="020B0600000101010101" pitchFamily="34" charset="-127"/>
                        </a:defRPr>
                      </a:lvl3pPr>
                      <a:lvl4pPr algn="l">
                        <a:spcBef>
                          <a:spcPct val="20000"/>
                        </a:spcBef>
                        <a:buClr>
                          <a:srgbClr val="0066CC"/>
                        </a:buClr>
                        <a:defRPr kumimoji="1">
                          <a:solidFill>
                            <a:schemeClr val="tx1"/>
                          </a:solidFill>
                          <a:latin typeface="Times New Roman" panose="02020603050405020304" pitchFamily="18" charset="0"/>
                          <a:ea typeface="Gulim" panose="020B0600000101010101" pitchFamily="34"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alt.atheism</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soc.religion.christian</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talk.religion.misc</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talk.politics.mideast</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talk.politics.misc</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talk.politics.guns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txBody>
                  <a:tcPr horzOverflow="overflow">
                    <a:lnL>
                      <a:noFill/>
                    </a:lnL>
                    <a:lnR>
                      <a:noFill/>
                    </a:lnR>
                    <a:lnT cap="flat">
                      <a:noFill/>
                    </a:lnT>
                    <a:lnB cap="flat">
                      <a:noFill/>
                    </a:lnB>
                    <a:lnTlToBr>
                      <a:noFill/>
                    </a:lnTlToBr>
                    <a:lnBlToTr>
                      <a:noFill/>
                    </a:lnBlToTr>
                    <a:noFill/>
                  </a:tcPr>
                </a:tc>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Gulim" panose="020B0600000101010101" pitchFamily="34" charset="-127"/>
                        </a:defRPr>
                      </a:lvl1pPr>
                      <a:lvl2pPr algn="l">
                        <a:spcBef>
                          <a:spcPct val="20000"/>
                        </a:spcBef>
                        <a:buClr>
                          <a:srgbClr val="0066CC"/>
                        </a:buClr>
                        <a:defRPr kumimoji="1" sz="2400">
                          <a:solidFill>
                            <a:schemeClr val="tx1"/>
                          </a:solidFill>
                          <a:latin typeface="Times New Roman" panose="02020603050405020304" pitchFamily="18" charset="0"/>
                          <a:ea typeface="Gulim" panose="020B0600000101010101" pitchFamily="34"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Gulim" panose="020B0600000101010101" pitchFamily="34" charset="-127"/>
                        </a:defRPr>
                      </a:lvl3pPr>
                      <a:lvl4pPr algn="l">
                        <a:spcBef>
                          <a:spcPct val="20000"/>
                        </a:spcBef>
                        <a:buClr>
                          <a:srgbClr val="0066CC"/>
                        </a:buClr>
                        <a:defRPr kumimoji="1">
                          <a:solidFill>
                            <a:schemeClr val="tx1"/>
                          </a:solidFill>
                          <a:latin typeface="Times New Roman" panose="02020603050405020304" pitchFamily="18" charset="0"/>
                          <a:ea typeface="Gulim" panose="020B0600000101010101" pitchFamily="34"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sci.space</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sci.crypt</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sci.electronics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sci.med</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981369411"/>
                  </a:ext>
                </a:extLst>
              </a:tr>
            </a:tbl>
          </a:graphicData>
        </a:graphic>
      </p:graphicFrame>
      <p:sp>
        <p:nvSpPr>
          <p:cNvPr id="2" name="Footer Placeholder 1">
            <a:extLst>
              <a:ext uri="{FF2B5EF4-FFF2-40B4-BE49-F238E27FC236}">
                <a16:creationId xmlns:a16="http://schemas.microsoft.com/office/drawing/2014/main" id="{7A861D79-89DB-4A4E-B0B2-6E497CF0F9A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395474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a:extLst>
              <a:ext uri="{FF2B5EF4-FFF2-40B4-BE49-F238E27FC236}">
                <a16:creationId xmlns:a16="http://schemas.microsoft.com/office/drawing/2014/main" id="{C1287B51-E900-4304-B336-AF1A77676306}"/>
              </a:ext>
            </a:extLst>
          </p:cNvPr>
          <p:cNvSpPr>
            <a:spLocks noGrp="1" noChangeArrowheads="1"/>
          </p:cNvSpPr>
          <p:nvPr>
            <p:ph type="title"/>
          </p:nvPr>
        </p:nvSpPr>
        <p:spPr>
          <a:xfrm>
            <a:off x="0" y="0"/>
            <a:ext cx="12192000" cy="956603"/>
          </a:xfrm>
          <a:solidFill>
            <a:schemeClr val="accent1">
              <a:lumMod val="20000"/>
              <a:lumOff val="80000"/>
            </a:schemeClr>
          </a:solidFill>
        </p:spPr>
        <p:txBody>
          <a:bodyPr/>
          <a:lstStyle/>
          <a:p>
            <a:r>
              <a:rPr lang="en-US" altLang="ko-KR" sz="4000" dirty="0"/>
              <a:t>Learning Curve for 20 Newsgroups</a:t>
            </a:r>
          </a:p>
        </p:txBody>
      </p:sp>
      <p:sp>
        <p:nvSpPr>
          <p:cNvPr id="225283" name="Rectangle 3">
            <a:extLst>
              <a:ext uri="{FF2B5EF4-FFF2-40B4-BE49-F238E27FC236}">
                <a16:creationId xmlns:a16="http://schemas.microsoft.com/office/drawing/2014/main" id="{EA51EC0B-1C21-425A-B00D-9F556BD1AECE}"/>
              </a:ext>
            </a:extLst>
          </p:cNvPr>
          <p:cNvSpPr>
            <a:spLocks noGrp="1" noChangeArrowheads="1"/>
          </p:cNvSpPr>
          <p:nvPr>
            <p:ph type="body" idx="1"/>
          </p:nvPr>
        </p:nvSpPr>
        <p:spPr>
          <a:xfrm>
            <a:off x="2667000" y="5791200"/>
            <a:ext cx="7239000" cy="533400"/>
          </a:xfrm>
        </p:spPr>
        <p:txBody>
          <a:bodyPr/>
          <a:lstStyle/>
          <a:p>
            <a:r>
              <a:rPr lang="en-US" altLang="ko-KR" sz="2400" dirty="0"/>
              <a:t>Accuracy vs. Training set size (1/3 withheld for test)</a:t>
            </a:r>
          </a:p>
        </p:txBody>
      </p:sp>
      <p:pic>
        <p:nvPicPr>
          <p:cNvPr id="225284" name="Picture 4">
            <a:extLst>
              <a:ext uri="{FF2B5EF4-FFF2-40B4-BE49-F238E27FC236}">
                <a16:creationId xmlns:a16="http://schemas.microsoft.com/office/drawing/2014/main" id="{8CA06DD7-ED25-48A5-BD95-B20608F1B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797050"/>
            <a:ext cx="6305550" cy="391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08586354-3797-4CF7-AF8A-3045436E4DA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97471873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216AA-BCCA-48EF-8BD8-E02679867D0C}"/>
              </a:ext>
            </a:extLst>
          </p:cNvPr>
          <p:cNvSpPr>
            <a:spLocks noGrp="1"/>
          </p:cNvSpPr>
          <p:nvPr>
            <p:ph type="title"/>
          </p:nvPr>
        </p:nvSpPr>
        <p:spPr>
          <a:xfrm>
            <a:off x="0" y="-28769"/>
            <a:ext cx="12192000" cy="760290"/>
          </a:xfrm>
          <a:solidFill>
            <a:schemeClr val="accent1">
              <a:lumMod val="20000"/>
              <a:lumOff val="80000"/>
            </a:schemeClr>
          </a:solidFill>
        </p:spPr>
        <p:txBody>
          <a:bodyPr>
            <a:normAutofit/>
          </a:bodyPr>
          <a:lstStyle/>
          <a:p>
            <a:r>
              <a:rPr lang="en-US" b="1" dirty="0"/>
              <a:t>Example</a:t>
            </a:r>
            <a:r>
              <a:rPr lang="en-US" dirty="0"/>
              <a:t> : </a:t>
            </a:r>
          </a:p>
        </p:txBody>
      </p:sp>
      <p:sp>
        <p:nvSpPr>
          <p:cNvPr id="3" name="Content Placeholder 2">
            <a:extLst>
              <a:ext uri="{FF2B5EF4-FFF2-40B4-BE49-F238E27FC236}">
                <a16:creationId xmlns:a16="http://schemas.microsoft.com/office/drawing/2014/main" id="{2DAD8406-65AB-45C5-9DCE-2F99488CCCA9}"/>
              </a:ext>
            </a:extLst>
          </p:cNvPr>
          <p:cNvSpPr>
            <a:spLocks noGrp="1"/>
          </p:cNvSpPr>
          <p:nvPr>
            <p:ph idx="1"/>
          </p:nvPr>
        </p:nvSpPr>
        <p:spPr>
          <a:xfrm>
            <a:off x="126610" y="1026942"/>
            <a:ext cx="4509398" cy="5711483"/>
          </a:xfrm>
        </p:spPr>
        <p:txBody>
          <a:bodyPr>
            <a:normAutofit/>
          </a:bodyPr>
          <a:lstStyle/>
          <a:p>
            <a:pPr algn="just"/>
            <a:r>
              <a:rPr lang="en-US" sz="2000" dirty="0"/>
              <a:t> In the example, we are given a sentence “ </a:t>
            </a:r>
            <a:r>
              <a:rPr lang="en-US" sz="2000" b="1" i="1" dirty="0"/>
              <a:t>A very close game</a:t>
            </a:r>
            <a:r>
              <a:rPr lang="en-US" sz="2000" dirty="0"/>
              <a:t>”, a training set of five sentences (as shown below), and their corresponding category (Sports or Not Sports). </a:t>
            </a:r>
          </a:p>
          <a:p>
            <a:pPr algn="just"/>
            <a:r>
              <a:rPr lang="en-US" sz="2000" dirty="0"/>
              <a:t>The goal is to build a Naive Bayes classifier that will tell us which category the sentence “ </a:t>
            </a:r>
            <a:r>
              <a:rPr lang="en-US" sz="2000" b="1" i="1" dirty="0"/>
              <a:t>A very close game</a:t>
            </a:r>
            <a:r>
              <a:rPr lang="en-US" sz="2000" dirty="0"/>
              <a:t>” belongs to. </a:t>
            </a:r>
          </a:p>
          <a:p>
            <a:pPr algn="just"/>
            <a:r>
              <a:rPr lang="en-US" sz="2000" dirty="0"/>
              <a:t>Applying a Naive Bayes classifier, thus the strategy would be calculating the probability of both “A very close game</a:t>
            </a:r>
            <a:r>
              <a:rPr lang="en-US" sz="2000" b="1" dirty="0"/>
              <a:t> is Sports</a:t>
            </a:r>
            <a:r>
              <a:rPr lang="en-US" sz="2000" dirty="0"/>
              <a:t>”, as well as it’s </a:t>
            </a:r>
            <a:r>
              <a:rPr lang="en-US" sz="2000" b="1" i="1" dirty="0"/>
              <a:t>Not Sports. </a:t>
            </a:r>
            <a:r>
              <a:rPr lang="en-US" sz="2000" dirty="0"/>
              <a:t>The one with the higher probability will be the result.</a:t>
            </a:r>
          </a:p>
          <a:p>
            <a:endParaRPr lang="en-US" sz="1600" dirty="0"/>
          </a:p>
        </p:txBody>
      </p:sp>
      <p:pic>
        <p:nvPicPr>
          <p:cNvPr id="17410" name="Picture 2" descr="https://cdn-images-1.medium.com/max/800/0*cKgL5LjvVBeBVIVi.png">
            <a:extLst>
              <a:ext uri="{FF2B5EF4-FFF2-40B4-BE49-F238E27FC236}">
                <a16:creationId xmlns:a16="http://schemas.microsoft.com/office/drawing/2014/main" id="{D9814663-D334-402B-A7EF-512875F07B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129"/>
          <a:stretch/>
        </p:blipFill>
        <p:spPr bwMode="auto">
          <a:xfrm>
            <a:off x="5201530" y="1026942"/>
            <a:ext cx="5940082" cy="407178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B7C143F-2756-41B4-9CA6-2FF7BBB5C51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20858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409574" y="1082977"/>
            <a:ext cx="11458575" cy="5508323"/>
          </a:xfrm>
        </p:spPr>
        <p:txBody>
          <a:bodyPr>
            <a:normAutofit fontScale="92500"/>
          </a:bodyPr>
          <a:lstStyle/>
          <a:p>
            <a:r>
              <a:rPr lang="en-US" b="1" dirty="0"/>
              <a:t>Bayes Theorem : </a:t>
            </a:r>
            <a:r>
              <a:rPr lang="en-US" dirty="0"/>
              <a:t>Bayes’ theorem is used to calculate the conditional probability. Conditional probability is the probability of an event ‘B’ occurring given the related event ‘A’ has already occurred.</a:t>
            </a:r>
          </a:p>
          <a:p>
            <a:endParaRPr lang="en-US" dirty="0"/>
          </a:p>
          <a:p>
            <a:endParaRPr lang="en-US" b="1" dirty="0"/>
          </a:p>
          <a:p>
            <a:endParaRPr lang="en-US" b="1" dirty="0"/>
          </a:p>
          <a:p>
            <a:r>
              <a:rPr lang="en-US" b="1" dirty="0"/>
              <a:t>Boosting : </a:t>
            </a:r>
            <a:r>
              <a:rPr lang="en-US" dirty="0"/>
              <a:t>Boosting is a sequential process, where each subsequent model attempts to correct the errors of the previous model. The succeeding models are dependent on the previous model. Some of the boosting algorithms are:</a:t>
            </a:r>
          </a:p>
          <a:p>
            <a:pPr lvl="2"/>
            <a:r>
              <a:rPr lang="en-US" dirty="0"/>
              <a:t>AdaBoost</a:t>
            </a:r>
          </a:p>
          <a:p>
            <a:pPr lvl="2"/>
            <a:r>
              <a:rPr lang="en-US" dirty="0"/>
              <a:t>GBM</a:t>
            </a:r>
          </a:p>
          <a:p>
            <a:pPr lvl="2"/>
            <a:r>
              <a:rPr lang="en-US" dirty="0"/>
              <a:t>XGBM</a:t>
            </a:r>
          </a:p>
          <a:p>
            <a:pPr lvl="2"/>
            <a:r>
              <a:rPr lang="en-US" dirty="0" err="1"/>
              <a:t>LightGBM</a:t>
            </a:r>
            <a:endParaRPr lang="en-US" dirty="0"/>
          </a:p>
          <a:p>
            <a:pPr lvl="2"/>
            <a:r>
              <a:rPr lang="en-US" dirty="0" err="1"/>
              <a:t>CatBoost</a:t>
            </a:r>
            <a:endParaRPr lang="en-US" dirty="0"/>
          </a:p>
          <a:p>
            <a:endParaRPr lang="en-US" dirty="0"/>
          </a:p>
        </p:txBody>
      </p:sp>
      <p:pic>
        <p:nvPicPr>
          <p:cNvPr id="17410" name="Picture 2" descr="bayes' theorem">
            <a:extLst>
              <a:ext uri="{FF2B5EF4-FFF2-40B4-BE49-F238E27FC236}">
                <a16:creationId xmlns:a16="http://schemas.microsoft.com/office/drawing/2014/main" id="{8E7888DA-900D-4433-B1AD-070512ABA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2331" y="2457450"/>
            <a:ext cx="3083269" cy="97155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58339021-03CE-4F9B-8728-CACFAE21ED6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17917415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9430F-9112-408D-9DC9-6E09917F429F}"/>
              </a:ext>
            </a:extLst>
          </p:cNvPr>
          <p:cNvSpPr>
            <a:spLocks noGrp="1"/>
          </p:cNvSpPr>
          <p:nvPr>
            <p:ph type="title"/>
          </p:nvPr>
        </p:nvSpPr>
        <p:spPr>
          <a:xfrm>
            <a:off x="0" y="1"/>
            <a:ext cx="12192000" cy="1012874"/>
          </a:xfrm>
          <a:solidFill>
            <a:schemeClr val="accent1">
              <a:lumMod val="20000"/>
              <a:lumOff val="80000"/>
            </a:schemeClr>
          </a:solidFill>
        </p:spPr>
        <p:txBody>
          <a:bodyPr/>
          <a:lstStyle/>
          <a:p>
            <a:r>
              <a:rPr lang="en-US" b="1" dirty="0"/>
              <a:t>Step 1: Feature Engineering</a:t>
            </a:r>
            <a:endParaRPr lang="en-US" dirty="0"/>
          </a:p>
        </p:txBody>
      </p:sp>
      <p:sp>
        <p:nvSpPr>
          <p:cNvPr id="3" name="Content Placeholder 2">
            <a:extLst>
              <a:ext uri="{FF2B5EF4-FFF2-40B4-BE49-F238E27FC236}">
                <a16:creationId xmlns:a16="http://schemas.microsoft.com/office/drawing/2014/main" id="{2D452499-B92E-4EFC-8BEF-0A34C5817532}"/>
              </a:ext>
            </a:extLst>
          </p:cNvPr>
          <p:cNvSpPr>
            <a:spLocks noGrp="1"/>
          </p:cNvSpPr>
          <p:nvPr>
            <p:ph idx="1"/>
          </p:nvPr>
        </p:nvSpPr>
        <p:spPr>
          <a:xfrm>
            <a:off x="1049215" y="1314132"/>
            <a:ext cx="10515600" cy="4351338"/>
          </a:xfrm>
        </p:spPr>
        <p:txBody>
          <a:bodyPr/>
          <a:lstStyle/>
          <a:p>
            <a:r>
              <a:rPr lang="en-US" b="1" dirty="0"/>
              <a:t>word frequencies</a:t>
            </a:r>
            <a:r>
              <a:rPr lang="en-US" dirty="0"/>
              <a:t>, i.e., counting the occurrence of every word in the document. </a:t>
            </a:r>
          </a:p>
          <a:p>
            <a:r>
              <a:rPr lang="en-US" b="1" i="1" dirty="0"/>
              <a:t>P( a very close game) </a:t>
            </a:r>
            <a:r>
              <a:rPr lang="en-US" dirty="0"/>
              <a:t>= P(a) X P(very) X P(close) X P(game)</a:t>
            </a:r>
          </a:p>
          <a:p>
            <a:r>
              <a:rPr lang="en-US" b="1" i="1" dirty="0"/>
              <a:t>P(a very close game | Sports) </a:t>
            </a:r>
            <a:r>
              <a:rPr lang="en-US" dirty="0"/>
              <a:t>=  P(</a:t>
            </a:r>
            <a:r>
              <a:rPr lang="en-US" dirty="0" err="1"/>
              <a:t>a|Sports</a:t>
            </a:r>
            <a:r>
              <a:rPr lang="en-US" dirty="0"/>
              <a:t>) X P(</a:t>
            </a:r>
            <a:r>
              <a:rPr lang="en-US" dirty="0" err="1"/>
              <a:t>Very|Sports</a:t>
            </a:r>
            <a:r>
              <a:rPr lang="en-US" dirty="0"/>
              <a:t>) X P(</a:t>
            </a:r>
            <a:r>
              <a:rPr lang="en-US" dirty="0" err="1"/>
              <a:t>close|Sports</a:t>
            </a:r>
            <a:r>
              <a:rPr lang="en-US" dirty="0"/>
              <a:t>) X P(</a:t>
            </a:r>
            <a:r>
              <a:rPr lang="en-US" dirty="0" err="1"/>
              <a:t>game|Sports</a:t>
            </a:r>
            <a:r>
              <a:rPr lang="en-US" dirty="0"/>
              <a:t>)</a:t>
            </a:r>
          </a:p>
          <a:p>
            <a:r>
              <a:rPr lang="en-US" b="1" dirty="0"/>
              <a:t>P(</a:t>
            </a:r>
            <a:r>
              <a:rPr lang="en-US" b="1" i="1" dirty="0"/>
              <a:t>a very close game</a:t>
            </a:r>
            <a:r>
              <a:rPr lang="en-US" b="1" dirty="0"/>
              <a:t> | </a:t>
            </a:r>
            <a:r>
              <a:rPr lang="en-US" b="1" i="1" dirty="0"/>
              <a:t>Not Sports</a:t>
            </a:r>
            <a:r>
              <a:rPr lang="en-US" b="1" dirty="0"/>
              <a:t>)</a:t>
            </a:r>
            <a:r>
              <a:rPr lang="en-US" dirty="0"/>
              <a:t> = P(</a:t>
            </a:r>
            <a:r>
              <a:rPr lang="en-US" i="1" dirty="0"/>
              <a:t>a</a:t>
            </a:r>
            <a:r>
              <a:rPr lang="en-US" dirty="0"/>
              <a:t> | </a:t>
            </a:r>
            <a:r>
              <a:rPr lang="en-US" i="1" dirty="0"/>
              <a:t>Not Sports</a:t>
            </a:r>
            <a:r>
              <a:rPr lang="en-US" dirty="0"/>
              <a:t>) x P(</a:t>
            </a:r>
            <a:r>
              <a:rPr lang="en-US" i="1" dirty="0"/>
              <a:t>very</a:t>
            </a:r>
            <a:r>
              <a:rPr lang="en-US" dirty="0"/>
              <a:t> | </a:t>
            </a:r>
            <a:r>
              <a:rPr lang="en-US" i="1" dirty="0"/>
              <a:t>Not Sports</a:t>
            </a:r>
            <a:r>
              <a:rPr lang="en-US" dirty="0"/>
              <a:t>) x P(</a:t>
            </a:r>
            <a:r>
              <a:rPr lang="en-US" i="1" dirty="0"/>
              <a:t>close</a:t>
            </a:r>
            <a:r>
              <a:rPr lang="en-US" dirty="0"/>
              <a:t> | </a:t>
            </a:r>
            <a:r>
              <a:rPr lang="en-US" i="1" dirty="0"/>
              <a:t>Not Sports</a:t>
            </a:r>
            <a:r>
              <a:rPr lang="en-US" dirty="0"/>
              <a:t>) x P(</a:t>
            </a:r>
            <a:r>
              <a:rPr lang="en-US" i="1" dirty="0"/>
              <a:t>game</a:t>
            </a:r>
            <a:r>
              <a:rPr lang="en-US" dirty="0"/>
              <a:t> | </a:t>
            </a:r>
            <a:r>
              <a:rPr lang="en-US" i="1" dirty="0"/>
              <a:t>Not Sports</a:t>
            </a:r>
            <a:r>
              <a:rPr lang="en-US" dirty="0"/>
              <a:t>)</a:t>
            </a:r>
          </a:p>
          <a:p>
            <a:endParaRPr lang="en-US" dirty="0"/>
          </a:p>
          <a:p>
            <a:endParaRPr lang="en-US" dirty="0"/>
          </a:p>
        </p:txBody>
      </p:sp>
      <p:sp>
        <p:nvSpPr>
          <p:cNvPr id="4" name="Footer Placeholder 3">
            <a:extLst>
              <a:ext uri="{FF2B5EF4-FFF2-40B4-BE49-F238E27FC236}">
                <a16:creationId xmlns:a16="http://schemas.microsoft.com/office/drawing/2014/main" id="{AE0487BB-3C81-4F32-AAB9-79BA88EFD77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88192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86D5A-C70F-4128-A0C0-143387136A43}"/>
              </a:ext>
            </a:extLst>
          </p:cNvPr>
          <p:cNvSpPr>
            <a:spLocks noGrp="1"/>
          </p:cNvSpPr>
          <p:nvPr>
            <p:ph type="title"/>
          </p:nvPr>
        </p:nvSpPr>
        <p:spPr>
          <a:xfrm>
            <a:off x="0" y="0"/>
            <a:ext cx="12192000" cy="1069145"/>
          </a:xfrm>
          <a:solidFill>
            <a:schemeClr val="accent1">
              <a:lumMod val="20000"/>
              <a:lumOff val="80000"/>
            </a:schemeClr>
          </a:solidFill>
        </p:spPr>
        <p:txBody>
          <a:bodyPr/>
          <a:lstStyle/>
          <a:p>
            <a:r>
              <a:rPr lang="en-US" b="1" dirty="0"/>
              <a:t>Step 2: Calculating the probabilities </a:t>
            </a:r>
            <a:endParaRPr lang="en-US" dirty="0"/>
          </a:p>
        </p:txBody>
      </p:sp>
      <p:sp>
        <p:nvSpPr>
          <p:cNvPr id="3" name="Content Placeholder 2">
            <a:extLst>
              <a:ext uri="{FF2B5EF4-FFF2-40B4-BE49-F238E27FC236}">
                <a16:creationId xmlns:a16="http://schemas.microsoft.com/office/drawing/2014/main" id="{34813DA3-9CBD-4BB6-A926-0A0C7226ECF7}"/>
              </a:ext>
            </a:extLst>
          </p:cNvPr>
          <p:cNvSpPr>
            <a:spLocks noGrp="1"/>
          </p:cNvSpPr>
          <p:nvPr>
            <p:ph idx="1"/>
          </p:nvPr>
        </p:nvSpPr>
        <p:spPr>
          <a:xfrm>
            <a:off x="171450" y="1690688"/>
            <a:ext cx="11772900" cy="4802187"/>
          </a:xfrm>
        </p:spPr>
        <p:txBody>
          <a:bodyPr>
            <a:normAutofit/>
          </a:bodyPr>
          <a:lstStyle/>
          <a:p>
            <a:r>
              <a:rPr lang="en-US" dirty="0"/>
              <a:t>Here , the word “close” does not exist in the category Sports, thus </a:t>
            </a:r>
            <a:r>
              <a:rPr lang="en-US" b="1" dirty="0"/>
              <a:t>P(</a:t>
            </a:r>
            <a:r>
              <a:rPr lang="en-US" b="1" i="1" dirty="0"/>
              <a:t>close</a:t>
            </a:r>
            <a:r>
              <a:rPr lang="en-US" b="1" dirty="0"/>
              <a:t> |</a:t>
            </a:r>
            <a:r>
              <a:rPr lang="en-US" b="1" i="1" dirty="0"/>
              <a:t>Sports</a:t>
            </a:r>
            <a:r>
              <a:rPr lang="en-US" b="1" dirty="0"/>
              <a:t>)</a:t>
            </a:r>
            <a:r>
              <a:rPr lang="en-US" dirty="0"/>
              <a:t> = 0, leading to </a:t>
            </a:r>
            <a:r>
              <a:rPr lang="en-US" b="1" dirty="0"/>
              <a:t>P(</a:t>
            </a:r>
            <a:r>
              <a:rPr lang="en-US" b="1" i="1" dirty="0"/>
              <a:t>a very close game</a:t>
            </a:r>
            <a:r>
              <a:rPr lang="en-US" b="1" dirty="0"/>
              <a:t> | </a:t>
            </a:r>
            <a:r>
              <a:rPr lang="en-US" b="1" i="1" dirty="0"/>
              <a:t>Sport</a:t>
            </a:r>
            <a:r>
              <a:rPr lang="en-US" b="1" dirty="0"/>
              <a:t>s)</a:t>
            </a:r>
            <a:r>
              <a:rPr lang="en-US" dirty="0"/>
              <a:t>=0. </a:t>
            </a:r>
          </a:p>
          <a:p>
            <a:pPr marL="0" lvl="0" indent="0" eaLnBrk="0" fontAlgn="base" hangingPunct="0">
              <a:lnSpc>
                <a:spcPct val="100000"/>
              </a:lnSpc>
              <a:spcBef>
                <a:spcPct val="0"/>
              </a:spcBef>
              <a:spcAft>
                <a:spcPct val="0"/>
              </a:spcAft>
              <a:buNone/>
            </a:pPr>
            <a:endParaRPr lang="en-US" altLang="en-US" dirty="0">
              <a:latin typeface="Menlo"/>
            </a:endParaRPr>
          </a:p>
          <a:p>
            <a:pPr eaLnBrk="0" fontAlgn="base" hangingPunct="0">
              <a:lnSpc>
                <a:spcPct val="100000"/>
              </a:lnSpc>
              <a:spcBef>
                <a:spcPct val="0"/>
              </a:spcBef>
              <a:spcAft>
                <a:spcPct val="0"/>
              </a:spcAft>
            </a:pPr>
            <a:r>
              <a:rPr lang="en-US" altLang="en-US" dirty="0">
                <a:latin typeface="Menlo"/>
              </a:rPr>
              <a:t>Given an observation x = (x1, …, xd) from a </a:t>
            </a:r>
            <a:r>
              <a:rPr lang="en-US" altLang="en-US" b="1" dirty="0">
                <a:latin typeface="Menlo"/>
              </a:rPr>
              <a:t>multinomial distribution</a:t>
            </a:r>
            <a:r>
              <a:rPr lang="en-US" altLang="en-US" dirty="0">
                <a:latin typeface="Menlo"/>
              </a:rPr>
              <a:t> with N trials and  parameter vector θ = (θ1, …, θd),  a "smoothed" version of the data gives the estimator.</a:t>
            </a:r>
          </a:p>
          <a:p>
            <a:pPr eaLnBrk="0" fontAlgn="base" hangingPunct="0">
              <a:lnSpc>
                <a:spcPct val="100000"/>
              </a:lnSpc>
              <a:spcBef>
                <a:spcPct val="0"/>
              </a:spcBef>
              <a:spcAft>
                <a:spcPct val="0"/>
              </a:spcAft>
            </a:pPr>
            <a:endParaRPr lang="en-US" altLang="en-US" dirty="0">
              <a:latin typeface="Menlo"/>
            </a:endParaRPr>
          </a:p>
          <a:p>
            <a:pPr eaLnBrk="0" fontAlgn="base" hangingPunct="0">
              <a:lnSpc>
                <a:spcPct val="100000"/>
              </a:lnSpc>
              <a:spcBef>
                <a:spcPct val="0"/>
              </a:spcBef>
              <a:spcAft>
                <a:spcPct val="0"/>
              </a:spcAft>
            </a:pPr>
            <a:endParaRPr lang="en-US" altLang="en-US" dirty="0">
              <a:latin typeface="Menlo"/>
            </a:endParaRPr>
          </a:p>
          <a:p>
            <a:pPr eaLnBrk="0" fontAlgn="base" hangingPunct="0">
              <a:lnSpc>
                <a:spcPct val="100000"/>
              </a:lnSpc>
              <a:spcBef>
                <a:spcPct val="0"/>
              </a:spcBef>
              <a:spcAft>
                <a:spcPct val="0"/>
              </a:spcAft>
            </a:pPr>
            <a:endParaRPr lang="en-US" dirty="0"/>
          </a:p>
          <a:p>
            <a:r>
              <a:rPr lang="en-US" dirty="0"/>
              <a:t>where the pseudo count </a:t>
            </a:r>
            <a:r>
              <a:rPr lang="en-US" b="1" dirty="0"/>
              <a:t>α &gt; 0 </a:t>
            </a:r>
            <a:r>
              <a:rPr lang="en-US" dirty="0"/>
              <a:t>is the smoothing parameter (α = 0 corresponds to no smoothing)</a:t>
            </a:r>
          </a:p>
        </p:txBody>
      </p:sp>
      <p:pic>
        <p:nvPicPr>
          <p:cNvPr id="4" name="Picture 3">
            <a:extLst>
              <a:ext uri="{FF2B5EF4-FFF2-40B4-BE49-F238E27FC236}">
                <a16:creationId xmlns:a16="http://schemas.microsoft.com/office/drawing/2014/main" id="{7CE82B1D-280E-4DB4-97C0-8D93E1F4B0AA}"/>
              </a:ext>
            </a:extLst>
          </p:cNvPr>
          <p:cNvPicPr>
            <a:picLocks noChangeAspect="1"/>
          </p:cNvPicPr>
          <p:nvPr/>
        </p:nvPicPr>
        <p:blipFill>
          <a:blip r:embed="rId2"/>
          <a:stretch>
            <a:fillRect/>
          </a:stretch>
        </p:blipFill>
        <p:spPr>
          <a:xfrm>
            <a:off x="2852737" y="4243387"/>
            <a:ext cx="6486525" cy="1304925"/>
          </a:xfrm>
          <a:prstGeom prst="rect">
            <a:avLst/>
          </a:prstGeom>
        </p:spPr>
      </p:pic>
      <p:sp>
        <p:nvSpPr>
          <p:cNvPr id="5" name="Footer Placeholder 4">
            <a:extLst>
              <a:ext uri="{FF2B5EF4-FFF2-40B4-BE49-F238E27FC236}">
                <a16:creationId xmlns:a16="http://schemas.microsoft.com/office/drawing/2014/main" id="{CBBF6649-D556-4990-9B89-05D6B25F705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082335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s://cdn-images-1.medium.com/max/800/0*xzhlJtaLf-YvctCt.png">
            <a:extLst>
              <a:ext uri="{FF2B5EF4-FFF2-40B4-BE49-F238E27FC236}">
                <a16:creationId xmlns:a16="http://schemas.microsoft.com/office/drawing/2014/main" id="{0EAF464D-5460-4AC0-8D0A-16148CE75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59" y="0"/>
            <a:ext cx="5291666" cy="3258709"/>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https://cdn-images-1.medium.com/max/800/0*F0C96dD5Jk2otN0y.png">
            <a:extLst>
              <a:ext uri="{FF2B5EF4-FFF2-40B4-BE49-F238E27FC236}">
                <a16:creationId xmlns:a16="http://schemas.microsoft.com/office/drawing/2014/main" id="{4DBC5976-D998-419C-8ED1-FE4B159D3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063" y="3099235"/>
            <a:ext cx="11169747" cy="30024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F6B153-8323-4E56-9D7C-A9B18C1F930B}"/>
              </a:ext>
            </a:extLst>
          </p:cNvPr>
          <p:cNvSpPr/>
          <p:nvPr/>
        </p:nvSpPr>
        <p:spPr>
          <a:xfrm>
            <a:off x="154744" y="5942193"/>
            <a:ext cx="11718387" cy="646331"/>
          </a:xfrm>
          <a:prstGeom prst="rect">
            <a:avLst/>
          </a:prstGeom>
        </p:spPr>
        <p:txBody>
          <a:bodyPr wrap="square">
            <a:spAutoFit/>
          </a:bodyPr>
          <a:lstStyle/>
          <a:p>
            <a:r>
              <a:rPr lang="en-US" b="1" dirty="0">
                <a:latin typeface="medium-content-serif-font"/>
              </a:rPr>
              <a:t>As seen from the results shown below, P(a very close game | Sports) gives a higher probability, suggesting that the sentence belongs to the Sports category.</a:t>
            </a:r>
            <a:endParaRPr lang="en-US" b="1" dirty="0"/>
          </a:p>
        </p:txBody>
      </p:sp>
      <p:pic>
        <p:nvPicPr>
          <p:cNvPr id="5" name="Picture 5">
            <a:extLst>
              <a:ext uri="{FF2B5EF4-FFF2-40B4-BE49-F238E27FC236}">
                <a16:creationId xmlns:a16="http://schemas.microsoft.com/office/drawing/2014/main" id="{82BE5C7C-0ADC-45C1-AB99-C090B98198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1061" y="1750556"/>
            <a:ext cx="3916681" cy="58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37E58257-ADAF-483E-A994-0982A0A08DC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26082744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4CE853-DCB5-434E-9EB1-AD4B7CFF82CD}"/>
              </a:ext>
            </a:extLst>
          </p:cNvPr>
          <p:cNvPicPr>
            <a:picLocks noChangeAspect="1"/>
          </p:cNvPicPr>
          <p:nvPr/>
        </p:nvPicPr>
        <p:blipFill>
          <a:blip r:embed="rId2"/>
          <a:stretch>
            <a:fillRect/>
          </a:stretch>
        </p:blipFill>
        <p:spPr>
          <a:xfrm>
            <a:off x="365760" y="407963"/>
            <a:ext cx="11245669" cy="5655212"/>
          </a:xfrm>
          <a:prstGeom prst="rect">
            <a:avLst/>
          </a:prstGeom>
          <a:ln w="28575">
            <a:solidFill>
              <a:schemeClr val="tx1"/>
            </a:solidFill>
          </a:ln>
        </p:spPr>
      </p:pic>
      <p:pic>
        <p:nvPicPr>
          <p:cNvPr id="3" name="Picture 2">
            <a:extLst>
              <a:ext uri="{FF2B5EF4-FFF2-40B4-BE49-F238E27FC236}">
                <a16:creationId xmlns:a16="http://schemas.microsoft.com/office/drawing/2014/main" id="{576A09D5-E00B-4DBD-83B8-79043992AA2F}"/>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C215B154-A073-4594-8F53-D40FC4139F3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84563216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3D7E84-DE99-4B14-B5F7-A869239218C1}"/>
              </a:ext>
            </a:extLst>
          </p:cNvPr>
          <p:cNvPicPr>
            <a:picLocks noChangeAspect="1"/>
          </p:cNvPicPr>
          <p:nvPr/>
        </p:nvPicPr>
        <p:blipFill>
          <a:blip r:embed="rId2"/>
          <a:stretch>
            <a:fillRect/>
          </a:stretch>
        </p:blipFill>
        <p:spPr>
          <a:xfrm>
            <a:off x="0" y="0"/>
            <a:ext cx="12192000" cy="6858000"/>
          </a:xfrm>
          <a:prstGeom prst="rect">
            <a:avLst/>
          </a:prstGeom>
          <a:ln w="28575">
            <a:solidFill>
              <a:schemeClr val="tx1"/>
            </a:solidFill>
          </a:ln>
        </p:spPr>
      </p:pic>
      <p:pic>
        <p:nvPicPr>
          <p:cNvPr id="3" name="Picture 2">
            <a:extLst>
              <a:ext uri="{FF2B5EF4-FFF2-40B4-BE49-F238E27FC236}">
                <a16:creationId xmlns:a16="http://schemas.microsoft.com/office/drawing/2014/main" id="{3EC08EE7-03C2-4C48-B62C-D3F7F8475ED4}"/>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42DA3803-AD16-4CBB-B3BB-711DA00A670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1750286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16ACB-6B44-4C43-8B63-75967FAFD53B}"/>
              </a:ext>
            </a:extLst>
          </p:cNvPr>
          <p:cNvSpPr>
            <a:spLocks noGrp="1"/>
          </p:cNvSpPr>
          <p:nvPr>
            <p:ph type="title"/>
          </p:nvPr>
        </p:nvSpPr>
        <p:spPr>
          <a:xfrm>
            <a:off x="0" y="-10576"/>
            <a:ext cx="12192000" cy="872588"/>
          </a:xfrm>
          <a:solidFill>
            <a:schemeClr val="accent1">
              <a:lumMod val="20000"/>
              <a:lumOff val="80000"/>
            </a:schemeClr>
          </a:solidFill>
        </p:spPr>
        <p:txBody>
          <a:bodyPr/>
          <a:lstStyle/>
          <a:p>
            <a:r>
              <a:rPr lang="en-US" b="1" dirty="0"/>
              <a:t>Confusion Matrix</a:t>
            </a:r>
          </a:p>
        </p:txBody>
      </p:sp>
      <p:sp>
        <p:nvSpPr>
          <p:cNvPr id="3" name="Content Placeholder 2">
            <a:extLst>
              <a:ext uri="{FF2B5EF4-FFF2-40B4-BE49-F238E27FC236}">
                <a16:creationId xmlns:a16="http://schemas.microsoft.com/office/drawing/2014/main" id="{023C4312-C44A-496B-8390-A78154050A3D}"/>
              </a:ext>
            </a:extLst>
          </p:cNvPr>
          <p:cNvSpPr>
            <a:spLocks noGrp="1"/>
          </p:cNvSpPr>
          <p:nvPr>
            <p:ph idx="1"/>
          </p:nvPr>
        </p:nvSpPr>
        <p:spPr>
          <a:xfrm>
            <a:off x="419100" y="1797050"/>
            <a:ext cx="7067550" cy="4351338"/>
          </a:xfrm>
          <a:ln w="12700">
            <a:solidFill>
              <a:schemeClr val="tx1"/>
            </a:solidFill>
          </a:ln>
        </p:spPr>
        <p:txBody>
          <a:bodyPr/>
          <a:lstStyle/>
          <a:p>
            <a:r>
              <a:rPr lang="en-US" dirty="0"/>
              <a:t>A confusion matrix is a summary of prediction results on a classification problem.</a:t>
            </a:r>
          </a:p>
          <a:p>
            <a:r>
              <a:rPr lang="en-US" dirty="0"/>
              <a:t>The number of correct and incorrect predictions are summarized with count values and broken down by each class. </a:t>
            </a:r>
          </a:p>
          <a:p>
            <a:r>
              <a:rPr lang="en-US" b="1" dirty="0"/>
              <a:t>The confusion matrix shows the ways in which your classification model is confused when it makes predictions.</a:t>
            </a:r>
            <a:endParaRPr lang="en-US" dirty="0"/>
          </a:p>
        </p:txBody>
      </p:sp>
      <p:pic>
        <p:nvPicPr>
          <p:cNvPr id="5" name="Picture 4">
            <a:extLst>
              <a:ext uri="{FF2B5EF4-FFF2-40B4-BE49-F238E27FC236}">
                <a16:creationId xmlns:a16="http://schemas.microsoft.com/office/drawing/2014/main" id="{52790BC2-2236-4CF6-9B4F-D2FD052FC985}"/>
              </a:ext>
            </a:extLst>
          </p:cNvPr>
          <p:cNvPicPr>
            <a:picLocks noChangeAspect="1"/>
          </p:cNvPicPr>
          <p:nvPr/>
        </p:nvPicPr>
        <p:blipFill>
          <a:blip r:embed="rId2"/>
          <a:stretch>
            <a:fillRect/>
          </a:stretch>
        </p:blipFill>
        <p:spPr>
          <a:xfrm>
            <a:off x="8696323" y="1702311"/>
            <a:ext cx="2743200" cy="1769807"/>
          </a:xfrm>
          <a:prstGeom prst="rect">
            <a:avLst/>
          </a:prstGeom>
          <a:ln w="19050">
            <a:solidFill>
              <a:schemeClr val="tx1"/>
            </a:solidFill>
          </a:ln>
        </p:spPr>
      </p:pic>
      <p:sp>
        <p:nvSpPr>
          <p:cNvPr id="6" name="AutoShape 4" descr="Image result for confusion matrix example">
            <a:extLst>
              <a:ext uri="{FF2B5EF4-FFF2-40B4-BE49-F238E27FC236}">
                <a16:creationId xmlns:a16="http://schemas.microsoft.com/office/drawing/2014/main" id="{F7C2FFD9-A6D6-4E4E-B66F-02E7289BB0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Image result for confusion matrix example">
            <a:extLst>
              <a:ext uri="{FF2B5EF4-FFF2-40B4-BE49-F238E27FC236}">
                <a16:creationId xmlns:a16="http://schemas.microsoft.com/office/drawing/2014/main" id="{BE4817CA-8D6F-4F19-B8E8-44330C035A9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CE95158-2DD3-4D24-B19F-A34FE04255B9}"/>
              </a:ext>
            </a:extLst>
          </p:cNvPr>
          <p:cNvPicPr>
            <a:picLocks noChangeAspect="1"/>
          </p:cNvPicPr>
          <p:nvPr/>
        </p:nvPicPr>
        <p:blipFill>
          <a:blip r:embed="rId3"/>
          <a:stretch>
            <a:fillRect/>
          </a:stretch>
        </p:blipFill>
        <p:spPr>
          <a:xfrm>
            <a:off x="8153400" y="3972719"/>
            <a:ext cx="3676650" cy="1943100"/>
          </a:xfrm>
          <a:prstGeom prst="rect">
            <a:avLst/>
          </a:prstGeom>
        </p:spPr>
      </p:pic>
      <p:sp>
        <p:nvSpPr>
          <p:cNvPr id="4" name="Footer Placeholder 3">
            <a:extLst>
              <a:ext uri="{FF2B5EF4-FFF2-40B4-BE49-F238E27FC236}">
                <a16:creationId xmlns:a16="http://schemas.microsoft.com/office/drawing/2014/main" id="{94B28E51-0504-4AE3-A11F-A9F168E978B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2342798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419F-DE3D-47DE-8D90-FAB27E364408}"/>
              </a:ext>
            </a:extLst>
          </p:cNvPr>
          <p:cNvSpPr>
            <a:spLocks noGrp="1"/>
          </p:cNvSpPr>
          <p:nvPr>
            <p:ph type="title"/>
          </p:nvPr>
        </p:nvSpPr>
        <p:spPr>
          <a:xfrm>
            <a:off x="0" y="0"/>
            <a:ext cx="12192000" cy="904875"/>
          </a:xfrm>
          <a:solidFill>
            <a:schemeClr val="accent1">
              <a:lumMod val="20000"/>
              <a:lumOff val="80000"/>
            </a:schemeClr>
          </a:solidFill>
        </p:spPr>
        <p:txBody>
          <a:bodyPr/>
          <a:lstStyle/>
          <a:p>
            <a:r>
              <a:rPr lang="en-US" b="1" dirty="0"/>
              <a:t>Source Code </a:t>
            </a:r>
          </a:p>
        </p:txBody>
      </p:sp>
      <p:sp>
        <p:nvSpPr>
          <p:cNvPr id="3" name="Content Placeholder 2">
            <a:extLst>
              <a:ext uri="{FF2B5EF4-FFF2-40B4-BE49-F238E27FC236}">
                <a16:creationId xmlns:a16="http://schemas.microsoft.com/office/drawing/2014/main" id="{BE4AE504-1D75-4928-9B91-1C0DC9E8E18B}"/>
              </a:ext>
            </a:extLst>
          </p:cNvPr>
          <p:cNvSpPr>
            <a:spLocks noGrp="1"/>
          </p:cNvSpPr>
          <p:nvPr>
            <p:ph idx="1"/>
          </p:nvPr>
        </p:nvSpPr>
        <p:spPr>
          <a:xfrm>
            <a:off x="166687" y="3006725"/>
            <a:ext cx="11858625" cy="1193800"/>
          </a:xfrm>
        </p:spPr>
        <p:txBody>
          <a:bodyPr/>
          <a:lstStyle/>
          <a:p>
            <a:r>
              <a:rPr lang="en-US" dirty="0">
                <a:hlinkClick r:id="rId2"/>
              </a:rPr>
              <a:t>GITHUB LINK</a:t>
            </a:r>
            <a:r>
              <a:rPr lang="en-US" dirty="0"/>
              <a:t>:  </a:t>
            </a:r>
            <a:r>
              <a:rPr lang="en-US" sz="4800" dirty="0"/>
              <a:t>https://github.com/profthyagu</a:t>
            </a:r>
          </a:p>
        </p:txBody>
      </p:sp>
      <p:sp>
        <p:nvSpPr>
          <p:cNvPr id="4" name="Footer Placeholder 3">
            <a:extLst>
              <a:ext uri="{FF2B5EF4-FFF2-40B4-BE49-F238E27FC236}">
                <a16:creationId xmlns:a16="http://schemas.microsoft.com/office/drawing/2014/main" id="{0F5356B7-7029-48F4-B25A-0C937E3A749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9758138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F0D41-6A77-499B-B943-7C547C8ACF51}"/>
              </a:ext>
            </a:extLst>
          </p:cNvPr>
          <p:cNvSpPr>
            <a:spLocks noGrp="1"/>
          </p:cNvSpPr>
          <p:nvPr>
            <p:ph type="title"/>
          </p:nvPr>
        </p:nvSpPr>
        <p:spPr>
          <a:xfrm>
            <a:off x="0" y="1"/>
            <a:ext cx="12192000" cy="857250"/>
          </a:xfrm>
          <a:solidFill>
            <a:schemeClr val="accent1">
              <a:lumMod val="20000"/>
              <a:lumOff val="80000"/>
            </a:schemeClr>
          </a:solidFill>
        </p:spPr>
        <p:txBody>
          <a:bodyPr/>
          <a:lstStyle/>
          <a:p>
            <a:r>
              <a:rPr lang="en-US" b="1" dirty="0"/>
              <a:t>Lab Program5</a:t>
            </a:r>
          </a:p>
        </p:txBody>
      </p:sp>
      <p:sp>
        <p:nvSpPr>
          <p:cNvPr id="3" name="Content Placeholder 2">
            <a:extLst>
              <a:ext uri="{FF2B5EF4-FFF2-40B4-BE49-F238E27FC236}">
                <a16:creationId xmlns:a16="http://schemas.microsoft.com/office/drawing/2014/main" id="{3499A7C2-50A7-461C-BB43-877F42E18A01}"/>
              </a:ext>
            </a:extLst>
          </p:cNvPr>
          <p:cNvSpPr>
            <a:spLocks noGrp="1"/>
          </p:cNvSpPr>
          <p:nvPr>
            <p:ph idx="1"/>
          </p:nvPr>
        </p:nvSpPr>
        <p:spPr/>
        <p:txBody>
          <a:bodyPr/>
          <a:lstStyle/>
          <a:p>
            <a:pPr algn="just"/>
            <a:r>
              <a:rPr lang="en-US" sz="4400" b="1" dirty="0"/>
              <a:t>Write a program to construct a Bayesian network considering medical data. Use this model to demonstrate the diagnosis of heart patients using standard Heart Disease Data Set. You can use Python ML library API.</a:t>
            </a:r>
          </a:p>
        </p:txBody>
      </p:sp>
      <p:sp>
        <p:nvSpPr>
          <p:cNvPr id="4" name="Footer Placeholder 3">
            <a:extLst>
              <a:ext uri="{FF2B5EF4-FFF2-40B4-BE49-F238E27FC236}">
                <a16:creationId xmlns:a16="http://schemas.microsoft.com/office/drawing/2014/main" id="{F26F2068-262A-4489-97C5-FD22C83ABA0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5097303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DD68-B131-4D6F-AA97-E3FC84BF07BA}"/>
              </a:ext>
            </a:extLst>
          </p:cNvPr>
          <p:cNvSpPr>
            <a:spLocks noGrp="1"/>
          </p:cNvSpPr>
          <p:nvPr>
            <p:ph type="title"/>
          </p:nvPr>
        </p:nvSpPr>
        <p:spPr>
          <a:xfrm>
            <a:off x="-1" y="0"/>
            <a:ext cx="12106275" cy="681037"/>
          </a:xfrm>
          <a:solidFill>
            <a:schemeClr val="accent1">
              <a:lumMod val="20000"/>
              <a:lumOff val="80000"/>
            </a:schemeClr>
          </a:solidFill>
        </p:spPr>
        <p:txBody>
          <a:bodyPr>
            <a:normAutofit fontScale="90000"/>
          </a:bodyPr>
          <a:lstStyle/>
          <a:p>
            <a:r>
              <a:rPr lang="en-US" b="1" dirty="0"/>
              <a:t>Bayesian Network (BAYESIAN BELIEF NETWORKS)</a:t>
            </a:r>
          </a:p>
        </p:txBody>
      </p:sp>
      <p:sp>
        <p:nvSpPr>
          <p:cNvPr id="3" name="Content Placeholder 2">
            <a:extLst>
              <a:ext uri="{FF2B5EF4-FFF2-40B4-BE49-F238E27FC236}">
                <a16:creationId xmlns:a16="http://schemas.microsoft.com/office/drawing/2014/main" id="{77EB3D6D-5A1D-463E-989D-817A91C53993}"/>
              </a:ext>
            </a:extLst>
          </p:cNvPr>
          <p:cNvSpPr>
            <a:spLocks noGrp="1"/>
          </p:cNvSpPr>
          <p:nvPr>
            <p:ph idx="1"/>
          </p:nvPr>
        </p:nvSpPr>
        <p:spPr>
          <a:xfrm>
            <a:off x="267286" y="1825625"/>
            <a:ext cx="11086514" cy="4321957"/>
          </a:xfrm>
        </p:spPr>
        <p:txBody>
          <a:bodyPr>
            <a:normAutofit/>
          </a:bodyPr>
          <a:lstStyle/>
          <a:p>
            <a:pPr>
              <a:lnSpc>
                <a:spcPct val="110000"/>
              </a:lnSpc>
            </a:pPr>
            <a:r>
              <a:rPr lang="en-US" altLang="ko-KR" sz="4000" dirty="0"/>
              <a:t>Bayesian Belief networks </a:t>
            </a:r>
            <a:r>
              <a:rPr lang="en-US" altLang="ko-KR" sz="4000" b="1" i="1" dirty="0"/>
              <a:t>describe conditional independence </a:t>
            </a:r>
            <a:r>
              <a:rPr lang="en-US" altLang="ko-KR" sz="4000" dirty="0"/>
              <a:t>among </a:t>
            </a:r>
            <a:r>
              <a:rPr lang="en-US" altLang="ko-KR" sz="4000" i="1" dirty="0"/>
              <a:t>subsets</a:t>
            </a:r>
            <a:r>
              <a:rPr lang="en-US" altLang="ko-KR" sz="4000" dirty="0"/>
              <a:t> of variables</a:t>
            </a:r>
          </a:p>
        </p:txBody>
      </p:sp>
      <p:sp>
        <p:nvSpPr>
          <p:cNvPr id="4" name="Footer Placeholder 3">
            <a:extLst>
              <a:ext uri="{FF2B5EF4-FFF2-40B4-BE49-F238E27FC236}">
                <a16:creationId xmlns:a16="http://schemas.microsoft.com/office/drawing/2014/main" id="{70C9871C-8766-4277-AAEA-B3D7EF7DA96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4035729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98FDF-3943-4F6F-A77A-D59705820FC3}"/>
              </a:ext>
            </a:extLst>
          </p:cNvPr>
          <p:cNvSpPr>
            <a:spLocks noGrp="1"/>
          </p:cNvSpPr>
          <p:nvPr>
            <p:ph type="title"/>
          </p:nvPr>
        </p:nvSpPr>
        <p:spPr>
          <a:xfrm>
            <a:off x="0" y="0"/>
            <a:ext cx="12192000" cy="681037"/>
          </a:xfrm>
          <a:solidFill>
            <a:schemeClr val="accent1">
              <a:lumMod val="20000"/>
              <a:lumOff val="80000"/>
            </a:schemeClr>
          </a:solidFill>
        </p:spPr>
        <p:txBody>
          <a:bodyPr>
            <a:normAutofit fontScale="90000"/>
          </a:bodyPr>
          <a:lstStyle/>
          <a:p>
            <a:r>
              <a:rPr lang="en-US" altLang="ko-KR" b="1" dirty="0"/>
              <a:t>Conditional Independence</a:t>
            </a:r>
            <a:endParaRPr lang="en-US" b="1" dirty="0"/>
          </a:p>
        </p:txBody>
      </p:sp>
      <p:sp>
        <p:nvSpPr>
          <p:cNvPr id="3" name="Content Placeholder 2">
            <a:extLst>
              <a:ext uri="{FF2B5EF4-FFF2-40B4-BE49-F238E27FC236}">
                <a16:creationId xmlns:a16="http://schemas.microsoft.com/office/drawing/2014/main" id="{58158BF0-57C8-412D-95AC-11819067D298}"/>
              </a:ext>
            </a:extLst>
          </p:cNvPr>
          <p:cNvSpPr>
            <a:spLocks noGrp="1"/>
          </p:cNvSpPr>
          <p:nvPr>
            <p:ph idx="1"/>
          </p:nvPr>
        </p:nvSpPr>
        <p:spPr>
          <a:xfrm>
            <a:off x="182880" y="681038"/>
            <a:ext cx="11718388" cy="5675312"/>
          </a:xfrm>
        </p:spPr>
        <p:txBody>
          <a:bodyPr>
            <a:normAutofit/>
          </a:bodyPr>
          <a:lstStyle/>
          <a:p>
            <a:r>
              <a:rPr lang="en-US" altLang="ko-KR" b="1" dirty="0"/>
              <a:t>Definition:</a:t>
            </a:r>
            <a:r>
              <a:rPr lang="en-US" altLang="ko-KR" dirty="0"/>
              <a:t> </a:t>
            </a:r>
            <a:r>
              <a:rPr lang="en-US" altLang="ko-KR" i="1" dirty="0"/>
              <a:t>X</a:t>
            </a:r>
            <a:r>
              <a:rPr lang="en-US" altLang="ko-KR" dirty="0"/>
              <a:t> is </a:t>
            </a:r>
            <a:r>
              <a:rPr lang="en-US" altLang="ko-KR" i="1" dirty="0"/>
              <a:t>conditionally independent</a:t>
            </a:r>
            <a:r>
              <a:rPr lang="en-US" altLang="ko-KR" dirty="0"/>
              <a:t> of </a:t>
            </a:r>
            <a:r>
              <a:rPr lang="en-US" altLang="ko-KR" i="1" dirty="0"/>
              <a:t>Y</a:t>
            </a:r>
            <a:r>
              <a:rPr lang="en-US" altLang="ko-KR" dirty="0"/>
              <a:t> given </a:t>
            </a:r>
            <a:r>
              <a:rPr lang="en-US" altLang="ko-KR" i="1" dirty="0"/>
              <a:t>Z</a:t>
            </a:r>
            <a:r>
              <a:rPr lang="en-US" altLang="ko-KR" dirty="0"/>
              <a:t> if the probability distribution governing </a:t>
            </a:r>
            <a:r>
              <a:rPr lang="en-US" altLang="ko-KR" i="1" dirty="0"/>
              <a:t>X</a:t>
            </a:r>
            <a:r>
              <a:rPr lang="en-US" altLang="ko-KR" dirty="0"/>
              <a:t> is independent of the value of </a:t>
            </a:r>
            <a:r>
              <a:rPr lang="en-US" altLang="ko-KR" i="1" dirty="0"/>
              <a:t>Y</a:t>
            </a:r>
            <a:r>
              <a:rPr lang="en-US" altLang="ko-KR" dirty="0"/>
              <a:t> given the value of </a:t>
            </a:r>
            <a:r>
              <a:rPr lang="en-US" altLang="ko-KR" i="1" dirty="0"/>
              <a:t>Z</a:t>
            </a:r>
            <a:r>
              <a:rPr lang="en-US" altLang="ko-KR" dirty="0"/>
              <a:t>; that is, if</a:t>
            </a:r>
          </a:p>
          <a:p>
            <a:pPr algn="ctr">
              <a:lnSpc>
                <a:spcPct val="110000"/>
              </a:lnSpc>
              <a:buFont typeface="Wingdings" panose="05000000000000000000" pitchFamily="2" charset="2"/>
              <a:buNone/>
            </a:pPr>
            <a:r>
              <a:rPr lang="en-US" altLang="ko-KR" sz="2400" dirty="0"/>
              <a:t>(</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i="1" baseline="-25000" dirty="0">
                <a:sym typeface="Symbol" panose="05050102010706020507" pitchFamily="18" charset="2"/>
              </a:rPr>
              <a:t>i</a:t>
            </a:r>
            <a:r>
              <a:rPr lang="en-US" altLang="ko-KR" sz="2400" dirty="0">
                <a:sym typeface="Symbol" panose="05050102010706020507" pitchFamily="18" charset="2"/>
              </a:rPr>
              <a:t>, </a:t>
            </a:r>
            <a:r>
              <a:rPr lang="en-US" altLang="ko-KR" sz="2400" i="1" dirty="0" err="1">
                <a:sym typeface="Symbol" panose="05050102010706020507" pitchFamily="18" charset="2"/>
              </a:rPr>
              <a:t>y</a:t>
            </a:r>
            <a:r>
              <a:rPr lang="en-US" altLang="ko-KR" sz="2400" i="1" baseline="-25000" dirty="0" err="1">
                <a:sym typeface="Symbol" panose="05050102010706020507" pitchFamily="18" charset="2"/>
              </a:rPr>
              <a:t>j</a:t>
            </a:r>
            <a:r>
              <a:rPr lang="en-US" altLang="ko-KR" sz="2400" dirty="0">
                <a:sym typeface="Symbol" panose="05050102010706020507" pitchFamily="18" charset="2"/>
              </a:rPr>
              <a:t>, </a:t>
            </a:r>
            <a:r>
              <a:rPr lang="en-US" altLang="ko-KR" sz="2400" i="1" dirty="0" err="1">
                <a:sym typeface="Symbol" panose="05050102010706020507" pitchFamily="18" charset="2"/>
              </a:rPr>
              <a:t>z</a:t>
            </a:r>
            <a:r>
              <a:rPr lang="en-US" altLang="ko-KR" sz="2400" i="1" baseline="-25000" dirty="0" err="1">
                <a:sym typeface="Symbol" panose="05050102010706020507" pitchFamily="18" charset="2"/>
              </a:rPr>
              <a:t>k</a:t>
            </a:r>
            <a:r>
              <a:rPr lang="en-US" altLang="ko-KR" sz="2400" dirty="0">
                <a:sym typeface="Symbol" panose="05050102010706020507" pitchFamily="18" charset="2"/>
              </a:rPr>
              <a:t>)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 </a:t>
            </a:r>
            <a:r>
              <a:rPr lang="en-US" altLang="ko-KR" sz="2400" i="1" dirty="0" err="1">
                <a:sym typeface="Symbol" panose="05050102010706020507" pitchFamily="18" charset="2"/>
              </a:rPr>
              <a:t>x</a:t>
            </a:r>
            <a:r>
              <a:rPr lang="en-US" altLang="ko-KR" sz="2400" i="1" baseline="-25000" dirty="0" err="1">
                <a:sym typeface="Symbol" panose="05050102010706020507" pitchFamily="18" charset="2"/>
              </a:rPr>
              <a:t>i</a:t>
            </a:r>
            <a:r>
              <a:rPr lang="en-US" altLang="ko-KR" sz="2400" dirty="0" err="1">
                <a:sym typeface="Symbol" panose="05050102010706020507" pitchFamily="18" charset="2"/>
              </a:rPr>
              <a:t>|</a:t>
            </a:r>
            <a:r>
              <a:rPr lang="en-US" altLang="ko-KR" sz="2400" i="1" dirty="0" err="1">
                <a:sym typeface="Symbol" panose="05050102010706020507" pitchFamily="18" charset="2"/>
              </a:rPr>
              <a:t>Y</a:t>
            </a:r>
            <a:r>
              <a:rPr lang="en-US" altLang="ko-KR" sz="2400" dirty="0">
                <a:sym typeface="Symbol" panose="05050102010706020507" pitchFamily="18" charset="2"/>
              </a:rPr>
              <a:t>= </a:t>
            </a:r>
            <a:r>
              <a:rPr lang="en-US" altLang="ko-KR" sz="2400" i="1" dirty="0" err="1">
                <a:sym typeface="Symbol" panose="05050102010706020507" pitchFamily="18" charset="2"/>
              </a:rPr>
              <a:t>y</a:t>
            </a:r>
            <a:r>
              <a:rPr lang="en-US" altLang="ko-KR" sz="2400" i="1" baseline="-25000" dirty="0" err="1">
                <a:sym typeface="Symbol" panose="05050102010706020507" pitchFamily="18" charset="2"/>
              </a:rPr>
              <a:t>j</a:t>
            </a:r>
            <a:r>
              <a:rPr lang="en-US" altLang="ko-KR" sz="2400" dirty="0">
                <a:sym typeface="Symbol" panose="05050102010706020507" pitchFamily="18" charset="2"/>
              </a:rPr>
              <a:t>, </a:t>
            </a:r>
            <a:r>
              <a:rPr lang="en-US" altLang="ko-KR" sz="2400" i="1" dirty="0">
                <a:sym typeface="Symbol" panose="05050102010706020507" pitchFamily="18" charset="2"/>
              </a:rPr>
              <a:t>Z</a:t>
            </a:r>
            <a:r>
              <a:rPr lang="en-US" altLang="ko-KR" sz="2400" dirty="0">
                <a:sym typeface="Symbol" panose="05050102010706020507" pitchFamily="18" charset="2"/>
              </a:rPr>
              <a:t>= </a:t>
            </a:r>
            <a:r>
              <a:rPr lang="en-US" altLang="ko-KR" sz="2400" i="1" dirty="0" err="1">
                <a:sym typeface="Symbol" panose="05050102010706020507" pitchFamily="18" charset="2"/>
              </a:rPr>
              <a:t>z</a:t>
            </a:r>
            <a:r>
              <a:rPr lang="en-US" altLang="ko-KR" sz="2400" i="1" baseline="-25000" dirty="0" err="1">
                <a:sym typeface="Symbol" panose="05050102010706020507" pitchFamily="18" charset="2"/>
              </a:rPr>
              <a:t>k</a:t>
            </a:r>
            <a:r>
              <a:rPr lang="en-US" altLang="ko-KR" sz="2400" dirty="0">
                <a:sym typeface="Symbol" panose="05050102010706020507" pitchFamily="18" charset="2"/>
              </a:rPr>
              <a:t>) =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 </a:t>
            </a:r>
            <a:r>
              <a:rPr lang="en-US" altLang="ko-KR" sz="2400" i="1" dirty="0" err="1">
                <a:sym typeface="Symbol" panose="05050102010706020507" pitchFamily="18" charset="2"/>
              </a:rPr>
              <a:t>x</a:t>
            </a:r>
            <a:r>
              <a:rPr lang="en-US" altLang="ko-KR" sz="2400" i="1" baseline="-25000" dirty="0" err="1">
                <a:sym typeface="Symbol" panose="05050102010706020507" pitchFamily="18" charset="2"/>
              </a:rPr>
              <a:t>i</a:t>
            </a:r>
            <a:r>
              <a:rPr lang="en-US" altLang="ko-KR" sz="2400" dirty="0" err="1">
                <a:sym typeface="Symbol" panose="05050102010706020507" pitchFamily="18" charset="2"/>
              </a:rPr>
              <a:t>|</a:t>
            </a:r>
            <a:r>
              <a:rPr lang="en-US" altLang="ko-KR" sz="2400" i="1" dirty="0" err="1">
                <a:sym typeface="Symbol" panose="05050102010706020507" pitchFamily="18" charset="2"/>
              </a:rPr>
              <a:t>Z</a:t>
            </a:r>
            <a:r>
              <a:rPr lang="en-US" altLang="ko-KR" sz="2400" dirty="0">
                <a:sym typeface="Symbol" panose="05050102010706020507" pitchFamily="18" charset="2"/>
              </a:rPr>
              <a:t>= </a:t>
            </a:r>
            <a:r>
              <a:rPr lang="en-US" altLang="ko-KR" sz="2400" i="1" dirty="0" err="1">
                <a:sym typeface="Symbol" panose="05050102010706020507" pitchFamily="18" charset="2"/>
              </a:rPr>
              <a:t>z</a:t>
            </a:r>
            <a:r>
              <a:rPr lang="en-US" altLang="ko-KR" sz="2400" i="1" baseline="-25000" dirty="0" err="1">
                <a:sym typeface="Symbol" panose="05050102010706020507" pitchFamily="18" charset="2"/>
              </a:rPr>
              <a:t>k</a:t>
            </a:r>
            <a:r>
              <a:rPr lang="en-US" altLang="ko-KR" sz="2400" dirty="0">
                <a:sym typeface="Symbol" panose="05050102010706020507" pitchFamily="18" charset="2"/>
              </a:rPr>
              <a:t>)</a:t>
            </a:r>
          </a:p>
          <a:p>
            <a:pPr>
              <a:buNone/>
            </a:pPr>
            <a:r>
              <a:rPr lang="en-US" altLang="ko-KR" dirty="0">
                <a:sym typeface="Symbol" panose="05050102010706020507" pitchFamily="18" charset="2"/>
              </a:rPr>
              <a:t>	more compactly, we write</a:t>
            </a:r>
            <a:endParaRPr lang="en-US" altLang="ko-KR" dirty="0"/>
          </a:p>
          <a:p>
            <a:pPr algn="ctr">
              <a:buNone/>
            </a:pP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a:t>
            </a:r>
            <a:r>
              <a:rPr lang="en-US" altLang="ko-KR" sz="2400" i="1" dirty="0">
                <a:sym typeface="Symbol" panose="05050102010706020507" pitchFamily="18" charset="2"/>
              </a:rPr>
              <a:t>Y</a:t>
            </a:r>
            <a:r>
              <a:rPr lang="en-US" altLang="ko-KR" sz="2400" dirty="0">
                <a:sym typeface="Symbol" panose="05050102010706020507" pitchFamily="18" charset="2"/>
              </a:rPr>
              <a:t>, </a:t>
            </a:r>
            <a:r>
              <a:rPr lang="en-US" altLang="ko-KR" sz="2400" i="1" dirty="0">
                <a:sym typeface="Symbol" panose="05050102010706020507" pitchFamily="18" charset="2"/>
              </a:rPr>
              <a:t>Z</a:t>
            </a:r>
            <a:r>
              <a:rPr lang="en-US" altLang="ko-KR" sz="2400" dirty="0">
                <a:sym typeface="Symbol" panose="05050102010706020507" pitchFamily="18" charset="2"/>
              </a:rPr>
              <a:t>) =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a:t>
            </a:r>
            <a:r>
              <a:rPr lang="en-US" altLang="ko-KR" sz="2400" i="1" dirty="0">
                <a:sym typeface="Symbol" panose="05050102010706020507" pitchFamily="18" charset="2"/>
              </a:rPr>
              <a:t>Z</a:t>
            </a:r>
            <a:r>
              <a:rPr lang="en-US" altLang="ko-KR" sz="2400" dirty="0">
                <a:sym typeface="Symbol" panose="05050102010706020507" pitchFamily="18" charset="2"/>
              </a:rPr>
              <a:t>)</a:t>
            </a:r>
          </a:p>
          <a:p>
            <a:pPr algn="ctr">
              <a:buNone/>
            </a:pPr>
            <a:endParaRPr lang="en-US" altLang="ko-KR" sz="1050" dirty="0">
              <a:sym typeface="Symbol" panose="05050102010706020507" pitchFamily="18" charset="2"/>
            </a:endParaRPr>
          </a:p>
          <a:p>
            <a:r>
              <a:rPr lang="en-US" altLang="ko-KR" dirty="0">
                <a:sym typeface="Symbol" panose="05050102010706020507" pitchFamily="18" charset="2"/>
              </a:rPr>
              <a:t>Example: </a:t>
            </a:r>
            <a:r>
              <a:rPr lang="en-US" altLang="ko-KR" i="1" dirty="0">
                <a:sym typeface="Symbol" panose="05050102010706020507" pitchFamily="18" charset="2"/>
              </a:rPr>
              <a:t>Thunde</a:t>
            </a:r>
            <a:r>
              <a:rPr lang="en-US" altLang="ko-KR" dirty="0">
                <a:sym typeface="Symbol" panose="05050102010706020507" pitchFamily="18" charset="2"/>
              </a:rPr>
              <a:t>r is conditionally independent of </a:t>
            </a:r>
            <a:r>
              <a:rPr lang="en-US" altLang="ko-KR" i="1" dirty="0">
                <a:sym typeface="Symbol" panose="05050102010706020507" pitchFamily="18" charset="2"/>
              </a:rPr>
              <a:t>Rain</a:t>
            </a:r>
            <a:r>
              <a:rPr lang="en-US" altLang="ko-KR" dirty="0">
                <a:sym typeface="Symbol" panose="05050102010706020507" pitchFamily="18" charset="2"/>
              </a:rPr>
              <a:t>, given </a:t>
            </a:r>
            <a:r>
              <a:rPr lang="en-US" altLang="ko-KR" i="1" dirty="0">
                <a:sym typeface="Symbol" panose="05050102010706020507" pitchFamily="18" charset="2"/>
              </a:rPr>
              <a:t>Lightning</a:t>
            </a:r>
          </a:p>
          <a:p>
            <a:pPr algn="ctr">
              <a:buNone/>
            </a:pP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err="1">
                <a:sym typeface="Symbol" panose="05050102010706020507" pitchFamily="18" charset="2"/>
              </a:rPr>
              <a:t>Thunder</a:t>
            </a:r>
            <a:r>
              <a:rPr lang="en-US" altLang="ko-KR" sz="2400" dirty="0" err="1">
                <a:sym typeface="Symbol" panose="05050102010706020507" pitchFamily="18" charset="2"/>
              </a:rPr>
              <a:t>|</a:t>
            </a:r>
            <a:r>
              <a:rPr lang="en-US" altLang="ko-KR" sz="2400" i="1" dirty="0" err="1">
                <a:sym typeface="Symbol" panose="05050102010706020507" pitchFamily="18" charset="2"/>
              </a:rPr>
              <a:t>Rain</a:t>
            </a:r>
            <a:r>
              <a:rPr lang="en-US" altLang="ko-KR" sz="2400" dirty="0">
                <a:sym typeface="Symbol" panose="05050102010706020507" pitchFamily="18" charset="2"/>
              </a:rPr>
              <a:t>, </a:t>
            </a:r>
            <a:r>
              <a:rPr lang="en-US" altLang="ko-KR" sz="2400" i="1" dirty="0">
                <a:sym typeface="Symbol" panose="05050102010706020507" pitchFamily="18" charset="2"/>
              </a:rPr>
              <a:t>Lightning</a:t>
            </a:r>
            <a:r>
              <a:rPr lang="en-US" altLang="ko-KR" sz="2400" dirty="0">
                <a:sym typeface="Symbol" panose="05050102010706020507" pitchFamily="18" charset="2"/>
              </a:rPr>
              <a:t>) =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err="1">
                <a:sym typeface="Symbol" panose="05050102010706020507" pitchFamily="18" charset="2"/>
              </a:rPr>
              <a:t>Thunder</a:t>
            </a:r>
            <a:r>
              <a:rPr lang="en-US" altLang="ko-KR" sz="2400" dirty="0" err="1">
                <a:sym typeface="Symbol" panose="05050102010706020507" pitchFamily="18" charset="2"/>
              </a:rPr>
              <a:t>|</a:t>
            </a:r>
            <a:r>
              <a:rPr lang="en-US" altLang="ko-KR" sz="2400" i="1" dirty="0" err="1">
                <a:sym typeface="Symbol" panose="05050102010706020507" pitchFamily="18" charset="2"/>
              </a:rPr>
              <a:t>Lightning</a:t>
            </a:r>
            <a:r>
              <a:rPr lang="en-US" altLang="ko-KR" sz="2400" dirty="0">
                <a:sym typeface="Symbol" panose="05050102010706020507" pitchFamily="18" charset="2"/>
              </a:rPr>
              <a:t>)</a:t>
            </a:r>
          </a:p>
          <a:p>
            <a:pPr algn="ctr">
              <a:buNone/>
            </a:pPr>
            <a:endParaRPr lang="en-US" altLang="ko-KR" sz="1050" dirty="0">
              <a:sym typeface="Symbol" panose="05050102010706020507" pitchFamily="18" charset="2"/>
            </a:endParaRPr>
          </a:p>
          <a:p>
            <a:r>
              <a:rPr lang="en-US" altLang="ko-KR" dirty="0">
                <a:sym typeface="Symbol" panose="05050102010706020507" pitchFamily="18" charset="2"/>
              </a:rPr>
              <a:t>Naive Bayes uses cond. </a:t>
            </a:r>
            <a:r>
              <a:rPr lang="en-US" altLang="ko-KR" dirty="0" err="1">
                <a:sym typeface="Symbol" panose="05050102010706020507" pitchFamily="18" charset="2"/>
              </a:rPr>
              <a:t>indep</a:t>
            </a:r>
            <a:r>
              <a:rPr lang="en-US" altLang="ko-KR" dirty="0">
                <a:sym typeface="Symbol" panose="05050102010706020507" pitchFamily="18" charset="2"/>
              </a:rPr>
              <a:t>. to justify</a:t>
            </a:r>
          </a:p>
          <a:p>
            <a:pPr algn="ctr">
              <a:buNone/>
            </a:pP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 </a:t>
            </a:r>
            <a:r>
              <a:rPr lang="en-US" altLang="ko-KR" sz="2400" i="1" dirty="0">
                <a:sym typeface="Symbol" panose="05050102010706020507" pitchFamily="18" charset="2"/>
              </a:rPr>
              <a:t>Y</a:t>
            </a:r>
            <a:r>
              <a:rPr lang="en-US" altLang="ko-KR" sz="2400" dirty="0">
                <a:sym typeface="Symbol" panose="05050102010706020507" pitchFamily="18" charset="2"/>
              </a:rPr>
              <a:t>|</a:t>
            </a:r>
            <a:r>
              <a:rPr lang="en-US" altLang="ko-KR" sz="2400" i="1" dirty="0">
                <a:sym typeface="Symbol" panose="05050102010706020507" pitchFamily="18" charset="2"/>
              </a:rPr>
              <a:t>Z</a:t>
            </a:r>
            <a:r>
              <a:rPr lang="en-US" altLang="ko-KR" sz="2400" dirty="0">
                <a:sym typeface="Symbol" panose="05050102010706020507" pitchFamily="18" charset="2"/>
              </a:rPr>
              <a:t>) =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a:t>
            </a:r>
            <a:r>
              <a:rPr lang="en-US" altLang="ko-KR" sz="2400" i="1" dirty="0">
                <a:sym typeface="Symbol" panose="05050102010706020507" pitchFamily="18" charset="2"/>
              </a:rPr>
              <a:t>Y</a:t>
            </a:r>
            <a:r>
              <a:rPr lang="en-US" altLang="ko-KR" sz="2400" dirty="0">
                <a:sym typeface="Symbol" panose="05050102010706020507" pitchFamily="18" charset="2"/>
              </a:rPr>
              <a:t>, </a:t>
            </a:r>
            <a:r>
              <a:rPr lang="en-US" altLang="ko-KR" sz="2400" i="1" dirty="0">
                <a:sym typeface="Symbol" panose="05050102010706020507" pitchFamily="18" charset="2"/>
              </a:rPr>
              <a:t>Z</a:t>
            </a:r>
            <a:r>
              <a:rPr lang="en-US" altLang="ko-KR" sz="2400" dirty="0">
                <a:sym typeface="Symbol" panose="05050102010706020507" pitchFamily="18" charset="2"/>
              </a:rPr>
              <a:t>)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Y</a:t>
            </a:r>
            <a:r>
              <a:rPr lang="en-US" altLang="ko-KR" sz="2400" dirty="0">
                <a:sym typeface="Symbol" panose="05050102010706020507" pitchFamily="18" charset="2"/>
              </a:rPr>
              <a:t>|</a:t>
            </a:r>
            <a:r>
              <a:rPr lang="en-US" altLang="ko-KR" sz="2400" i="1" dirty="0">
                <a:sym typeface="Symbol" panose="05050102010706020507" pitchFamily="18" charset="2"/>
              </a:rPr>
              <a:t>Z</a:t>
            </a:r>
            <a:r>
              <a:rPr lang="en-US" altLang="ko-KR" sz="2400" dirty="0">
                <a:sym typeface="Symbol" panose="05050102010706020507" pitchFamily="18" charset="2"/>
              </a:rPr>
              <a:t>) =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a:t>
            </a:r>
            <a:r>
              <a:rPr lang="en-US" altLang="ko-KR" sz="2400" i="1" dirty="0">
                <a:sym typeface="Symbol" panose="05050102010706020507" pitchFamily="18" charset="2"/>
              </a:rPr>
              <a:t>Z</a:t>
            </a:r>
            <a:r>
              <a:rPr lang="en-US" altLang="ko-KR" sz="2400" dirty="0">
                <a:sym typeface="Symbol" panose="05050102010706020507" pitchFamily="18" charset="2"/>
              </a:rPr>
              <a:t>)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Y</a:t>
            </a:r>
            <a:r>
              <a:rPr lang="en-US" altLang="ko-KR" sz="2400" dirty="0">
                <a:sym typeface="Symbol" panose="05050102010706020507" pitchFamily="18" charset="2"/>
              </a:rPr>
              <a:t>|</a:t>
            </a:r>
            <a:r>
              <a:rPr lang="en-US" altLang="ko-KR" sz="2400" i="1" dirty="0">
                <a:sym typeface="Symbol" panose="05050102010706020507" pitchFamily="18" charset="2"/>
              </a:rPr>
              <a:t>Z</a:t>
            </a:r>
            <a:r>
              <a:rPr lang="en-US" altLang="ko-KR" sz="2400" dirty="0">
                <a:sym typeface="Symbol" panose="05050102010706020507" pitchFamily="18" charset="2"/>
              </a:rPr>
              <a:t>) </a:t>
            </a:r>
          </a:p>
          <a:p>
            <a:endParaRPr lang="en-US" dirty="0"/>
          </a:p>
        </p:txBody>
      </p:sp>
      <p:sp>
        <p:nvSpPr>
          <p:cNvPr id="4" name="Footer Placeholder 3">
            <a:extLst>
              <a:ext uri="{FF2B5EF4-FFF2-40B4-BE49-F238E27FC236}">
                <a16:creationId xmlns:a16="http://schemas.microsoft.com/office/drawing/2014/main" id="{DCBC8736-046B-4104-AED6-DE1874FF406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328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7915276" cy="5580171"/>
          </a:xfrm>
        </p:spPr>
        <p:txBody>
          <a:bodyPr>
            <a:normAutofit/>
          </a:bodyPr>
          <a:lstStyle/>
          <a:p>
            <a:pPr algn="just"/>
            <a:r>
              <a:rPr lang="en-US" b="1" dirty="0"/>
              <a:t>Box Plot : </a:t>
            </a:r>
            <a:r>
              <a:rPr lang="en-US" dirty="0"/>
              <a:t>It displays the full range of variation (from min to max), the likely range of variation (the Interquartile range</a:t>
            </a:r>
            <a:r>
              <a:rPr lang="en-US" i="1" dirty="0"/>
              <a:t>)</a:t>
            </a:r>
            <a:r>
              <a:rPr lang="en-US" dirty="0"/>
              <a:t>, and a typical value (the median). Below is a visualization of a box plot:</a:t>
            </a:r>
          </a:p>
          <a:p>
            <a:pPr algn="just"/>
            <a:endParaRPr lang="en-US" dirty="0"/>
          </a:p>
          <a:p>
            <a:pPr algn="just"/>
            <a:r>
              <a:rPr lang="en-US" dirty="0"/>
              <a:t>Some of the inferences that can be made from a box plot:</a:t>
            </a:r>
          </a:p>
          <a:p>
            <a:pPr lvl="1" algn="just"/>
            <a:r>
              <a:rPr lang="en-US" b="1" dirty="0"/>
              <a:t>Median:</a:t>
            </a:r>
            <a:r>
              <a:rPr lang="en-US" dirty="0"/>
              <a:t> Middle quartile marks the median.</a:t>
            </a:r>
          </a:p>
          <a:p>
            <a:pPr lvl="1" algn="just"/>
            <a:r>
              <a:rPr lang="en-US" b="1" dirty="0"/>
              <a:t>Middle box </a:t>
            </a:r>
            <a:r>
              <a:rPr lang="en-US" dirty="0"/>
              <a:t>represents the 50% of the data</a:t>
            </a:r>
          </a:p>
          <a:p>
            <a:pPr lvl="1" algn="just"/>
            <a:r>
              <a:rPr lang="en-US" b="1" dirty="0"/>
              <a:t>First quartile:</a:t>
            </a:r>
            <a:r>
              <a:rPr lang="en-US" dirty="0"/>
              <a:t> 25% of data falls below these line</a:t>
            </a:r>
          </a:p>
          <a:p>
            <a:pPr lvl="1" algn="just"/>
            <a:r>
              <a:rPr lang="en-US" b="1" dirty="0"/>
              <a:t>Third quartile:</a:t>
            </a:r>
            <a:r>
              <a:rPr lang="en-US" dirty="0"/>
              <a:t> 75% of data falls below these line.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8434" name="Picture 2" descr="https://s3-ap-south-1.amazonaws.com/av-blog-media/wp-content/uploads/2018/05/box.png">
            <a:extLst>
              <a:ext uri="{FF2B5EF4-FFF2-40B4-BE49-F238E27FC236}">
                <a16:creationId xmlns:a16="http://schemas.microsoft.com/office/drawing/2014/main" id="{6E15E787-11D1-4784-83E5-9DF38BEB5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4851" y="1692316"/>
            <a:ext cx="3533775" cy="347336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23A54EB-3841-42AD-B540-650491BE7FC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1629414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a:extLst>
              <a:ext uri="{FF2B5EF4-FFF2-40B4-BE49-F238E27FC236}">
                <a16:creationId xmlns:a16="http://schemas.microsoft.com/office/drawing/2014/main" id="{FE1BB56C-0DC3-4C96-857E-E70121610B89}"/>
              </a:ext>
            </a:extLst>
          </p:cNvPr>
          <p:cNvSpPr>
            <a:spLocks noGrp="1" noChangeArrowheads="1"/>
          </p:cNvSpPr>
          <p:nvPr>
            <p:ph type="title"/>
          </p:nvPr>
        </p:nvSpPr>
        <p:spPr>
          <a:xfrm>
            <a:off x="0" y="1"/>
            <a:ext cx="12192000" cy="358726"/>
          </a:xfrm>
          <a:solidFill>
            <a:schemeClr val="accent1">
              <a:lumMod val="20000"/>
              <a:lumOff val="80000"/>
            </a:schemeClr>
          </a:solidFill>
        </p:spPr>
        <p:txBody>
          <a:bodyPr>
            <a:normAutofit fontScale="90000"/>
          </a:bodyPr>
          <a:lstStyle/>
          <a:p>
            <a:r>
              <a:rPr lang="en-US" altLang="ko-KR" sz="3200" b="1" dirty="0"/>
              <a:t>Bayesian Belief Network (1/2)</a:t>
            </a:r>
          </a:p>
        </p:txBody>
      </p:sp>
      <p:sp>
        <p:nvSpPr>
          <p:cNvPr id="236547" name="Rectangle 3">
            <a:extLst>
              <a:ext uri="{FF2B5EF4-FFF2-40B4-BE49-F238E27FC236}">
                <a16:creationId xmlns:a16="http://schemas.microsoft.com/office/drawing/2014/main" id="{74F73CC5-2EB4-4F6A-96DF-86C0EE657F6E}"/>
              </a:ext>
            </a:extLst>
          </p:cNvPr>
          <p:cNvSpPr>
            <a:spLocks noGrp="1" noChangeArrowheads="1"/>
          </p:cNvSpPr>
          <p:nvPr>
            <p:ph type="body" idx="1"/>
          </p:nvPr>
        </p:nvSpPr>
        <p:spPr>
          <a:xfrm>
            <a:off x="468923" y="4827563"/>
            <a:ext cx="11254153" cy="1671711"/>
          </a:xfrm>
        </p:spPr>
        <p:txBody>
          <a:bodyPr/>
          <a:lstStyle/>
          <a:p>
            <a:pPr>
              <a:lnSpc>
                <a:spcPct val="90000"/>
              </a:lnSpc>
            </a:pPr>
            <a:r>
              <a:rPr lang="en-US" altLang="ko-KR" sz="2400" dirty="0"/>
              <a:t>Network represents a set of conditional independence assertions:</a:t>
            </a:r>
          </a:p>
          <a:p>
            <a:pPr lvl="1">
              <a:lnSpc>
                <a:spcPct val="90000"/>
              </a:lnSpc>
            </a:pPr>
            <a:r>
              <a:rPr lang="en-US" altLang="ko-KR" dirty="0"/>
              <a:t>Each node is asserted to be conditionally independent of its non descendants, given its immediate predecessors.</a:t>
            </a:r>
          </a:p>
          <a:p>
            <a:pPr lvl="1">
              <a:lnSpc>
                <a:spcPct val="90000"/>
              </a:lnSpc>
            </a:pPr>
            <a:r>
              <a:rPr lang="en-US" altLang="ko-KR" dirty="0"/>
              <a:t>Directed acyclic graph</a:t>
            </a:r>
          </a:p>
        </p:txBody>
      </p:sp>
      <p:pic>
        <p:nvPicPr>
          <p:cNvPr id="236548" name="Picture 4">
            <a:extLst>
              <a:ext uri="{FF2B5EF4-FFF2-40B4-BE49-F238E27FC236}">
                <a16:creationId xmlns:a16="http://schemas.microsoft.com/office/drawing/2014/main" id="{475F34E6-800F-4359-8344-D061A61FE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923" y="492369"/>
            <a:ext cx="5073748" cy="4335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6549" name="Picture 5">
            <a:extLst>
              <a:ext uri="{FF2B5EF4-FFF2-40B4-BE49-F238E27FC236}">
                <a16:creationId xmlns:a16="http://schemas.microsoft.com/office/drawing/2014/main" id="{BDE5EDDB-884E-41A5-A11C-437BD7AB7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77" y="1349484"/>
            <a:ext cx="5296630" cy="2944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448AC6F2-0CC2-419D-A393-4BFEA82B26D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0551187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D235F5BE-1CE0-4D38-903E-E213DBC6A703}"/>
              </a:ext>
            </a:extLst>
          </p:cNvPr>
          <p:cNvSpPr>
            <a:spLocks noGrp="1" noChangeArrowheads="1"/>
          </p:cNvSpPr>
          <p:nvPr>
            <p:ph type="title"/>
          </p:nvPr>
        </p:nvSpPr>
        <p:spPr>
          <a:xfrm>
            <a:off x="0" y="1"/>
            <a:ext cx="12192000" cy="857250"/>
          </a:xfrm>
          <a:solidFill>
            <a:schemeClr val="accent1">
              <a:lumMod val="20000"/>
              <a:lumOff val="80000"/>
            </a:schemeClr>
          </a:solidFill>
        </p:spPr>
        <p:txBody>
          <a:bodyPr/>
          <a:lstStyle/>
          <a:p>
            <a:r>
              <a:rPr lang="en-US" altLang="ko-KR" dirty="0"/>
              <a:t>Bayesian Belief Network (2/2)</a:t>
            </a:r>
          </a:p>
        </p:txBody>
      </p:sp>
      <p:sp>
        <p:nvSpPr>
          <p:cNvPr id="237571" name="Rectangle 3">
            <a:extLst>
              <a:ext uri="{FF2B5EF4-FFF2-40B4-BE49-F238E27FC236}">
                <a16:creationId xmlns:a16="http://schemas.microsoft.com/office/drawing/2014/main" id="{A1CA29B5-BD0B-42BD-BF8D-D1E1F7D434AB}"/>
              </a:ext>
            </a:extLst>
          </p:cNvPr>
          <p:cNvSpPr>
            <a:spLocks noGrp="1" noChangeArrowheads="1"/>
          </p:cNvSpPr>
          <p:nvPr>
            <p:ph type="body" idx="1"/>
          </p:nvPr>
        </p:nvSpPr>
        <p:spPr>
          <a:xfrm>
            <a:off x="731520" y="1981199"/>
            <a:ext cx="9098280" cy="4740275"/>
          </a:xfrm>
        </p:spPr>
        <p:txBody>
          <a:bodyPr/>
          <a:lstStyle/>
          <a:p>
            <a:r>
              <a:rPr lang="en-US" altLang="ko-KR" dirty="0"/>
              <a:t>Represents joint probability distribution over all variables</a:t>
            </a:r>
          </a:p>
          <a:p>
            <a:pPr lvl="1"/>
            <a:r>
              <a:rPr lang="en-US" altLang="ko-KR" dirty="0"/>
              <a:t>e.g., </a:t>
            </a:r>
            <a:r>
              <a:rPr lang="en-US" altLang="ko-KR" i="1" dirty="0"/>
              <a:t>P</a:t>
            </a:r>
            <a:r>
              <a:rPr lang="en-US" altLang="ko-KR" dirty="0"/>
              <a:t>(</a:t>
            </a:r>
            <a:r>
              <a:rPr lang="en-US" altLang="ko-KR" i="1" dirty="0"/>
              <a:t>Storm</a:t>
            </a:r>
            <a:r>
              <a:rPr lang="en-US" altLang="ko-KR" dirty="0"/>
              <a:t>, </a:t>
            </a:r>
            <a:r>
              <a:rPr lang="en-US" altLang="ko-KR" i="1" dirty="0" err="1"/>
              <a:t>BusTourGroup</a:t>
            </a:r>
            <a:r>
              <a:rPr lang="en-US" altLang="ko-KR" dirty="0"/>
              <a:t>, . . . ,</a:t>
            </a:r>
            <a:r>
              <a:rPr lang="en-US" altLang="ko-KR" i="1" dirty="0"/>
              <a:t> </a:t>
            </a:r>
            <a:r>
              <a:rPr lang="en-US" altLang="ko-KR" i="1" dirty="0" err="1"/>
              <a:t>ForestFire</a:t>
            </a:r>
            <a:r>
              <a:rPr lang="en-US" altLang="ko-KR" dirty="0"/>
              <a:t>)</a:t>
            </a:r>
          </a:p>
          <a:p>
            <a:pPr lvl="1"/>
            <a:r>
              <a:rPr lang="en-US" altLang="ko-KR" dirty="0"/>
              <a:t>in general,</a:t>
            </a:r>
          </a:p>
          <a:p>
            <a:pPr lvl="1"/>
            <a:endParaRPr lang="en-US" altLang="ko-KR" sz="3200" dirty="0"/>
          </a:p>
          <a:p>
            <a:pPr lvl="1">
              <a:buFontTx/>
              <a:buNone/>
            </a:pPr>
            <a:r>
              <a:rPr lang="en-US" altLang="ko-KR" dirty="0"/>
              <a:t>	where </a:t>
            </a:r>
            <a:r>
              <a:rPr lang="en-US" altLang="ko-KR" i="1" dirty="0"/>
              <a:t>Parents</a:t>
            </a:r>
            <a:r>
              <a:rPr lang="en-US" altLang="ko-KR" dirty="0"/>
              <a:t>(</a:t>
            </a:r>
            <a:r>
              <a:rPr lang="en-US" altLang="ko-KR" i="1" dirty="0"/>
              <a:t>Y</a:t>
            </a:r>
            <a:r>
              <a:rPr lang="en-US" altLang="ko-KR" i="1" baseline="-25000" dirty="0"/>
              <a:t>i</a:t>
            </a:r>
            <a:r>
              <a:rPr lang="en-US" altLang="ko-KR" dirty="0"/>
              <a:t>) denotes immediate predecessors of </a:t>
            </a:r>
            <a:r>
              <a:rPr lang="en-US" altLang="ko-KR" i="1" dirty="0"/>
              <a:t>Y</a:t>
            </a:r>
            <a:r>
              <a:rPr lang="en-US" altLang="ko-KR" i="1" baseline="-25000" dirty="0"/>
              <a:t>i</a:t>
            </a:r>
            <a:r>
              <a:rPr lang="en-US" altLang="ko-KR" dirty="0"/>
              <a:t> in graph</a:t>
            </a:r>
          </a:p>
          <a:p>
            <a:pPr lvl="1"/>
            <a:r>
              <a:rPr lang="en-US" altLang="ko-KR" dirty="0"/>
              <a:t>so, joint distribution is fully defined by graph, plus the P(</a:t>
            </a:r>
            <a:r>
              <a:rPr lang="en-US" altLang="ko-KR" i="1" dirty="0" err="1"/>
              <a:t>y</a:t>
            </a:r>
            <a:r>
              <a:rPr lang="en-US" altLang="ko-KR" i="1" baseline="-25000" dirty="0" err="1"/>
              <a:t>i</a:t>
            </a:r>
            <a:r>
              <a:rPr lang="en-US" altLang="ko-KR" dirty="0" err="1"/>
              <a:t>|</a:t>
            </a:r>
            <a:r>
              <a:rPr lang="en-US" altLang="ko-KR" i="1" dirty="0" err="1"/>
              <a:t>Parents</a:t>
            </a:r>
            <a:r>
              <a:rPr lang="en-US" altLang="ko-KR" dirty="0"/>
              <a:t>(</a:t>
            </a:r>
            <a:r>
              <a:rPr lang="en-US" altLang="ko-KR" i="1" dirty="0"/>
              <a:t>Y</a:t>
            </a:r>
            <a:r>
              <a:rPr lang="en-US" altLang="ko-KR" i="1" baseline="-25000" dirty="0"/>
              <a:t>i</a:t>
            </a:r>
            <a:r>
              <a:rPr lang="en-US" altLang="ko-KR" dirty="0"/>
              <a:t>))</a:t>
            </a:r>
          </a:p>
          <a:p>
            <a:endParaRPr lang="en-US" altLang="ko-KR" dirty="0"/>
          </a:p>
        </p:txBody>
      </p:sp>
      <p:pic>
        <p:nvPicPr>
          <p:cNvPr id="237572" name="Picture 4">
            <a:extLst>
              <a:ext uri="{FF2B5EF4-FFF2-40B4-BE49-F238E27FC236}">
                <a16:creationId xmlns:a16="http://schemas.microsoft.com/office/drawing/2014/main" id="{EBC984C2-EDB4-411C-B563-0731F70FC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5622" y="2889250"/>
            <a:ext cx="5969904" cy="782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25B4C393-3BAC-4034-ACB6-FEA32677B77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7197559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iece of paper&#10;&#10;Description generated with very high confidence">
            <a:extLst>
              <a:ext uri="{FF2B5EF4-FFF2-40B4-BE49-F238E27FC236}">
                <a16:creationId xmlns:a16="http://schemas.microsoft.com/office/drawing/2014/main" id="{EEE30958-4B84-42A7-A2C5-0140FCB74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551" y="126831"/>
            <a:ext cx="10810150" cy="6083634"/>
          </a:xfrm>
          <a:prstGeom prst="rect">
            <a:avLst/>
          </a:prstGeom>
        </p:spPr>
      </p:pic>
      <p:pic>
        <p:nvPicPr>
          <p:cNvPr id="3" name="Picture 2">
            <a:extLst>
              <a:ext uri="{FF2B5EF4-FFF2-40B4-BE49-F238E27FC236}">
                <a16:creationId xmlns:a16="http://schemas.microsoft.com/office/drawing/2014/main" id="{2BC389F3-542A-43B5-A15B-574A2A7B375A}"/>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F4635E8F-FCD0-49E1-B2D8-7FC3C83118D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2625829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generated with high confidence">
            <a:extLst>
              <a:ext uri="{FF2B5EF4-FFF2-40B4-BE49-F238E27FC236}">
                <a16:creationId xmlns:a16="http://schemas.microsoft.com/office/drawing/2014/main" id="{5E0FBF26-9A2C-41FB-A601-2080255C9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312" y="647700"/>
            <a:ext cx="7953375" cy="5562600"/>
          </a:xfrm>
          <a:prstGeom prst="rect">
            <a:avLst/>
          </a:prstGeom>
        </p:spPr>
      </p:pic>
      <p:pic>
        <p:nvPicPr>
          <p:cNvPr id="4" name="Picture 3">
            <a:extLst>
              <a:ext uri="{FF2B5EF4-FFF2-40B4-BE49-F238E27FC236}">
                <a16:creationId xmlns:a16="http://schemas.microsoft.com/office/drawing/2014/main" id="{E57DE30B-87D5-406D-A97F-D5759C12A785}"/>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78B551B9-CD36-42A1-8117-C2A3A639F78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7832943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82048-7A3C-4794-8B92-E460E0A454E4}"/>
              </a:ext>
            </a:extLst>
          </p:cNvPr>
          <p:cNvSpPr>
            <a:spLocks noGrp="1"/>
          </p:cNvSpPr>
          <p:nvPr>
            <p:ph type="title"/>
          </p:nvPr>
        </p:nvSpPr>
        <p:spPr>
          <a:xfrm>
            <a:off x="0" y="18256"/>
            <a:ext cx="12192000" cy="867570"/>
          </a:xfrm>
          <a:solidFill>
            <a:schemeClr val="accent1">
              <a:lumMod val="20000"/>
              <a:lumOff val="80000"/>
            </a:schemeClr>
          </a:solidFill>
        </p:spPr>
        <p:txBody>
          <a:bodyPr/>
          <a:lstStyle/>
          <a:p>
            <a:r>
              <a:rPr lang="en-US" dirty="0"/>
              <a:t>Source Code </a:t>
            </a:r>
          </a:p>
        </p:txBody>
      </p:sp>
      <p:sp>
        <p:nvSpPr>
          <p:cNvPr id="3" name="Content Placeholder 2">
            <a:extLst>
              <a:ext uri="{FF2B5EF4-FFF2-40B4-BE49-F238E27FC236}">
                <a16:creationId xmlns:a16="http://schemas.microsoft.com/office/drawing/2014/main" id="{27A00266-8EA8-4DD3-918A-23E59477112B}"/>
              </a:ext>
            </a:extLst>
          </p:cNvPr>
          <p:cNvSpPr>
            <a:spLocks noGrp="1"/>
          </p:cNvSpPr>
          <p:nvPr>
            <p:ph idx="1"/>
          </p:nvPr>
        </p:nvSpPr>
        <p:spPr/>
        <p:txBody>
          <a:bodyPr/>
          <a:lstStyle/>
          <a:p>
            <a:r>
              <a:rPr lang="en-US" dirty="0"/>
              <a:t>https://github.com/profthyagu</a:t>
            </a:r>
          </a:p>
        </p:txBody>
      </p:sp>
      <p:sp>
        <p:nvSpPr>
          <p:cNvPr id="4" name="Footer Placeholder 3">
            <a:extLst>
              <a:ext uri="{FF2B5EF4-FFF2-40B4-BE49-F238E27FC236}">
                <a16:creationId xmlns:a16="http://schemas.microsoft.com/office/drawing/2014/main" id="{2665A793-23C5-4627-8F08-CEE4705D6C0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467799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4CA0C-C54C-45EC-98F1-20CA0DDEA321}"/>
              </a:ext>
            </a:extLst>
          </p:cNvPr>
          <p:cNvSpPr>
            <a:spLocks noGrp="1"/>
          </p:cNvSpPr>
          <p:nvPr>
            <p:ph type="title"/>
          </p:nvPr>
        </p:nvSpPr>
        <p:spPr>
          <a:xfrm>
            <a:off x="0" y="1"/>
            <a:ext cx="12192000" cy="876300"/>
          </a:xfrm>
          <a:solidFill>
            <a:schemeClr val="accent1">
              <a:lumMod val="20000"/>
              <a:lumOff val="80000"/>
            </a:schemeClr>
          </a:solidFill>
        </p:spPr>
        <p:txBody>
          <a:bodyPr/>
          <a:lstStyle/>
          <a:p>
            <a:r>
              <a:rPr lang="en-US" b="1" dirty="0"/>
              <a:t>Lab Program 6</a:t>
            </a:r>
          </a:p>
        </p:txBody>
      </p:sp>
      <p:sp>
        <p:nvSpPr>
          <p:cNvPr id="3" name="Content Placeholder 2">
            <a:extLst>
              <a:ext uri="{FF2B5EF4-FFF2-40B4-BE49-F238E27FC236}">
                <a16:creationId xmlns:a16="http://schemas.microsoft.com/office/drawing/2014/main" id="{4B1D5202-8179-4369-ABF4-F29AE867C94F}"/>
              </a:ext>
            </a:extLst>
          </p:cNvPr>
          <p:cNvSpPr>
            <a:spLocks noGrp="1"/>
          </p:cNvSpPr>
          <p:nvPr>
            <p:ph idx="1"/>
          </p:nvPr>
        </p:nvSpPr>
        <p:spPr/>
        <p:txBody>
          <a:bodyPr>
            <a:normAutofit/>
          </a:bodyPr>
          <a:lstStyle/>
          <a:p>
            <a:pPr algn="just"/>
            <a:r>
              <a:rPr lang="en-US" dirty="0"/>
              <a:t> </a:t>
            </a:r>
            <a:r>
              <a:rPr lang="en-US" sz="4400" dirty="0"/>
              <a:t>Apply EM algorithm to cluster a set of data stored in a .CSV file. Use the same data set for clustering using k-Means algorithm. Compare the results of these two algorithms and comment on the quality of clustering. You can add Python ML library classes/API in the program.</a:t>
            </a:r>
          </a:p>
        </p:txBody>
      </p:sp>
      <p:sp>
        <p:nvSpPr>
          <p:cNvPr id="4" name="Footer Placeholder 3">
            <a:extLst>
              <a:ext uri="{FF2B5EF4-FFF2-40B4-BE49-F238E27FC236}">
                <a16:creationId xmlns:a16="http://schemas.microsoft.com/office/drawing/2014/main" id="{81BA8EB8-2C16-49E4-8C5D-9E228AE7E77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412815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2693" name="Object 5">
            <a:extLst>
              <a:ext uri="{FF2B5EF4-FFF2-40B4-BE49-F238E27FC236}">
                <a16:creationId xmlns:a16="http://schemas.microsoft.com/office/drawing/2014/main" id="{C3E62E09-1EFF-44CA-873C-1FB6C285D406}"/>
              </a:ext>
            </a:extLst>
          </p:cNvPr>
          <p:cNvGraphicFramePr>
            <a:graphicFrameLocks noChangeAspect="1"/>
          </p:cNvGraphicFramePr>
          <p:nvPr/>
        </p:nvGraphicFramePr>
        <p:xfrm>
          <a:off x="2895600" y="1676401"/>
          <a:ext cx="6096000" cy="2968625"/>
        </p:xfrm>
        <a:graphic>
          <a:graphicData uri="http://schemas.openxmlformats.org/presentationml/2006/ole">
            <mc:AlternateContent xmlns:mc="http://schemas.openxmlformats.org/markup-compatibility/2006">
              <mc:Choice xmlns:v="urn:schemas-microsoft-com:vml" Requires="v">
                <p:oleObj spid="_x0000_s15463" name="비트맵 이미지" r:id="rId3" imgW="11342857" imgH="5525271" progId="Paint.Picture">
                  <p:embed/>
                </p:oleObj>
              </mc:Choice>
              <mc:Fallback>
                <p:oleObj name="비트맵 이미지" r:id="rId3" imgW="11342857" imgH="5525271" progId="Paint.Picture">
                  <p:embed/>
                  <p:pic>
                    <p:nvPicPr>
                      <p:cNvPr id="242693" name="Object 5">
                        <a:extLst>
                          <a:ext uri="{FF2B5EF4-FFF2-40B4-BE49-F238E27FC236}">
                            <a16:creationId xmlns:a16="http://schemas.microsoft.com/office/drawing/2014/main" id="{C3E62E09-1EFF-44CA-873C-1FB6C285D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676401"/>
                        <a:ext cx="6096000" cy="296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2690" name="Rectangle 2">
            <a:extLst>
              <a:ext uri="{FF2B5EF4-FFF2-40B4-BE49-F238E27FC236}">
                <a16:creationId xmlns:a16="http://schemas.microsoft.com/office/drawing/2014/main" id="{B7180CDD-6AA2-41C5-B5C6-C61930B06BC5}"/>
              </a:ext>
            </a:extLst>
          </p:cNvPr>
          <p:cNvSpPr>
            <a:spLocks noGrp="1" noChangeArrowheads="1"/>
          </p:cNvSpPr>
          <p:nvPr>
            <p:ph type="title"/>
          </p:nvPr>
        </p:nvSpPr>
        <p:spPr>
          <a:solidFill>
            <a:schemeClr val="accent1">
              <a:lumMod val="20000"/>
              <a:lumOff val="80000"/>
            </a:schemeClr>
          </a:solidFill>
        </p:spPr>
        <p:txBody>
          <a:bodyPr>
            <a:normAutofit/>
          </a:bodyPr>
          <a:lstStyle/>
          <a:p>
            <a:r>
              <a:rPr lang="en-US" altLang="ko-KR" sz="3600" b="1" dirty="0"/>
              <a:t>Generating Data from Mixture of </a:t>
            </a:r>
            <a:r>
              <a:rPr lang="en-US" altLang="ko-KR" sz="3600" b="1" i="1" dirty="0"/>
              <a:t>k</a:t>
            </a:r>
            <a:r>
              <a:rPr lang="en-US" altLang="ko-KR" sz="3600" b="1" dirty="0"/>
              <a:t> Gaussians</a:t>
            </a:r>
          </a:p>
        </p:txBody>
      </p:sp>
      <p:sp>
        <p:nvSpPr>
          <p:cNvPr id="242691" name="Rectangle 3">
            <a:extLst>
              <a:ext uri="{FF2B5EF4-FFF2-40B4-BE49-F238E27FC236}">
                <a16:creationId xmlns:a16="http://schemas.microsoft.com/office/drawing/2014/main" id="{3B8FDAAE-8132-4D37-8EC3-AEE900B56E44}"/>
              </a:ext>
            </a:extLst>
          </p:cNvPr>
          <p:cNvSpPr>
            <a:spLocks noGrp="1" noChangeArrowheads="1"/>
          </p:cNvSpPr>
          <p:nvPr>
            <p:ph type="body" idx="1"/>
          </p:nvPr>
        </p:nvSpPr>
        <p:spPr>
          <a:xfrm>
            <a:off x="704849" y="4572000"/>
            <a:ext cx="10220325" cy="1981200"/>
          </a:xfrm>
        </p:spPr>
        <p:txBody>
          <a:bodyPr/>
          <a:lstStyle/>
          <a:p>
            <a:r>
              <a:rPr lang="en-US" altLang="ko-KR" dirty="0"/>
              <a:t>Each instance x generated by</a:t>
            </a:r>
          </a:p>
          <a:p>
            <a:pPr lvl="1">
              <a:buFontTx/>
              <a:buNone/>
            </a:pPr>
            <a:r>
              <a:rPr lang="en-US" altLang="ko-KR" dirty="0">
                <a:solidFill>
                  <a:srgbClr val="0066CC"/>
                </a:solidFill>
              </a:rPr>
              <a:t>1.</a:t>
            </a:r>
            <a:r>
              <a:rPr lang="en-US" altLang="ko-KR" dirty="0"/>
              <a:t> Choosing one of the </a:t>
            </a:r>
            <a:r>
              <a:rPr lang="en-US" altLang="ko-KR" i="1" dirty="0"/>
              <a:t>k</a:t>
            </a:r>
            <a:r>
              <a:rPr lang="en-US" altLang="ko-KR" dirty="0"/>
              <a:t> Gaussians with uniform probability</a:t>
            </a:r>
          </a:p>
          <a:p>
            <a:pPr lvl="1">
              <a:buFontTx/>
              <a:buNone/>
            </a:pPr>
            <a:r>
              <a:rPr lang="en-US" altLang="ko-KR" dirty="0">
                <a:solidFill>
                  <a:srgbClr val="0066CC"/>
                </a:solidFill>
              </a:rPr>
              <a:t>2.</a:t>
            </a:r>
            <a:r>
              <a:rPr lang="en-US" altLang="ko-KR" dirty="0"/>
              <a:t> Generating an instance at random according to that Gaussian</a:t>
            </a:r>
          </a:p>
        </p:txBody>
      </p:sp>
      <p:sp>
        <p:nvSpPr>
          <p:cNvPr id="2" name="Footer Placeholder 1">
            <a:extLst>
              <a:ext uri="{FF2B5EF4-FFF2-40B4-BE49-F238E27FC236}">
                <a16:creationId xmlns:a16="http://schemas.microsoft.com/office/drawing/2014/main" id="{373396E8-FB3D-435A-A1B4-6B4A3C46AC5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6716580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Gaussian Distribution</a:t>
            </a:r>
          </a:p>
        </p:txBody>
      </p:sp>
      <p:pic>
        <p:nvPicPr>
          <p:cNvPr id="4" name="Picture 3">
            <a:extLst>
              <a:ext uri="{FF2B5EF4-FFF2-40B4-BE49-F238E27FC236}">
                <a16:creationId xmlns:a16="http://schemas.microsoft.com/office/drawing/2014/main" id="{437D6E01-880C-447A-8CB8-E990A7B336B1}"/>
              </a:ext>
            </a:extLst>
          </p:cNvPr>
          <p:cNvPicPr>
            <a:picLocks noChangeAspect="1"/>
          </p:cNvPicPr>
          <p:nvPr/>
        </p:nvPicPr>
        <p:blipFill>
          <a:blip r:embed="rId2"/>
          <a:stretch>
            <a:fillRect/>
          </a:stretch>
        </p:blipFill>
        <p:spPr>
          <a:xfrm>
            <a:off x="285750" y="933450"/>
            <a:ext cx="10401300" cy="5695950"/>
          </a:xfrm>
          <a:prstGeom prst="rect">
            <a:avLst/>
          </a:prstGeom>
        </p:spPr>
      </p:pic>
      <p:sp>
        <p:nvSpPr>
          <p:cNvPr id="3" name="Footer Placeholder 2">
            <a:extLst>
              <a:ext uri="{FF2B5EF4-FFF2-40B4-BE49-F238E27FC236}">
                <a16:creationId xmlns:a16="http://schemas.microsoft.com/office/drawing/2014/main" id="{314EC737-1823-495D-8BF0-6FABAA4A478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3354740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561975"/>
          </a:xfrm>
          <a:solidFill>
            <a:schemeClr val="accent1">
              <a:lumMod val="40000"/>
              <a:lumOff val="60000"/>
            </a:schemeClr>
          </a:solidFill>
        </p:spPr>
        <p:txBody>
          <a:bodyPr>
            <a:normAutofit fontScale="90000"/>
          </a:bodyPr>
          <a:lstStyle/>
          <a:p>
            <a:r>
              <a:rPr lang="en-US" b="1" dirty="0"/>
              <a:t>Gaussian Mixtures</a:t>
            </a:r>
          </a:p>
        </p:txBody>
      </p:sp>
      <p:pic>
        <p:nvPicPr>
          <p:cNvPr id="3" name="Picture 2">
            <a:extLst>
              <a:ext uri="{FF2B5EF4-FFF2-40B4-BE49-F238E27FC236}">
                <a16:creationId xmlns:a16="http://schemas.microsoft.com/office/drawing/2014/main" id="{44865F04-20C9-4DA0-BBCC-54DB13473E0E}"/>
              </a:ext>
            </a:extLst>
          </p:cNvPr>
          <p:cNvPicPr>
            <a:picLocks noChangeAspect="1"/>
          </p:cNvPicPr>
          <p:nvPr/>
        </p:nvPicPr>
        <p:blipFill>
          <a:blip r:embed="rId2"/>
          <a:stretch>
            <a:fillRect/>
          </a:stretch>
        </p:blipFill>
        <p:spPr>
          <a:xfrm>
            <a:off x="1269966" y="704851"/>
            <a:ext cx="8334375" cy="1924049"/>
          </a:xfrm>
          <a:prstGeom prst="rect">
            <a:avLst/>
          </a:prstGeom>
        </p:spPr>
      </p:pic>
      <p:pic>
        <p:nvPicPr>
          <p:cNvPr id="5" name="Picture 4">
            <a:extLst>
              <a:ext uri="{FF2B5EF4-FFF2-40B4-BE49-F238E27FC236}">
                <a16:creationId xmlns:a16="http://schemas.microsoft.com/office/drawing/2014/main" id="{B3584F14-17C3-4A0E-B587-55A8617E103B}"/>
              </a:ext>
            </a:extLst>
          </p:cNvPr>
          <p:cNvPicPr>
            <a:picLocks noChangeAspect="1"/>
          </p:cNvPicPr>
          <p:nvPr/>
        </p:nvPicPr>
        <p:blipFill>
          <a:blip r:embed="rId3"/>
          <a:stretch>
            <a:fillRect/>
          </a:stretch>
        </p:blipFill>
        <p:spPr>
          <a:xfrm>
            <a:off x="133350" y="2628900"/>
            <a:ext cx="12058650" cy="4086224"/>
          </a:xfrm>
          <a:prstGeom prst="rect">
            <a:avLst/>
          </a:prstGeom>
        </p:spPr>
      </p:pic>
      <p:sp>
        <p:nvSpPr>
          <p:cNvPr id="4" name="Footer Placeholder 3">
            <a:extLst>
              <a:ext uri="{FF2B5EF4-FFF2-40B4-BE49-F238E27FC236}">
                <a16:creationId xmlns:a16="http://schemas.microsoft.com/office/drawing/2014/main" id="{9A544D43-5C22-40CF-B470-3CFC682EF33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5621322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a:t>
            </a:r>
          </a:p>
        </p:txBody>
      </p:sp>
      <p:pic>
        <p:nvPicPr>
          <p:cNvPr id="4" name="Picture 3">
            <a:extLst>
              <a:ext uri="{FF2B5EF4-FFF2-40B4-BE49-F238E27FC236}">
                <a16:creationId xmlns:a16="http://schemas.microsoft.com/office/drawing/2014/main" id="{FFEC2193-6966-4BC8-8410-6B3CE03DD040}"/>
              </a:ext>
            </a:extLst>
          </p:cNvPr>
          <p:cNvPicPr>
            <a:picLocks noChangeAspect="1"/>
          </p:cNvPicPr>
          <p:nvPr/>
        </p:nvPicPr>
        <p:blipFill>
          <a:blip r:embed="rId2"/>
          <a:stretch>
            <a:fillRect/>
          </a:stretch>
        </p:blipFill>
        <p:spPr>
          <a:xfrm>
            <a:off x="178338" y="1182423"/>
            <a:ext cx="2647018" cy="1884627"/>
          </a:xfrm>
          <a:prstGeom prst="rect">
            <a:avLst/>
          </a:prstGeom>
          <a:ln w="28575">
            <a:solidFill>
              <a:schemeClr val="tx1"/>
            </a:solidFill>
          </a:ln>
        </p:spPr>
      </p:pic>
      <p:pic>
        <p:nvPicPr>
          <p:cNvPr id="5" name="Picture 4">
            <a:extLst>
              <a:ext uri="{FF2B5EF4-FFF2-40B4-BE49-F238E27FC236}">
                <a16:creationId xmlns:a16="http://schemas.microsoft.com/office/drawing/2014/main" id="{44EAAC58-0C64-4DD5-A6DD-438F78D3A4A2}"/>
              </a:ext>
            </a:extLst>
          </p:cNvPr>
          <p:cNvPicPr>
            <a:picLocks noChangeAspect="1"/>
          </p:cNvPicPr>
          <p:nvPr/>
        </p:nvPicPr>
        <p:blipFill>
          <a:blip r:embed="rId3"/>
          <a:stretch>
            <a:fillRect/>
          </a:stretch>
        </p:blipFill>
        <p:spPr>
          <a:xfrm>
            <a:off x="3053957" y="1182422"/>
            <a:ext cx="2548873" cy="1884627"/>
          </a:xfrm>
          <a:prstGeom prst="rect">
            <a:avLst/>
          </a:prstGeom>
          <a:ln w="28575">
            <a:solidFill>
              <a:schemeClr val="tx1"/>
            </a:solidFill>
          </a:ln>
        </p:spPr>
      </p:pic>
      <p:pic>
        <p:nvPicPr>
          <p:cNvPr id="6" name="Picture 5">
            <a:extLst>
              <a:ext uri="{FF2B5EF4-FFF2-40B4-BE49-F238E27FC236}">
                <a16:creationId xmlns:a16="http://schemas.microsoft.com/office/drawing/2014/main" id="{27410D1B-814A-40CE-BD17-D32011F12A1E}"/>
              </a:ext>
            </a:extLst>
          </p:cNvPr>
          <p:cNvPicPr>
            <a:picLocks noChangeAspect="1"/>
          </p:cNvPicPr>
          <p:nvPr/>
        </p:nvPicPr>
        <p:blipFill>
          <a:blip r:embed="rId4"/>
          <a:stretch>
            <a:fillRect/>
          </a:stretch>
        </p:blipFill>
        <p:spPr>
          <a:xfrm>
            <a:off x="5982359" y="1182422"/>
            <a:ext cx="2694562" cy="1884627"/>
          </a:xfrm>
          <a:prstGeom prst="rect">
            <a:avLst/>
          </a:prstGeom>
          <a:ln w="28575">
            <a:solidFill>
              <a:schemeClr val="tx1"/>
            </a:solidFill>
          </a:ln>
        </p:spPr>
      </p:pic>
      <p:pic>
        <p:nvPicPr>
          <p:cNvPr id="7" name="Picture 6">
            <a:extLst>
              <a:ext uri="{FF2B5EF4-FFF2-40B4-BE49-F238E27FC236}">
                <a16:creationId xmlns:a16="http://schemas.microsoft.com/office/drawing/2014/main" id="{1AA08DCD-3827-41D4-8069-D7AE06D32E9D}"/>
              </a:ext>
            </a:extLst>
          </p:cNvPr>
          <p:cNvPicPr>
            <a:picLocks noChangeAspect="1"/>
          </p:cNvPicPr>
          <p:nvPr/>
        </p:nvPicPr>
        <p:blipFill>
          <a:blip r:embed="rId5"/>
          <a:stretch>
            <a:fillRect/>
          </a:stretch>
        </p:blipFill>
        <p:spPr>
          <a:xfrm>
            <a:off x="9056450" y="1182421"/>
            <a:ext cx="2833386" cy="1884628"/>
          </a:xfrm>
          <a:prstGeom prst="rect">
            <a:avLst/>
          </a:prstGeom>
          <a:ln w="28575">
            <a:solidFill>
              <a:schemeClr val="tx1"/>
            </a:solidFill>
          </a:ln>
        </p:spPr>
      </p:pic>
      <p:pic>
        <p:nvPicPr>
          <p:cNvPr id="8" name="Picture 7">
            <a:extLst>
              <a:ext uri="{FF2B5EF4-FFF2-40B4-BE49-F238E27FC236}">
                <a16:creationId xmlns:a16="http://schemas.microsoft.com/office/drawing/2014/main" id="{F599EDE0-78CA-4BB7-BCCF-956EEA17FF7C}"/>
              </a:ext>
            </a:extLst>
          </p:cNvPr>
          <p:cNvPicPr>
            <a:picLocks noChangeAspect="1"/>
          </p:cNvPicPr>
          <p:nvPr/>
        </p:nvPicPr>
        <p:blipFill>
          <a:blip r:embed="rId6"/>
          <a:stretch>
            <a:fillRect/>
          </a:stretch>
        </p:blipFill>
        <p:spPr>
          <a:xfrm>
            <a:off x="178338" y="3865251"/>
            <a:ext cx="2647018" cy="1810326"/>
          </a:xfrm>
          <a:prstGeom prst="rect">
            <a:avLst/>
          </a:prstGeom>
          <a:ln w="28575">
            <a:solidFill>
              <a:schemeClr val="tx1"/>
            </a:solidFill>
          </a:ln>
        </p:spPr>
      </p:pic>
      <p:pic>
        <p:nvPicPr>
          <p:cNvPr id="9" name="Picture 8">
            <a:extLst>
              <a:ext uri="{FF2B5EF4-FFF2-40B4-BE49-F238E27FC236}">
                <a16:creationId xmlns:a16="http://schemas.microsoft.com/office/drawing/2014/main" id="{C30E35FB-9AE7-4395-ABA3-B3D0936A426D}"/>
              </a:ext>
            </a:extLst>
          </p:cNvPr>
          <p:cNvPicPr>
            <a:picLocks noChangeAspect="1"/>
          </p:cNvPicPr>
          <p:nvPr/>
        </p:nvPicPr>
        <p:blipFill>
          <a:blip r:embed="rId7"/>
          <a:stretch>
            <a:fillRect/>
          </a:stretch>
        </p:blipFill>
        <p:spPr>
          <a:xfrm>
            <a:off x="3053957" y="3787729"/>
            <a:ext cx="2647018" cy="1906900"/>
          </a:xfrm>
          <a:prstGeom prst="rect">
            <a:avLst/>
          </a:prstGeom>
          <a:ln w="28575">
            <a:solidFill>
              <a:schemeClr val="tx1"/>
            </a:solidFill>
          </a:ln>
        </p:spPr>
      </p:pic>
      <p:pic>
        <p:nvPicPr>
          <p:cNvPr id="10" name="Picture 9">
            <a:extLst>
              <a:ext uri="{FF2B5EF4-FFF2-40B4-BE49-F238E27FC236}">
                <a16:creationId xmlns:a16="http://schemas.microsoft.com/office/drawing/2014/main" id="{998B145B-4DEE-4AF4-BA1D-7B48D73C7C29}"/>
              </a:ext>
            </a:extLst>
          </p:cNvPr>
          <p:cNvPicPr>
            <a:picLocks noChangeAspect="1"/>
          </p:cNvPicPr>
          <p:nvPr/>
        </p:nvPicPr>
        <p:blipFill>
          <a:blip r:embed="rId8"/>
          <a:stretch>
            <a:fillRect/>
          </a:stretch>
        </p:blipFill>
        <p:spPr>
          <a:xfrm>
            <a:off x="6096000" y="3787729"/>
            <a:ext cx="2757561" cy="1884627"/>
          </a:xfrm>
          <a:prstGeom prst="rect">
            <a:avLst/>
          </a:prstGeom>
          <a:ln w="28575">
            <a:solidFill>
              <a:schemeClr val="tx1"/>
            </a:solidFill>
          </a:ln>
        </p:spPr>
      </p:pic>
      <p:pic>
        <p:nvPicPr>
          <p:cNvPr id="11" name="Picture 10">
            <a:extLst>
              <a:ext uri="{FF2B5EF4-FFF2-40B4-BE49-F238E27FC236}">
                <a16:creationId xmlns:a16="http://schemas.microsoft.com/office/drawing/2014/main" id="{5D670F33-6B7E-4BA5-A68C-45271A3ADA33}"/>
              </a:ext>
            </a:extLst>
          </p:cNvPr>
          <p:cNvPicPr>
            <a:picLocks noChangeAspect="1"/>
          </p:cNvPicPr>
          <p:nvPr/>
        </p:nvPicPr>
        <p:blipFill>
          <a:blip r:embed="rId9"/>
          <a:stretch>
            <a:fillRect/>
          </a:stretch>
        </p:blipFill>
        <p:spPr>
          <a:xfrm>
            <a:off x="9107215" y="3725597"/>
            <a:ext cx="2782621" cy="1884628"/>
          </a:xfrm>
          <a:prstGeom prst="rect">
            <a:avLst/>
          </a:prstGeom>
          <a:ln w="28575">
            <a:solidFill>
              <a:schemeClr val="tx1"/>
            </a:solidFill>
          </a:ln>
        </p:spPr>
      </p:pic>
      <p:sp>
        <p:nvSpPr>
          <p:cNvPr id="3" name="Footer Placeholder 2">
            <a:extLst>
              <a:ext uri="{FF2B5EF4-FFF2-40B4-BE49-F238E27FC236}">
                <a16:creationId xmlns:a16="http://schemas.microsoft.com/office/drawing/2014/main" id="{164F90F7-6544-48AB-96FA-2BF2183DD59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27082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37675-5E59-4888-AE7A-D588B50BB956}"/>
              </a:ext>
            </a:extLst>
          </p:cNvPr>
          <p:cNvSpPr>
            <a:spLocks noGrp="1"/>
          </p:cNvSpPr>
          <p:nvPr>
            <p:ph type="title"/>
          </p:nvPr>
        </p:nvSpPr>
        <p:spPr>
          <a:xfrm>
            <a:off x="0" y="0"/>
            <a:ext cx="12192000" cy="1325563"/>
          </a:xfrm>
          <a:solidFill>
            <a:schemeClr val="accent6">
              <a:lumMod val="40000"/>
              <a:lumOff val="60000"/>
            </a:schemeClr>
          </a:solidFill>
        </p:spPr>
        <p:txBody>
          <a:bodyPr/>
          <a:lstStyle/>
          <a:p>
            <a:r>
              <a:rPr lang="en-US" b="1" dirty="0"/>
              <a:t>Agenda</a:t>
            </a:r>
          </a:p>
        </p:txBody>
      </p:sp>
      <p:sp>
        <p:nvSpPr>
          <p:cNvPr id="3" name="Content Placeholder 2">
            <a:extLst>
              <a:ext uri="{FF2B5EF4-FFF2-40B4-BE49-F238E27FC236}">
                <a16:creationId xmlns:a16="http://schemas.microsoft.com/office/drawing/2014/main" id="{5834EF15-472B-4D05-878E-07692D3ED45B}"/>
              </a:ext>
            </a:extLst>
          </p:cNvPr>
          <p:cNvSpPr>
            <a:spLocks noGrp="1"/>
          </p:cNvSpPr>
          <p:nvPr>
            <p:ph idx="1"/>
          </p:nvPr>
        </p:nvSpPr>
        <p:spPr>
          <a:xfrm>
            <a:off x="838200" y="2549525"/>
            <a:ext cx="9431215" cy="2479089"/>
          </a:xfrm>
          <a:ln w="76200">
            <a:solidFill>
              <a:srgbClr val="0070C0"/>
            </a:solidFill>
          </a:ln>
        </p:spPr>
        <p:txBody>
          <a:bodyPr>
            <a:normAutofit/>
          </a:bodyPr>
          <a:lstStyle/>
          <a:p>
            <a:pPr marL="514350" indent="-514350">
              <a:buFont typeface="+mj-lt"/>
              <a:buAutoNum type="arabicPeriod"/>
            </a:pPr>
            <a:r>
              <a:rPr lang="en-US" b="1" dirty="0"/>
              <a:t>Machine Learning Engineering - Introduction</a:t>
            </a:r>
          </a:p>
          <a:p>
            <a:pPr marL="514350" indent="-514350">
              <a:buFont typeface="+mj-lt"/>
              <a:buAutoNum type="arabicPeriod"/>
            </a:pPr>
            <a:r>
              <a:rPr lang="en-US" b="1" dirty="0"/>
              <a:t>Python Fundamentals – Hands On </a:t>
            </a:r>
          </a:p>
          <a:p>
            <a:pPr marL="514350" indent="-514350">
              <a:buFont typeface="+mj-lt"/>
              <a:buAutoNum type="arabicPeriod"/>
            </a:pPr>
            <a:r>
              <a:rPr lang="en-US" b="1" dirty="0"/>
              <a:t>Decision Tree Learning </a:t>
            </a:r>
          </a:p>
          <a:p>
            <a:pPr marL="514350" indent="-514350">
              <a:buFont typeface="+mj-lt"/>
              <a:buAutoNum type="arabicPeriod"/>
            </a:pPr>
            <a:r>
              <a:rPr lang="en-US" b="1" dirty="0"/>
              <a:t>Machine Learning Lab Problems and Programs </a:t>
            </a:r>
          </a:p>
          <a:p>
            <a:pPr marL="514350" indent="-514350">
              <a:buFont typeface="+mj-lt"/>
              <a:buAutoNum type="arabicPeriod"/>
            </a:pPr>
            <a:endParaRPr lang="en-US" dirty="0"/>
          </a:p>
        </p:txBody>
      </p:sp>
      <p:sp>
        <p:nvSpPr>
          <p:cNvPr id="4" name="Footer Placeholder 3">
            <a:extLst>
              <a:ext uri="{FF2B5EF4-FFF2-40B4-BE49-F238E27FC236}">
                <a16:creationId xmlns:a16="http://schemas.microsoft.com/office/drawing/2014/main" id="{49C7070B-353F-4F92-9252-74CE1A20D81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82805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11506200" cy="5580171"/>
          </a:xfrm>
        </p:spPr>
        <p:txBody>
          <a:bodyPr>
            <a:normAutofit/>
          </a:bodyPr>
          <a:lstStyle/>
          <a:p>
            <a:r>
              <a:rPr lang="en-US" b="1" dirty="0"/>
              <a:t>Classification: </a:t>
            </a:r>
            <a:r>
              <a:rPr lang="en-US" dirty="0"/>
              <a:t>The goal is to predict discrete values, e.g. {1,0}, {True, False}, {spam, not spam}. It is supervised learning method where the output variable is a category, such as “Male” or “Female” or “Yes” and “No”.</a:t>
            </a:r>
          </a:p>
          <a:p>
            <a:pPr lvl="1"/>
            <a:r>
              <a:rPr lang="en-US" dirty="0"/>
              <a:t>For example: Classification Algorithms like Logistic Regression, Decision Tree, K-NN, SVM etc.</a:t>
            </a:r>
          </a:p>
          <a:p>
            <a:r>
              <a:rPr lang="en-US" b="1" dirty="0"/>
              <a:t>Clustering : </a:t>
            </a:r>
            <a:r>
              <a:rPr lang="en-US" dirty="0"/>
              <a:t>Clustering is an unsupervised learning method used to discover the inherent groupings in the data.  For example: Grouping customers on the basis of their purchasing behaviour which is further used to segment the customers. And then the companies can use the appropriate marketing tactics to generate more profits.</a:t>
            </a:r>
          </a:p>
          <a:p>
            <a:pPr lvl="1"/>
            <a:r>
              <a:rPr lang="en-US" dirty="0"/>
              <a:t>Example of clustering algorithms: K-Means, hierarchical clustering, etc.</a:t>
            </a:r>
          </a:p>
          <a:p>
            <a:endParaRPr lang="en-US" dirty="0"/>
          </a:p>
          <a:p>
            <a:pPr algn="just"/>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9E89486B-B59B-4003-A882-B3D2767F4B4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820377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1D53-04A1-4F22-8780-949A4B627C11}"/>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altLang="ko-KR" b="1" dirty="0"/>
              <a:t>Expectation Maximization (EM)</a:t>
            </a:r>
            <a:r>
              <a:rPr lang="en-US" b="1" dirty="0"/>
              <a:t> Algorithm </a:t>
            </a:r>
          </a:p>
        </p:txBody>
      </p:sp>
      <p:sp>
        <p:nvSpPr>
          <p:cNvPr id="3" name="Content Placeholder 2">
            <a:extLst>
              <a:ext uri="{FF2B5EF4-FFF2-40B4-BE49-F238E27FC236}">
                <a16:creationId xmlns:a16="http://schemas.microsoft.com/office/drawing/2014/main" id="{CB3BABE4-3866-4F84-9707-963522AF16D6}"/>
              </a:ext>
            </a:extLst>
          </p:cNvPr>
          <p:cNvSpPr>
            <a:spLocks noGrp="1"/>
          </p:cNvSpPr>
          <p:nvPr>
            <p:ph idx="1"/>
          </p:nvPr>
        </p:nvSpPr>
        <p:spPr>
          <a:xfrm>
            <a:off x="962025" y="2244725"/>
            <a:ext cx="10515600" cy="3621054"/>
          </a:xfrm>
          <a:ln w="38100">
            <a:solidFill>
              <a:schemeClr val="tx1"/>
            </a:solidFill>
          </a:ln>
        </p:spPr>
        <p:txBody>
          <a:bodyPr>
            <a:normAutofit/>
          </a:bodyPr>
          <a:lstStyle/>
          <a:p>
            <a:r>
              <a:rPr lang="en-US" altLang="ko-KR" dirty="0"/>
              <a:t>When to use:</a:t>
            </a:r>
          </a:p>
          <a:p>
            <a:pPr lvl="1"/>
            <a:r>
              <a:rPr lang="en-US" altLang="en-US" dirty="0"/>
              <a:t>Filling in </a:t>
            </a:r>
            <a:r>
              <a:rPr lang="en-US" altLang="en-US" dirty="0">
                <a:solidFill>
                  <a:srgbClr val="0000FF"/>
                </a:solidFill>
              </a:rPr>
              <a:t>missing data</a:t>
            </a:r>
            <a:r>
              <a:rPr lang="en-US" altLang="en-US" dirty="0"/>
              <a:t> in samples</a:t>
            </a:r>
          </a:p>
          <a:p>
            <a:pPr lvl="1"/>
            <a:r>
              <a:rPr lang="en-US" altLang="en-US" dirty="0"/>
              <a:t>Discovering the value of </a:t>
            </a:r>
            <a:r>
              <a:rPr lang="en-US" altLang="en-US" dirty="0">
                <a:solidFill>
                  <a:srgbClr val="0000FF"/>
                </a:solidFill>
              </a:rPr>
              <a:t>latent variables</a:t>
            </a:r>
          </a:p>
          <a:p>
            <a:pPr lvl="1"/>
            <a:r>
              <a:rPr lang="en-US" altLang="en-US" dirty="0"/>
              <a:t>Estimating the parameters of </a:t>
            </a:r>
            <a:r>
              <a:rPr lang="en-US" altLang="en-US" dirty="0">
                <a:solidFill>
                  <a:srgbClr val="0000FF"/>
                </a:solidFill>
              </a:rPr>
              <a:t>HMMs</a:t>
            </a:r>
          </a:p>
          <a:p>
            <a:pPr lvl="1"/>
            <a:r>
              <a:rPr lang="en-US" altLang="en-US" dirty="0"/>
              <a:t>Estimating parameters of </a:t>
            </a:r>
            <a:r>
              <a:rPr lang="en-US" altLang="en-US" dirty="0">
                <a:solidFill>
                  <a:srgbClr val="0000FF"/>
                </a:solidFill>
              </a:rPr>
              <a:t>finite mixtures</a:t>
            </a:r>
          </a:p>
          <a:p>
            <a:pPr lvl="1"/>
            <a:r>
              <a:rPr lang="en-US" altLang="en-US" dirty="0"/>
              <a:t>Unsupervised learning of </a:t>
            </a:r>
            <a:r>
              <a:rPr lang="en-US" altLang="en-US" dirty="0">
                <a:solidFill>
                  <a:srgbClr val="0000FF"/>
                </a:solidFill>
              </a:rPr>
              <a:t>clusters</a:t>
            </a:r>
          </a:p>
          <a:p>
            <a:pPr lvl="1"/>
            <a:r>
              <a:rPr lang="en-US" altLang="en-US" dirty="0"/>
              <a:t>Semi-supervised classification and clustering</a:t>
            </a:r>
            <a:endParaRPr lang="en-US" dirty="0"/>
          </a:p>
        </p:txBody>
      </p:sp>
      <p:sp>
        <p:nvSpPr>
          <p:cNvPr id="4" name="Footer Placeholder 3">
            <a:extLst>
              <a:ext uri="{FF2B5EF4-FFF2-40B4-BE49-F238E27FC236}">
                <a16:creationId xmlns:a16="http://schemas.microsoft.com/office/drawing/2014/main" id="{D3C82463-2DE1-49CD-AE4D-9B476A542FC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6491518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1D53-04A1-4F22-8780-949A4B627C11}"/>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altLang="ko-KR" b="1" dirty="0"/>
              <a:t>Expectation Maximization (EM)</a:t>
            </a:r>
            <a:r>
              <a:rPr lang="en-US" b="1" dirty="0"/>
              <a:t> Algorithm </a:t>
            </a:r>
          </a:p>
        </p:txBody>
      </p:sp>
      <p:sp>
        <p:nvSpPr>
          <p:cNvPr id="3" name="Content Placeholder 2">
            <a:extLst>
              <a:ext uri="{FF2B5EF4-FFF2-40B4-BE49-F238E27FC236}">
                <a16:creationId xmlns:a16="http://schemas.microsoft.com/office/drawing/2014/main" id="{CB3BABE4-3866-4F84-9707-963522AF16D6}"/>
              </a:ext>
            </a:extLst>
          </p:cNvPr>
          <p:cNvSpPr>
            <a:spLocks noGrp="1"/>
          </p:cNvSpPr>
          <p:nvPr>
            <p:ph idx="1"/>
          </p:nvPr>
        </p:nvSpPr>
        <p:spPr>
          <a:xfrm>
            <a:off x="962025" y="2244725"/>
            <a:ext cx="10515600" cy="2670175"/>
          </a:xfrm>
          <a:ln w="38100">
            <a:solidFill>
              <a:schemeClr val="tx1"/>
            </a:solidFill>
          </a:ln>
        </p:spPr>
        <p:txBody>
          <a:bodyPr/>
          <a:lstStyle/>
          <a:p>
            <a:r>
              <a:rPr lang="en-US" altLang="en-US" sz="2000" dirty="0"/>
              <a:t>EM is typically used to compute </a:t>
            </a:r>
            <a:r>
              <a:rPr lang="en-US" altLang="en-US" sz="2000" dirty="0">
                <a:solidFill>
                  <a:srgbClr val="0000FF"/>
                </a:solidFill>
              </a:rPr>
              <a:t>maximum likelihood</a:t>
            </a:r>
            <a:r>
              <a:rPr lang="en-US" altLang="en-US" sz="2000" dirty="0">
                <a:solidFill>
                  <a:srgbClr val="FF0000"/>
                </a:solidFill>
              </a:rPr>
              <a:t> </a:t>
            </a:r>
            <a:r>
              <a:rPr lang="en-US" altLang="en-US" sz="2000" dirty="0">
                <a:solidFill>
                  <a:srgbClr val="0000FF"/>
                </a:solidFill>
              </a:rPr>
              <a:t>estimates</a:t>
            </a:r>
            <a:r>
              <a:rPr lang="en-US" altLang="en-US" sz="2000" dirty="0"/>
              <a:t> given </a:t>
            </a:r>
            <a:r>
              <a:rPr lang="en-US" altLang="en-US" sz="2000" dirty="0">
                <a:solidFill>
                  <a:srgbClr val="0000FF"/>
                </a:solidFill>
              </a:rPr>
              <a:t>incomplete samples</a:t>
            </a:r>
            <a:r>
              <a:rPr lang="en-US" altLang="en-US" sz="2000" dirty="0"/>
              <a:t>.</a:t>
            </a:r>
          </a:p>
          <a:p>
            <a:r>
              <a:rPr lang="en-US" altLang="en-US" sz="2000" dirty="0"/>
              <a:t>The EM algorithm estimates the parameters of a model </a:t>
            </a:r>
            <a:r>
              <a:rPr lang="en-US" altLang="en-US" sz="2000" dirty="0">
                <a:solidFill>
                  <a:srgbClr val="0000FF"/>
                </a:solidFill>
              </a:rPr>
              <a:t>iteratively</a:t>
            </a:r>
            <a:r>
              <a:rPr lang="en-US" altLang="en-US" sz="2000" dirty="0"/>
              <a:t>.</a:t>
            </a:r>
          </a:p>
          <a:p>
            <a:pPr marL="782638" lvl="1"/>
            <a:r>
              <a:rPr lang="en-US" altLang="en-US" sz="2000" dirty="0">
                <a:solidFill>
                  <a:srgbClr val="FF0000"/>
                </a:solidFill>
              </a:rPr>
              <a:t>Starting from some initial guess, each iteration consists of </a:t>
            </a:r>
          </a:p>
          <a:p>
            <a:pPr marL="1182688" lvl="2"/>
            <a:r>
              <a:rPr lang="en-US" altLang="en-US" sz="1800" dirty="0">
                <a:solidFill>
                  <a:srgbClr val="FF0000"/>
                </a:solidFill>
              </a:rPr>
              <a:t>an </a:t>
            </a:r>
            <a:r>
              <a:rPr lang="en-US" altLang="en-US" sz="1800" dirty="0">
                <a:solidFill>
                  <a:srgbClr val="0000FF"/>
                </a:solidFill>
              </a:rPr>
              <a:t>E</a:t>
            </a:r>
            <a:r>
              <a:rPr lang="en-US" altLang="en-US" sz="1800" dirty="0">
                <a:solidFill>
                  <a:srgbClr val="FF0000"/>
                </a:solidFill>
              </a:rPr>
              <a:t> step (Expectation step) </a:t>
            </a:r>
          </a:p>
          <a:p>
            <a:pPr marL="1182688" lvl="2"/>
            <a:r>
              <a:rPr lang="en-US" altLang="en-US" sz="1800" dirty="0">
                <a:solidFill>
                  <a:srgbClr val="FF0000"/>
                </a:solidFill>
              </a:rPr>
              <a:t>an </a:t>
            </a:r>
            <a:r>
              <a:rPr lang="en-US" altLang="en-US" sz="1800" dirty="0">
                <a:solidFill>
                  <a:srgbClr val="0000FF"/>
                </a:solidFill>
              </a:rPr>
              <a:t>M</a:t>
            </a:r>
            <a:r>
              <a:rPr lang="en-US" altLang="en-US" sz="1800" dirty="0">
                <a:solidFill>
                  <a:srgbClr val="FF0000"/>
                </a:solidFill>
              </a:rPr>
              <a:t> step (Maximization step)</a:t>
            </a:r>
          </a:p>
          <a:p>
            <a:endParaRPr lang="en-US" dirty="0"/>
          </a:p>
        </p:txBody>
      </p:sp>
      <p:sp>
        <p:nvSpPr>
          <p:cNvPr id="4" name="Footer Placeholder 3">
            <a:extLst>
              <a:ext uri="{FF2B5EF4-FFF2-40B4-BE49-F238E27FC236}">
                <a16:creationId xmlns:a16="http://schemas.microsoft.com/office/drawing/2014/main" id="{E024197F-B5A0-479F-A498-9C85ABFADC2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6870833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a:extLst>
              <a:ext uri="{FF2B5EF4-FFF2-40B4-BE49-F238E27FC236}">
                <a16:creationId xmlns:a16="http://schemas.microsoft.com/office/drawing/2014/main" id="{319BED37-E602-441A-AB9E-7EFDC3CF8A94}"/>
              </a:ext>
            </a:extLst>
          </p:cNvPr>
          <p:cNvSpPr>
            <a:spLocks noGrp="1" noChangeArrowheads="1"/>
          </p:cNvSpPr>
          <p:nvPr>
            <p:ph type="title"/>
          </p:nvPr>
        </p:nvSpPr>
        <p:spPr>
          <a:xfrm>
            <a:off x="0" y="1"/>
            <a:ext cx="12192000" cy="800100"/>
          </a:xfrm>
          <a:solidFill>
            <a:schemeClr val="accent1">
              <a:lumMod val="20000"/>
              <a:lumOff val="80000"/>
            </a:schemeClr>
          </a:solidFill>
        </p:spPr>
        <p:txBody>
          <a:bodyPr/>
          <a:lstStyle/>
          <a:p>
            <a:r>
              <a:rPr lang="en-US" altLang="ko-KR" b="1" dirty="0"/>
              <a:t>EM Algorithm </a:t>
            </a:r>
          </a:p>
        </p:txBody>
      </p:sp>
      <p:sp>
        <p:nvSpPr>
          <p:cNvPr id="219139" name="Rectangle 3">
            <a:extLst>
              <a:ext uri="{FF2B5EF4-FFF2-40B4-BE49-F238E27FC236}">
                <a16:creationId xmlns:a16="http://schemas.microsoft.com/office/drawing/2014/main" id="{CF9E9E60-A7C3-4E03-B2C4-D68414FFD018}"/>
              </a:ext>
            </a:extLst>
          </p:cNvPr>
          <p:cNvSpPr>
            <a:spLocks noGrp="1" noChangeArrowheads="1"/>
          </p:cNvSpPr>
          <p:nvPr>
            <p:ph type="body" idx="1"/>
          </p:nvPr>
        </p:nvSpPr>
        <p:spPr>
          <a:xfrm>
            <a:off x="-1" y="800100"/>
            <a:ext cx="12191999" cy="1695449"/>
          </a:xfrm>
          <a:ln w="38100">
            <a:solidFill>
              <a:schemeClr val="tx1"/>
            </a:solidFill>
          </a:ln>
        </p:spPr>
        <p:txBody>
          <a:bodyPr>
            <a:normAutofit fontScale="85000" lnSpcReduction="20000"/>
          </a:bodyPr>
          <a:lstStyle/>
          <a:p>
            <a:pPr>
              <a:lnSpc>
                <a:spcPct val="90000"/>
              </a:lnSpc>
            </a:pPr>
            <a:r>
              <a:rPr lang="en-US" altLang="ko-KR" sz="2400" dirty="0"/>
              <a:t>Given:</a:t>
            </a:r>
          </a:p>
          <a:p>
            <a:pPr lvl="1">
              <a:lnSpc>
                <a:spcPct val="90000"/>
              </a:lnSpc>
            </a:pPr>
            <a:r>
              <a:rPr lang="en-US" altLang="ko-KR" sz="2000" dirty="0"/>
              <a:t>Instances from </a:t>
            </a:r>
            <a:r>
              <a:rPr lang="en-US" altLang="ko-KR" sz="2000" i="1" dirty="0"/>
              <a:t>X</a:t>
            </a:r>
            <a:r>
              <a:rPr lang="en-US" altLang="ko-KR" sz="2000" dirty="0"/>
              <a:t> generated by mixture of </a:t>
            </a:r>
            <a:r>
              <a:rPr lang="en-US" altLang="ko-KR" sz="2000" i="1" dirty="0"/>
              <a:t>k</a:t>
            </a:r>
            <a:r>
              <a:rPr lang="en-US" altLang="ko-KR" sz="2000" dirty="0"/>
              <a:t> Gaussian distributions</a:t>
            </a:r>
          </a:p>
          <a:p>
            <a:pPr lvl="1">
              <a:lnSpc>
                <a:spcPct val="90000"/>
              </a:lnSpc>
            </a:pPr>
            <a:r>
              <a:rPr lang="en-US" altLang="ko-KR" sz="2000" dirty="0"/>
              <a:t>Unknown means &lt;</a:t>
            </a:r>
            <a:r>
              <a:rPr lang="en-US" altLang="ko-KR" sz="2000" i="1" dirty="0">
                <a:sym typeface="Symbol" panose="05050102010706020507" pitchFamily="18" charset="2"/>
              </a:rPr>
              <a:t></a:t>
            </a:r>
            <a:r>
              <a:rPr lang="en-US" altLang="ko-KR" sz="2000" baseline="-25000" dirty="0">
                <a:sym typeface="Symbol" panose="05050102010706020507" pitchFamily="18" charset="2"/>
              </a:rPr>
              <a:t>1</a:t>
            </a:r>
            <a:r>
              <a:rPr lang="en-US" altLang="ko-KR" sz="2000" dirty="0"/>
              <a:t>,…,</a:t>
            </a:r>
            <a:r>
              <a:rPr lang="en-US" altLang="ko-KR" sz="2000" i="1" dirty="0">
                <a:sym typeface="Symbol" panose="05050102010706020507" pitchFamily="18" charset="2"/>
              </a:rPr>
              <a:t></a:t>
            </a:r>
            <a:r>
              <a:rPr lang="en-US" altLang="ko-KR" sz="2000" i="1" baseline="-25000" dirty="0">
                <a:sym typeface="Symbol" panose="05050102010706020507" pitchFamily="18" charset="2"/>
              </a:rPr>
              <a:t>k </a:t>
            </a:r>
            <a:r>
              <a:rPr lang="en-US" altLang="ko-KR" sz="2000" dirty="0"/>
              <a:t>&gt; of the </a:t>
            </a:r>
            <a:r>
              <a:rPr lang="en-US" altLang="ko-KR" sz="2000" i="1" dirty="0"/>
              <a:t>k </a:t>
            </a:r>
            <a:r>
              <a:rPr lang="en-US" altLang="ko-KR" sz="2000" dirty="0"/>
              <a:t>Gaussians</a:t>
            </a:r>
            <a:endParaRPr lang="en-US" altLang="ko-KR" sz="2000" i="1" baseline="-25000" dirty="0"/>
          </a:p>
          <a:p>
            <a:pPr lvl="1">
              <a:lnSpc>
                <a:spcPct val="90000"/>
              </a:lnSpc>
            </a:pPr>
            <a:r>
              <a:rPr lang="en-US" altLang="ko-KR" sz="2000" dirty="0"/>
              <a:t>Don’t know which instance </a:t>
            </a:r>
            <a:r>
              <a:rPr lang="en-US" altLang="ko-KR" sz="2000" i="1" dirty="0"/>
              <a:t>x</a:t>
            </a:r>
            <a:r>
              <a:rPr lang="en-US" altLang="ko-KR" sz="2000" i="1" baseline="-25000" dirty="0"/>
              <a:t>i</a:t>
            </a:r>
            <a:r>
              <a:rPr lang="en-US" altLang="ko-KR" sz="2000" baseline="-25000" dirty="0"/>
              <a:t> </a:t>
            </a:r>
            <a:r>
              <a:rPr lang="en-US" altLang="ko-KR" sz="2000" dirty="0"/>
              <a:t>was generated by which Gaussian</a:t>
            </a:r>
          </a:p>
          <a:p>
            <a:pPr>
              <a:lnSpc>
                <a:spcPct val="90000"/>
              </a:lnSpc>
            </a:pPr>
            <a:r>
              <a:rPr lang="en-US" altLang="ko-KR" sz="2400" dirty="0"/>
              <a:t>Determine:</a:t>
            </a:r>
          </a:p>
          <a:p>
            <a:pPr lvl="1">
              <a:lnSpc>
                <a:spcPct val="90000"/>
              </a:lnSpc>
            </a:pPr>
            <a:r>
              <a:rPr lang="en-US" altLang="ko-KR" sz="2000" dirty="0"/>
              <a:t>Maximum likelihood estimates of &lt;</a:t>
            </a:r>
            <a:r>
              <a:rPr lang="en-US" altLang="ko-KR" sz="2000" i="1" dirty="0">
                <a:sym typeface="Symbol" panose="05050102010706020507" pitchFamily="18" charset="2"/>
              </a:rPr>
              <a:t></a:t>
            </a:r>
            <a:r>
              <a:rPr lang="en-US" altLang="ko-KR" sz="2000" baseline="-25000" dirty="0">
                <a:sym typeface="Symbol" panose="05050102010706020507" pitchFamily="18" charset="2"/>
              </a:rPr>
              <a:t>1</a:t>
            </a:r>
            <a:r>
              <a:rPr lang="en-US" altLang="ko-KR" sz="2000" dirty="0"/>
              <a:t>,…,</a:t>
            </a:r>
            <a:r>
              <a:rPr lang="en-US" altLang="ko-KR" sz="2000" i="1" dirty="0">
                <a:sym typeface="Symbol" panose="05050102010706020507" pitchFamily="18" charset="2"/>
              </a:rPr>
              <a:t></a:t>
            </a:r>
            <a:r>
              <a:rPr lang="en-US" altLang="ko-KR" sz="2000" i="1" baseline="-25000" dirty="0">
                <a:sym typeface="Symbol" panose="05050102010706020507" pitchFamily="18" charset="2"/>
              </a:rPr>
              <a:t>k </a:t>
            </a:r>
            <a:r>
              <a:rPr lang="en-US" altLang="ko-KR" sz="2000" dirty="0"/>
              <a:t>&gt; </a:t>
            </a:r>
          </a:p>
          <a:p>
            <a:pPr lvl="1">
              <a:lnSpc>
                <a:spcPct val="90000"/>
              </a:lnSpc>
            </a:pPr>
            <a:endParaRPr lang="en-US" altLang="ko-KR" sz="1400" dirty="0"/>
          </a:p>
        </p:txBody>
      </p:sp>
      <p:sp>
        <p:nvSpPr>
          <p:cNvPr id="4" name="Rectangle 3">
            <a:extLst>
              <a:ext uri="{FF2B5EF4-FFF2-40B4-BE49-F238E27FC236}">
                <a16:creationId xmlns:a16="http://schemas.microsoft.com/office/drawing/2014/main" id="{5B82BB64-C0D4-471E-9FBA-1ABA30F93067}"/>
              </a:ext>
            </a:extLst>
          </p:cNvPr>
          <p:cNvSpPr txBox="1">
            <a:spLocks noChangeArrowheads="1"/>
          </p:cNvSpPr>
          <p:nvPr/>
        </p:nvSpPr>
        <p:spPr>
          <a:xfrm>
            <a:off x="0" y="2495548"/>
            <a:ext cx="12191998" cy="4362451"/>
          </a:xfrm>
          <a:prstGeom prst="rect">
            <a:avLst/>
          </a:prstGeom>
          <a:ln w="28575">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t>EM Algorithm: </a:t>
            </a:r>
          </a:p>
          <a:p>
            <a:r>
              <a:rPr lang="en-US" altLang="ko-KR" sz="2400" dirty="0"/>
              <a:t>Pick random initial </a:t>
            </a:r>
            <a:r>
              <a:rPr lang="en-US" altLang="ko-KR" sz="2400" i="1" dirty="0"/>
              <a:t>h</a:t>
            </a:r>
            <a:r>
              <a:rPr lang="en-US" altLang="ko-KR" sz="2400" dirty="0"/>
              <a:t> = &lt;</a:t>
            </a:r>
            <a:r>
              <a:rPr lang="en-US" altLang="ko-KR" sz="2400" i="1" dirty="0">
                <a:sym typeface="Symbol" panose="05050102010706020507" pitchFamily="18" charset="2"/>
              </a:rPr>
              <a:t></a:t>
            </a:r>
            <a:r>
              <a:rPr lang="en-US" altLang="ko-KR" sz="2400" baseline="-25000" dirty="0">
                <a:sym typeface="Symbol" panose="05050102010706020507" pitchFamily="18" charset="2"/>
              </a:rPr>
              <a:t>1</a:t>
            </a:r>
            <a:r>
              <a:rPr lang="en-US" altLang="ko-KR" sz="2400" dirty="0"/>
              <a:t>, </a:t>
            </a:r>
            <a:r>
              <a:rPr lang="en-US" altLang="ko-KR" sz="2400" i="1" dirty="0">
                <a:sym typeface="Symbol" panose="05050102010706020507" pitchFamily="18" charset="2"/>
              </a:rPr>
              <a:t></a:t>
            </a:r>
            <a:r>
              <a:rPr lang="en-US" altLang="ko-KR" sz="2400" baseline="-25000" dirty="0">
                <a:sym typeface="Symbol" panose="05050102010706020507" pitchFamily="18" charset="2"/>
              </a:rPr>
              <a:t>2</a:t>
            </a:r>
            <a:r>
              <a:rPr lang="en-US" altLang="ko-KR" sz="2400" dirty="0"/>
              <a:t>&gt; then iterate</a:t>
            </a:r>
          </a:p>
          <a:p>
            <a:pPr lvl="1">
              <a:buNone/>
            </a:pPr>
            <a:r>
              <a:rPr lang="en-US" altLang="ko-KR" sz="2000" b="1" dirty="0"/>
              <a:t>E step: </a:t>
            </a:r>
            <a:r>
              <a:rPr lang="en-US" altLang="ko-KR" sz="2000" dirty="0"/>
              <a:t>Calculate the expected value </a:t>
            </a:r>
            <a:r>
              <a:rPr lang="en-US" altLang="ko-KR" sz="2000" i="1" dirty="0"/>
              <a:t>E</a:t>
            </a:r>
            <a:r>
              <a:rPr lang="en-US" altLang="ko-KR" sz="2000" dirty="0"/>
              <a:t>[</a:t>
            </a:r>
            <a:r>
              <a:rPr lang="en-US" altLang="ko-KR" sz="2000" i="1" dirty="0"/>
              <a:t>z</a:t>
            </a:r>
            <a:r>
              <a:rPr lang="en-US" altLang="ko-KR" sz="2000" i="1" baseline="-25000" dirty="0"/>
              <a:t>ij</a:t>
            </a:r>
            <a:r>
              <a:rPr lang="en-US" altLang="ko-KR" sz="2000" dirty="0"/>
              <a:t>] of each </a:t>
            </a:r>
            <a:r>
              <a:rPr lang="en-US" altLang="ko-KR" sz="2000" b="1" i="1" dirty="0"/>
              <a:t>hidden variable z</a:t>
            </a:r>
            <a:r>
              <a:rPr lang="en-US" altLang="ko-KR" sz="2000" b="1" i="1" baseline="-25000" dirty="0"/>
              <a:t>i</a:t>
            </a:r>
            <a:r>
              <a:rPr lang="en-US" altLang="ko-KR" sz="2000" i="1" baseline="-25000" dirty="0"/>
              <a:t>j</a:t>
            </a:r>
            <a:r>
              <a:rPr lang="en-US" altLang="ko-KR" sz="2000" dirty="0"/>
              <a:t>, assuming the current hypothesis  </a:t>
            </a:r>
          </a:p>
          <a:p>
            <a:pPr lvl="1">
              <a:buNone/>
            </a:pPr>
            <a:r>
              <a:rPr lang="en-US" altLang="ko-KR" sz="2000" i="1" dirty="0"/>
              <a:t>h</a:t>
            </a:r>
            <a:r>
              <a:rPr lang="en-US" altLang="ko-KR" sz="2000" dirty="0"/>
              <a:t> = &lt;</a:t>
            </a:r>
            <a:r>
              <a:rPr lang="en-US" altLang="ko-KR" sz="2000" i="1" dirty="0">
                <a:sym typeface="Symbol" panose="05050102010706020507" pitchFamily="18" charset="2"/>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baseline="-25000" dirty="0">
                <a:sym typeface="Symbol" panose="05050102010706020507" pitchFamily="18" charset="2"/>
              </a:rPr>
              <a:t>2</a:t>
            </a:r>
            <a:r>
              <a:rPr lang="en-US" altLang="ko-KR" sz="2000" dirty="0"/>
              <a:t>&gt; holds.</a:t>
            </a:r>
          </a:p>
          <a:p>
            <a:pPr lvl="1">
              <a:buNone/>
            </a:pPr>
            <a:endParaRPr lang="en-US" altLang="ko-KR" sz="2000" b="1" dirty="0"/>
          </a:p>
          <a:p>
            <a:pPr lvl="1">
              <a:buNone/>
            </a:pPr>
            <a:endParaRPr lang="en-US" altLang="ko-KR" sz="2000" b="1" dirty="0"/>
          </a:p>
          <a:p>
            <a:pPr lvl="1">
              <a:buNone/>
            </a:pPr>
            <a:endParaRPr lang="en-US" altLang="ko-KR" sz="2000" b="1" dirty="0"/>
          </a:p>
          <a:p>
            <a:pPr lvl="1">
              <a:buNone/>
            </a:pPr>
            <a:r>
              <a:rPr lang="en-US" altLang="ko-KR" sz="2000" b="1" dirty="0"/>
              <a:t>M step: </a:t>
            </a:r>
            <a:r>
              <a:rPr lang="en-US" altLang="ko-KR" sz="2000" dirty="0"/>
              <a:t>Calculate a new maximum likelihood hypothesis </a:t>
            </a:r>
            <a:r>
              <a:rPr lang="en-US" altLang="ko-KR" sz="2000" i="1" dirty="0"/>
              <a:t>h</a:t>
            </a:r>
            <a:r>
              <a:rPr lang="en-US" altLang="ko-KR" sz="2000" i="1" dirty="0">
                <a:cs typeface="Arial" panose="020B0604020202020204" pitchFamily="34" charset="0"/>
              </a:rPr>
              <a:t>'</a:t>
            </a:r>
            <a:r>
              <a:rPr lang="en-US" altLang="ko-KR" sz="2000" dirty="0"/>
              <a:t> = &lt;</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2</a:t>
            </a:r>
            <a:r>
              <a:rPr lang="en-US" altLang="ko-KR" sz="2000" dirty="0"/>
              <a:t>&gt;, assuming the value taken on by each hidden variable </a:t>
            </a:r>
            <a:r>
              <a:rPr lang="en-US" altLang="ko-KR" sz="2000" i="1" dirty="0" err="1"/>
              <a:t>z</a:t>
            </a:r>
            <a:r>
              <a:rPr lang="en-US" altLang="ko-KR" sz="2000" i="1" baseline="-25000" dirty="0" err="1"/>
              <a:t>ij</a:t>
            </a:r>
            <a:r>
              <a:rPr lang="en-US" altLang="ko-KR" sz="2000" i="1" baseline="-25000" dirty="0"/>
              <a:t> </a:t>
            </a:r>
            <a:r>
              <a:rPr lang="en-US" altLang="ko-KR" sz="2000" dirty="0"/>
              <a:t> its expected value </a:t>
            </a:r>
            <a:r>
              <a:rPr lang="en-US" altLang="ko-KR" sz="2000" i="1" dirty="0"/>
              <a:t>E</a:t>
            </a:r>
            <a:r>
              <a:rPr lang="en-US" altLang="ko-KR" sz="2000" dirty="0"/>
              <a:t>[</a:t>
            </a:r>
            <a:r>
              <a:rPr lang="en-US" altLang="ko-KR" sz="2000" i="1" dirty="0"/>
              <a:t>z</a:t>
            </a:r>
            <a:r>
              <a:rPr lang="en-US" altLang="ko-KR" sz="2000" i="1" baseline="-25000" dirty="0"/>
              <a:t>ij</a:t>
            </a:r>
            <a:r>
              <a:rPr lang="en-US" altLang="ko-KR" sz="2000" dirty="0"/>
              <a:t>]  calculated above. Replace </a:t>
            </a:r>
            <a:r>
              <a:rPr lang="en-US" altLang="ko-KR" sz="2000" i="1" dirty="0"/>
              <a:t>h</a:t>
            </a:r>
            <a:r>
              <a:rPr lang="en-US" altLang="ko-KR" sz="2000" dirty="0"/>
              <a:t> = &lt;</a:t>
            </a:r>
            <a:r>
              <a:rPr lang="en-US" altLang="ko-KR" sz="2000" i="1" dirty="0">
                <a:sym typeface="Symbol" panose="05050102010706020507" pitchFamily="18" charset="2"/>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baseline="-25000" dirty="0">
                <a:sym typeface="Symbol" panose="05050102010706020507" pitchFamily="18" charset="2"/>
              </a:rPr>
              <a:t>2</a:t>
            </a:r>
            <a:r>
              <a:rPr lang="en-US" altLang="ko-KR" sz="2000" dirty="0"/>
              <a:t>&gt; by </a:t>
            </a:r>
            <a:r>
              <a:rPr lang="en-US" altLang="ko-KR" sz="2000" i="1" dirty="0"/>
              <a:t>h</a:t>
            </a:r>
            <a:r>
              <a:rPr lang="en-US" altLang="ko-KR" sz="2000" i="1" dirty="0">
                <a:cs typeface="Arial" panose="020B0604020202020204" pitchFamily="34" charset="0"/>
              </a:rPr>
              <a:t>'</a:t>
            </a:r>
            <a:r>
              <a:rPr lang="en-US" altLang="ko-KR" sz="2000" dirty="0"/>
              <a:t> = &lt;</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2</a:t>
            </a:r>
            <a:r>
              <a:rPr lang="en-US" altLang="ko-KR" sz="2000" dirty="0"/>
              <a:t>&gt;.</a:t>
            </a:r>
          </a:p>
          <a:p>
            <a:endParaRPr lang="en-US" altLang="ko-KR" sz="2000" dirty="0"/>
          </a:p>
        </p:txBody>
      </p:sp>
      <p:pic>
        <p:nvPicPr>
          <p:cNvPr id="5" name="Picture 4">
            <a:extLst>
              <a:ext uri="{FF2B5EF4-FFF2-40B4-BE49-F238E27FC236}">
                <a16:creationId xmlns:a16="http://schemas.microsoft.com/office/drawing/2014/main" id="{4B64C076-C92A-42AF-91F5-F24E6BE64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3225" y="3690938"/>
            <a:ext cx="3419475" cy="1343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20668181-5E00-437A-83BF-FEF96124F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75" y="5785721"/>
            <a:ext cx="2614832" cy="887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4D0A6D2B-4A1E-47EA-AB1A-42CFB5C60B8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91096337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4ED2B8-9E9C-4584-AD79-5F769E1C164C}"/>
              </a:ext>
            </a:extLst>
          </p:cNvPr>
          <p:cNvPicPr>
            <a:picLocks noChangeAspect="1"/>
          </p:cNvPicPr>
          <p:nvPr/>
        </p:nvPicPr>
        <p:blipFill>
          <a:blip r:embed="rId2"/>
          <a:stretch>
            <a:fillRect/>
          </a:stretch>
        </p:blipFill>
        <p:spPr>
          <a:xfrm>
            <a:off x="2343150" y="816919"/>
            <a:ext cx="6724650" cy="5064768"/>
          </a:xfrm>
          <a:prstGeom prst="rect">
            <a:avLst/>
          </a:prstGeom>
          <a:ln w="38100">
            <a:solidFill>
              <a:schemeClr val="tx1"/>
            </a:solidFill>
          </a:ln>
        </p:spPr>
      </p:pic>
      <p:sp>
        <p:nvSpPr>
          <p:cNvPr id="3" name="Footer Placeholder 2">
            <a:extLst>
              <a:ext uri="{FF2B5EF4-FFF2-40B4-BE49-F238E27FC236}">
                <a16:creationId xmlns:a16="http://schemas.microsoft.com/office/drawing/2014/main" id="{E92A4529-6426-4BE5-9497-B1B0B2E518D2}"/>
              </a:ext>
            </a:extLst>
          </p:cNvPr>
          <p:cNvSpPr>
            <a:spLocks noGrp="1"/>
          </p:cNvSpPr>
          <p:nvPr>
            <p:ph type="ftr" sz="quarter" idx="11"/>
          </p:nvPr>
        </p:nvSpPr>
        <p:spPr/>
        <p:txBody>
          <a:bodyPr/>
          <a:lstStyle/>
          <a:p>
            <a:r>
              <a:rPr lang="kn-IN"/>
              <a:t>ಡಾ|| ತ್ಯಾಗರಾಜು  ಜಿ.ಎಸ್  </a:t>
            </a:r>
            <a:endParaRPr lang="en-US"/>
          </a:p>
        </p:txBody>
      </p:sp>
      <p:sp>
        <p:nvSpPr>
          <p:cNvPr id="4" name="Title 1">
            <a:extLst>
              <a:ext uri="{FF2B5EF4-FFF2-40B4-BE49-F238E27FC236}">
                <a16:creationId xmlns:a16="http://schemas.microsoft.com/office/drawing/2014/main" id="{680DB4F9-251E-4CFD-B88D-AC57EFEC1459}"/>
              </a:ext>
            </a:extLst>
          </p:cNvPr>
          <p:cNvSpPr txBox="1">
            <a:spLocks/>
          </p:cNvSpPr>
          <p:nvPr/>
        </p:nvSpPr>
        <p:spPr>
          <a:xfrm>
            <a:off x="0" y="1"/>
            <a:ext cx="12192000" cy="704850"/>
          </a:xfrm>
          <a:prstGeom prst="rect">
            <a:avLst/>
          </a:prstGeom>
          <a:solidFill>
            <a:schemeClr val="accent1">
              <a:lumMod val="40000"/>
              <a:lumOff val="6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GMM : </a:t>
            </a:r>
          </a:p>
        </p:txBody>
      </p:sp>
    </p:spTree>
    <p:extLst>
      <p:ext uri="{BB962C8B-B14F-4D97-AF65-F5344CB8AC3E}">
        <p14:creationId xmlns:p14="http://schemas.microsoft.com/office/powerpoint/2010/main" val="16580601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Example2</a:t>
            </a:r>
          </a:p>
        </p:txBody>
      </p:sp>
      <p:pic>
        <p:nvPicPr>
          <p:cNvPr id="12" name="Picture 11">
            <a:extLst>
              <a:ext uri="{FF2B5EF4-FFF2-40B4-BE49-F238E27FC236}">
                <a16:creationId xmlns:a16="http://schemas.microsoft.com/office/drawing/2014/main" id="{58DC57B7-323B-458C-AA01-DC01B9843C3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2843" y="846306"/>
            <a:ext cx="10749063" cy="6011693"/>
          </a:xfrm>
          <a:prstGeom prst="rect">
            <a:avLst/>
          </a:prstGeom>
          <a:noFill/>
          <a:ln>
            <a:noFill/>
          </a:ln>
        </p:spPr>
      </p:pic>
      <p:sp>
        <p:nvSpPr>
          <p:cNvPr id="3" name="Footer Placeholder 2">
            <a:extLst>
              <a:ext uri="{FF2B5EF4-FFF2-40B4-BE49-F238E27FC236}">
                <a16:creationId xmlns:a16="http://schemas.microsoft.com/office/drawing/2014/main" id="{923425E1-A811-4907-ADFE-71FC05E3117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24814708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Example2</a:t>
            </a:r>
          </a:p>
        </p:txBody>
      </p:sp>
      <p:pic>
        <p:nvPicPr>
          <p:cNvPr id="13" name="Picture 12">
            <a:extLst>
              <a:ext uri="{FF2B5EF4-FFF2-40B4-BE49-F238E27FC236}">
                <a16:creationId xmlns:a16="http://schemas.microsoft.com/office/drawing/2014/main" id="{3ED5D8C8-B6B5-4BE9-9070-B9D74D02432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3786" y="726129"/>
            <a:ext cx="6238104" cy="5733037"/>
          </a:xfrm>
          <a:prstGeom prst="rect">
            <a:avLst/>
          </a:prstGeom>
          <a:noFill/>
          <a:ln>
            <a:noFill/>
          </a:ln>
        </p:spPr>
      </p:pic>
      <p:pic>
        <p:nvPicPr>
          <p:cNvPr id="14" name="Picture 13">
            <a:extLst>
              <a:ext uri="{FF2B5EF4-FFF2-40B4-BE49-F238E27FC236}">
                <a16:creationId xmlns:a16="http://schemas.microsoft.com/office/drawing/2014/main" id="{23EA9E31-460C-47E1-A31B-4D81355AC7F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78622" y="865762"/>
            <a:ext cx="5589594" cy="5593404"/>
          </a:xfrm>
          <a:prstGeom prst="rect">
            <a:avLst/>
          </a:prstGeom>
          <a:noFill/>
          <a:ln>
            <a:noFill/>
          </a:ln>
        </p:spPr>
      </p:pic>
      <p:sp>
        <p:nvSpPr>
          <p:cNvPr id="3" name="Footer Placeholder 2">
            <a:extLst>
              <a:ext uri="{FF2B5EF4-FFF2-40B4-BE49-F238E27FC236}">
                <a16:creationId xmlns:a16="http://schemas.microsoft.com/office/drawing/2014/main" id="{F589E952-2C8A-44E3-A133-91BDC17C210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933955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Example2</a:t>
            </a:r>
          </a:p>
        </p:txBody>
      </p:sp>
      <p:pic>
        <p:nvPicPr>
          <p:cNvPr id="15" name="Picture 14">
            <a:extLst>
              <a:ext uri="{FF2B5EF4-FFF2-40B4-BE49-F238E27FC236}">
                <a16:creationId xmlns:a16="http://schemas.microsoft.com/office/drawing/2014/main" id="{E49F0D20-609B-469C-A379-E37BD49F10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9082" y="1167319"/>
            <a:ext cx="5598331" cy="4708187"/>
          </a:xfrm>
          <a:prstGeom prst="rect">
            <a:avLst/>
          </a:prstGeom>
          <a:noFill/>
          <a:ln>
            <a:noFill/>
          </a:ln>
        </p:spPr>
      </p:pic>
      <p:pic>
        <p:nvPicPr>
          <p:cNvPr id="16" name="Picture 15">
            <a:extLst>
              <a:ext uri="{FF2B5EF4-FFF2-40B4-BE49-F238E27FC236}">
                <a16:creationId xmlns:a16="http://schemas.microsoft.com/office/drawing/2014/main" id="{24D6F846-4E0D-4726-8BD4-602509BE71B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50588"/>
            <a:ext cx="5818824" cy="4824918"/>
          </a:xfrm>
          <a:prstGeom prst="rect">
            <a:avLst/>
          </a:prstGeom>
          <a:noFill/>
          <a:ln>
            <a:noFill/>
          </a:ln>
        </p:spPr>
      </p:pic>
      <p:sp>
        <p:nvSpPr>
          <p:cNvPr id="3" name="Footer Placeholder 2">
            <a:extLst>
              <a:ext uri="{FF2B5EF4-FFF2-40B4-BE49-F238E27FC236}">
                <a16:creationId xmlns:a16="http://schemas.microsoft.com/office/drawing/2014/main" id="{042ED3A8-C454-4024-9383-836CE2807F9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9320809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Example2</a:t>
            </a:r>
          </a:p>
        </p:txBody>
      </p:sp>
      <p:pic>
        <p:nvPicPr>
          <p:cNvPr id="17" name="Picture 16">
            <a:extLst>
              <a:ext uri="{FF2B5EF4-FFF2-40B4-BE49-F238E27FC236}">
                <a16:creationId xmlns:a16="http://schemas.microsoft.com/office/drawing/2014/main" id="{100B2A47-C9E5-47A0-A4C4-EA7DB08F7A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3403" y="918025"/>
            <a:ext cx="5594010" cy="5404954"/>
          </a:xfrm>
          <a:prstGeom prst="rect">
            <a:avLst/>
          </a:prstGeom>
          <a:noFill/>
          <a:ln>
            <a:noFill/>
          </a:ln>
        </p:spPr>
      </p:pic>
      <p:pic>
        <p:nvPicPr>
          <p:cNvPr id="11" name="Picture 10">
            <a:extLst>
              <a:ext uri="{FF2B5EF4-FFF2-40B4-BE49-F238E27FC236}">
                <a16:creationId xmlns:a16="http://schemas.microsoft.com/office/drawing/2014/main" id="{6E72C4DC-0295-4396-ABF0-AD98A8FB5B5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83407" y="918025"/>
            <a:ext cx="5795189" cy="5404954"/>
          </a:xfrm>
          <a:prstGeom prst="rect">
            <a:avLst/>
          </a:prstGeom>
          <a:noFill/>
          <a:ln>
            <a:noFill/>
          </a:ln>
        </p:spPr>
      </p:pic>
      <p:sp>
        <p:nvSpPr>
          <p:cNvPr id="3" name="Footer Placeholder 2">
            <a:extLst>
              <a:ext uri="{FF2B5EF4-FFF2-40B4-BE49-F238E27FC236}">
                <a16:creationId xmlns:a16="http://schemas.microsoft.com/office/drawing/2014/main" id="{C1618BA5-F5F2-4B6D-AE48-8588DC74407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002110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D89207-E717-4A37-8017-D15FCD6B5195}"/>
              </a:ext>
            </a:extLst>
          </p:cNvPr>
          <p:cNvSpPr>
            <a:spLocks noGrp="1"/>
          </p:cNvSpPr>
          <p:nvPr>
            <p:ph type="title"/>
          </p:nvPr>
        </p:nvSpPr>
        <p:spPr>
          <a:xfrm>
            <a:off x="821516" y="640263"/>
            <a:ext cx="6204984" cy="1344975"/>
          </a:xfrm>
        </p:spPr>
        <p:txBody>
          <a:bodyPr>
            <a:normAutofit/>
          </a:bodyPr>
          <a:lstStyle/>
          <a:p>
            <a:r>
              <a:rPr lang="en-US" sz="4000" b="1"/>
              <a:t>K Means Algorithm</a:t>
            </a:r>
          </a:p>
        </p:txBody>
      </p:sp>
      <p:sp>
        <p:nvSpPr>
          <p:cNvPr id="3" name="Content Placeholder 2">
            <a:extLst>
              <a:ext uri="{FF2B5EF4-FFF2-40B4-BE49-F238E27FC236}">
                <a16:creationId xmlns:a16="http://schemas.microsoft.com/office/drawing/2014/main" id="{DF1AA20B-2F80-4D41-87CF-97ACCD626544}"/>
              </a:ext>
            </a:extLst>
          </p:cNvPr>
          <p:cNvSpPr>
            <a:spLocks noGrp="1"/>
          </p:cNvSpPr>
          <p:nvPr>
            <p:ph idx="1"/>
          </p:nvPr>
        </p:nvSpPr>
        <p:spPr>
          <a:xfrm>
            <a:off x="821515" y="2121762"/>
            <a:ext cx="6204984" cy="3626917"/>
          </a:xfrm>
        </p:spPr>
        <p:txBody>
          <a:bodyPr>
            <a:normAutofit/>
          </a:bodyPr>
          <a:lstStyle/>
          <a:p>
            <a:r>
              <a:rPr lang="en-US" sz="2200"/>
              <a:t>1. The sample space is initially partitioned into K clusters and the observations are randomly assigned to the clusters. </a:t>
            </a:r>
          </a:p>
          <a:p>
            <a:r>
              <a:rPr lang="en-US" sz="2200"/>
              <a:t>2. For each sample: </a:t>
            </a:r>
          </a:p>
          <a:p>
            <a:pPr lvl="1"/>
            <a:r>
              <a:rPr lang="en-US" sz="2200"/>
              <a:t> Calculate the distance from the observation to the centroid of the cluster. </a:t>
            </a:r>
          </a:p>
          <a:p>
            <a:pPr lvl="1"/>
            <a:r>
              <a:rPr lang="en-US" sz="2200"/>
              <a:t> IF the sample is closest to its own cluster THEN leave it ELSE select another cluster. </a:t>
            </a:r>
          </a:p>
          <a:p>
            <a:r>
              <a:rPr lang="en-US" sz="2200"/>
              <a:t>3. Repeat steps 1 and 2 untill no observations are moved from one cluster to another</a:t>
            </a:r>
          </a:p>
        </p:txBody>
      </p:sp>
      <p:pic>
        <p:nvPicPr>
          <p:cNvPr id="6" name="Picture 5" descr="A screenshot of a cell phone&#10;&#10;Description generated with very high confidence">
            <a:extLst>
              <a:ext uri="{FF2B5EF4-FFF2-40B4-BE49-F238E27FC236}">
                <a16:creationId xmlns:a16="http://schemas.microsoft.com/office/drawing/2014/main" id="{6CAF2109-3478-47FE-8FA4-2379761A8FDA}"/>
              </a:ext>
            </a:extLst>
          </p:cNvPr>
          <p:cNvPicPr>
            <a:picLocks noChangeAspect="1"/>
          </p:cNvPicPr>
          <p:nvPr/>
        </p:nvPicPr>
        <p:blipFill>
          <a:blip r:embed="rId2"/>
          <a:stretch>
            <a:fillRect/>
          </a:stretch>
        </p:blipFill>
        <p:spPr>
          <a:xfrm>
            <a:off x="7829551" y="520155"/>
            <a:ext cx="4042409" cy="1859508"/>
          </a:xfrm>
          <a:prstGeom prst="rect">
            <a:avLst/>
          </a:prstGeom>
        </p:spPr>
      </p:pic>
      <p:pic>
        <p:nvPicPr>
          <p:cNvPr id="37890" name="Picture 2" descr="Related image">
            <a:extLst>
              <a:ext uri="{FF2B5EF4-FFF2-40B4-BE49-F238E27FC236}">
                <a16:creationId xmlns:a16="http://schemas.microsoft.com/office/drawing/2014/main" id="{ABE33CC4-1D6B-4328-BA43-5581929849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51"/>
          <a:stretch/>
        </p:blipFill>
        <p:spPr bwMode="auto">
          <a:xfrm>
            <a:off x="8191528" y="2828925"/>
            <a:ext cx="3318455" cy="338899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747BA8B-8964-44BD-8DBD-DA10D78C9569}"/>
              </a:ext>
            </a:extLst>
          </p:cNvPr>
          <p:cNvSpPr>
            <a:spLocks noGrp="1"/>
          </p:cNvSpPr>
          <p:nvPr>
            <p:ph type="ftr" sz="quarter" idx="11"/>
          </p:nvPr>
        </p:nvSpPr>
        <p:spPr>
          <a:xfrm>
            <a:off x="4038600" y="6356350"/>
            <a:ext cx="4114800" cy="365125"/>
          </a:xfrm>
        </p:spPr>
        <p:txBody>
          <a:bodyPr>
            <a:normAutofit/>
          </a:bodyPr>
          <a:lstStyle/>
          <a:p>
            <a:pPr>
              <a:spcAft>
                <a:spcPts val="600"/>
              </a:spcAft>
            </a:pPr>
            <a:r>
              <a:rPr lang="kn-IN"/>
              <a:t>ಡಾ|| ತ್ಯಾಗರಾಜು  ಜಿ.ಎಸ್  </a:t>
            </a:r>
            <a:endParaRPr lang="en-US"/>
          </a:p>
        </p:txBody>
      </p:sp>
    </p:spTree>
    <p:extLst>
      <p:ext uri="{BB962C8B-B14F-4D97-AF65-F5344CB8AC3E}">
        <p14:creationId xmlns:p14="http://schemas.microsoft.com/office/powerpoint/2010/main" val="424741696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E3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0925F7B-FFA7-407B-9A65-3053D51C786C}"/>
              </a:ext>
            </a:extLst>
          </p:cNvPr>
          <p:cNvPicPr>
            <a:picLocks noChangeAspect="1"/>
          </p:cNvPicPr>
          <p:nvPr/>
        </p:nvPicPr>
        <p:blipFill>
          <a:blip r:embed="rId2"/>
          <a:stretch>
            <a:fillRect/>
          </a:stretch>
        </p:blipFill>
        <p:spPr>
          <a:xfrm>
            <a:off x="643467" y="729997"/>
            <a:ext cx="10905066" cy="5398006"/>
          </a:xfrm>
          <a:prstGeom prst="rect">
            <a:avLst/>
          </a:prstGeom>
        </p:spPr>
      </p:pic>
      <p:pic>
        <p:nvPicPr>
          <p:cNvPr id="5" name="Picture 4">
            <a:extLst>
              <a:ext uri="{FF2B5EF4-FFF2-40B4-BE49-F238E27FC236}">
                <a16:creationId xmlns:a16="http://schemas.microsoft.com/office/drawing/2014/main" id="{100F8870-661E-4BBD-8140-4DEE754F35CC}"/>
              </a:ext>
            </a:extLst>
          </p:cNvPr>
          <p:cNvPicPr>
            <a:picLocks noChangeAspect="1"/>
          </p:cNvPicPr>
          <p:nvPr/>
        </p:nvPicPr>
        <p:blipFill>
          <a:blip r:embed="rId3"/>
          <a:stretch>
            <a:fillRect/>
          </a:stretch>
        </p:blipFill>
        <p:spPr>
          <a:xfrm>
            <a:off x="0" y="6361611"/>
            <a:ext cx="1737360" cy="496389"/>
          </a:xfrm>
          <a:prstGeom prst="rect">
            <a:avLst/>
          </a:prstGeom>
        </p:spPr>
      </p:pic>
      <p:sp>
        <p:nvSpPr>
          <p:cNvPr id="3" name="Footer Placeholder 2">
            <a:extLst>
              <a:ext uri="{FF2B5EF4-FFF2-40B4-BE49-F238E27FC236}">
                <a16:creationId xmlns:a16="http://schemas.microsoft.com/office/drawing/2014/main" id="{4A912317-59B3-47DC-A614-8512F002C78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117122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11506200" cy="5580171"/>
          </a:xfrm>
        </p:spPr>
        <p:txBody>
          <a:bodyPr>
            <a:normAutofit/>
          </a:bodyPr>
          <a:lstStyle/>
          <a:p>
            <a:pPr algn="just"/>
            <a:r>
              <a:rPr lang="en-US" b="1" dirty="0"/>
              <a:t>Confusion Matrix :</a:t>
            </a:r>
            <a:r>
              <a:rPr lang="en-US" dirty="0"/>
              <a:t>A confusion matrix is a table that is often used to describe the performance of a classification model. It is a N * N matrix, where N is the number of classes. We form confusion matrix between prediction of model classes Vs actual classes. The 2</a:t>
            </a:r>
            <a:r>
              <a:rPr lang="en-US" baseline="30000" dirty="0"/>
              <a:t>nd</a:t>
            </a:r>
            <a:r>
              <a:rPr lang="en-US" dirty="0"/>
              <a:t> quadrant is called type II error or False Negatives, whereas 3</a:t>
            </a:r>
            <a:r>
              <a:rPr lang="en-US" baseline="30000" dirty="0"/>
              <a:t>rd</a:t>
            </a:r>
            <a:r>
              <a:rPr lang="en-US" dirty="0"/>
              <a:t> quadrant is called type I error or False positives.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20482" name="Picture 2" descr="https://www.analyticsvidhya.com/wp-content/uploads/2015/01/Confusion_matrix.png">
            <a:extLst>
              <a:ext uri="{FF2B5EF4-FFF2-40B4-BE49-F238E27FC236}">
                <a16:creationId xmlns:a16="http://schemas.microsoft.com/office/drawing/2014/main" id="{BBFDC2A3-2B53-4DC2-8BFC-EF700656B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868" y="3219856"/>
            <a:ext cx="9282263" cy="276360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0AC0C20-DF88-4EF5-B94F-485E86230AF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44454384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3A92C2-1802-412D-B326-7DE5748C4574}"/>
              </a:ext>
            </a:extLst>
          </p:cNvPr>
          <p:cNvPicPr>
            <a:picLocks noChangeAspect="1"/>
          </p:cNvPicPr>
          <p:nvPr/>
        </p:nvPicPr>
        <p:blipFill>
          <a:blip r:embed="rId2"/>
          <a:stretch>
            <a:fillRect/>
          </a:stretch>
        </p:blipFill>
        <p:spPr>
          <a:xfrm>
            <a:off x="2776537" y="1451423"/>
            <a:ext cx="7127118" cy="3701602"/>
          </a:xfrm>
          <a:prstGeom prst="rect">
            <a:avLst/>
          </a:prstGeom>
          <a:ln w="38100">
            <a:solidFill>
              <a:schemeClr val="tx1"/>
            </a:solidFill>
          </a:ln>
        </p:spPr>
      </p:pic>
      <p:pic>
        <p:nvPicPr>
          <p:cNvPr id="3" name="Picture 2">
            <a:extLst>
              <a:ext uri="{FF2B5EF4-FFF2-40B4-BE49-F238E27FC236}">
                <a16:creationId xmlns:a16="http://schemas.microsoft.com/office/drawing/2014/main" id="{883336BF-34D8-4A05-9222-E4832D44F736}"/>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3B4F15AB-EA57-40BC-944D-CAE41B51F3C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252518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DDA9E2-CD45-4DB1-A8BB-239DB70E69B8}"/>
              </a:ext>
            </a:extLst>
          </p:cNvPr>
          <p:cNvPicPr>
            <a:picLocks noChangeAspect="1"/>
          </p:cNvPicPr>
          <p:nvPr/>
        </p:nvPicPr>
        <p:blipFill>
          <a:blip r:embed="rId2"/>
          <a:stretch>
            <a:fillRect/>
          </a:stretch>
        </p:blipFill>
        <p:spPr>
          <a:xfrm>
            <a:off x="2943225" y="1566862"/>
            <a:ext cx="6305550" cy="3724275"/>
          </a:xfrm>
          <a:prstGeom prst="rect">
            <a:avLst/>
          </a:prstGeom>
          <a:ln w="38100">
            <a:solidFill>
              <a:schemeClr val="tx1"/>
            </a:solidFill>
          </a:ln>
        </p:spPr>
      </p:pic>
      <p:pic>
        <p:nvPicPr>
          <p:cNvPr id="3" name="Picture 2">
            <a:extLst>
              <a:ext uri="{FF2B5EF4-FFF2-40B4-BE49-F238E27FC236}">
                <a16:creationId xmlns:a16="http://schemas.microsoft.com/office/drawing/2014/main" id="{1789A846-4D27-4D4B-B3D6-DAC2DDA3DD3A}"/>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6AF773FA-3FE2-41C7-B938-D8E390BBFBA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2488321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0C49F-3097-4E45-8668-13B502D0BE1F}"/>
              </a:ext>
            </a:extLst>
          </p:cNvPr>
          <p:cNvSpPr>
            <a:spLocks noGrp="1"/>
          </p:cNvSpPr>
          <p:nvPr>
            <p:ph type="title"/>
          </p:nvPr>
        </p:nvSpPr>
        <p:spPr>
          <a:xfrm>
            <a:off x="0" y="0"/>
            <a:ext cx="12192000" cy="580571"/>
          </a:xfrm>
          <a:solidFill>
            <a:schemeClr val="accent1">
              <a:lumMod val="20000"/>
              <a:lumOff val="80000"/>
            </a:schemeClr>
          </a:solidFill>
        </p:spPr>
        <p:txBody>
          <a:bodyPr>
            <a:normAutofit fontScale="90000"/>
          </a:bodyPr>
          <a:lstStyle/>
          <a:p>
            <a:r>
              <a:rPr lang="en-US" b="1" dirty="0"/>
              <a:t>Examples of K Means</a:t>
            </a:r>
          </a:p>
        </p:txBody>
      </p:sp>
      <p:pic>
        <p:nvPicPr>
          <p:cNvPr id="4" name="Picture 3">
            <a:extLst>
              <a:ext uri="{FF2B5EF4-FFF2-40B4-BE49-F238E27FC236}">
                <a16:creationId xmlns:a16="http://schemas.microsoft.com/office/drawing/2014/main" id="{EED2E026-6F89-4B10-8B11-F8354C761E56}"/>
              </a:ext>
            </a:extLst>
          </p:cNvPr>
          <p:cNvPicPr>
            <a:picLocks noChangeAspect="1"/>
          </p:cNvPicPr>
          <p:nvPr/>
        </p:nvPicPr>
        <p:blipFill>
          <a:blip r:embed="rId2"/>
          <a:stretch>
            <a:fillRect/>
          </a:stretch>
        </p:blipFill>
        <p:spPr>
          <a:xfrm>
            <a:off x="791028" y="580571"/>
            <a:ext cx="10515600" cy="5370285"/>
          </a:xfrm>
          <a:prstGeom prst="rect">
            <a:avLst/>
          </a:prstGeom>
          <a:ln w="28575">
            <a:solidFill>
              <a:schemeClr val="tx1"/>
            </a:solidFill>
          </a:ln>
        </p:spPr>
      </p:pic>
      <p:sp>
        <p:nvSpPr>
          <p:cNvPr id="3" name="Footer Placeholder 2">
            <a:extLst>
              <a:ext uri="{FF2B5EF4-FFF2-40B4-BE49-F238E27FC236}">
                <a16:creationId xmlns:a16="http://schemas.microsoft.com/office/drawing/2014/main" id="{B79843DD-2828-4491-9AA5-600E04DA0AD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0093460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676400" y="1066800"/>
            <a:ext cx="8229600" cy="1143000"/>
          </a:xfrm>
          <a:solidFill>
            <a:schemeClr val="accent1">
              <a:lumMod val="20000"/>
              <a:lumOff val="80000"/>
            </a:schemeClr>
          </a:solidFill>
        </p:spPr>
        <p:txBody>
          <a:bodyPr>
            <a:normAutofit fontScale="90000"/>
          </a:bodyPr>
          <a:lstStyle/>
          <a:p>
            <a:pPr eaLnBrk="1" hangingPunct="1"/>
            <a:r>
              <a:rPr lang="en-US" u="sng" dirty="0"/>
              <a:t>How the K-Mean Clustering algorithm works?</a:t>
            </a:r>
          </a:p>
        </p:txBody>
      </p:sp>
      <p:pic>
        <p:nvPicPr>
          <p:cNvPr id="53250" name="Picture 2" descr="Image result for what is centroid">
            <a:hlinkClick r:id="rId2"/>
          </p:cNvPr>
          <p:cNvPicPr>
            <a:picLocks noChangeAspect="1" noChangeArrowheads="1"/>
          </p:cNvPicPr>
          <p:nvPr/>
        </p:nvPicPr>
        <p:blipFill>
          <a:blip r:embed="rId3"/>
          <a:srcRect/>
          <a:stretch>
            <a:fillRect/>
          </a:stretch>
        </p:blipFill>
        <p:spPr bwMode="auto">
          <a:xfrm>
            <a:off x="3276600" y="3352800"/>
            <a:ext cx="4114800" cy="1409700"/>
          </a:xfrm>
          <a:prstGeom prst="rect">
            <a:avLst/>
          </a:prstGeom>
          <a:noFill/>
          <a:ln w="28575">
            <a:solidFill>
              <a:schemeClr val="tx1"/>
            </a:solidFill>
          </a:ln>
        </p:spPr>
      </p:pic>
      <p:sp>
        <p:nvSpPr>
          <p:cNvPr id="2" name="Footer Placeholder 1">
            <a:extLst>
              <a:ext uri="{FF2B5EF4-FFF2-40B4-BE49-F238E27FC236}">
                <a16:creationId xmlns:a16="http://schemas.microsoft.com/office/drawing/2014/main" id="{F560C538-7FF2-4180-B2C9-612BD5B3628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24704642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1828800" y="762000"/>
            <a:ext cx="8458200" cy="5181600"/>
          </a:xfrm>
          <a:prstGeom prst="rect">
            <a:avLst/>
          </a:prstGeom>
          <a:noFill/>
          <a:ln w="28575">
            <a:solidFill>
              <a:schemeClr val="tx1"/>
            </a:solidFill>
            <a:miter lim="800000"/>
            <a:headEnd/>
            <a:tailEnd/>
          </a:ln>
          <a:effectLst/>
        </p:spPr>
      </p:pic>
      <p:pic>
        <p:nvPicPr>
          <p:cNvPr id="4" name="Picture 3">
            <a:extLst>
              <a:ext uri="{FF2B5EF4-FFF2-40B4-BE49-F238E27FC236}">
                <a16:creationId xmlns:a16="http://schemas.microsoft.com/office/drawing/2014/main" id="{B8254A0E-C370-445D-8431-EC77FEF49836}"/>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180731519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981200" y="228600"/>
            <a:ext cx="8229600" cy="762000"/>
          </a:xfrm>
          <a:solidFill>
            <a:schemeClr val="tx2">
              <a:lumMod val="20000"/>
              <a:lumOff val="80000"/>
            </a:schemeClr>
          </a:solidFill>
        </p:spPr>
        <p:txBody>
          <a:bodyPr/>
          <a:lstStyle/>
          <a:p>
            <a:r>
              <a:rPr lang="en-US" dirty="0"/>
              <a:t>K-means clustering example</a:t>
            </a:r>
          </a:p>
        </p:txBody>
      </p:sp>
      <p:pic>
        <p:nvPicPr>
          <p:cNvPr id="21507" name="Picture 2"/>
          <p:cNvPicPr>
            <a:picLocks noChangeAspect="1" noChangeArrowheads="1"/>
          </p:cNvPicPr>
          <p:nvPr/>
        </p:nvPicPr>
        <p:blipFill>
          <a:blip r:embed="rId2"/>
          <a:srcRect/>
          <a:stretch>
            <a:fillRect/>
          </a:stretch>
        </p:blipFill>
        <p:spPr bwMode="auto">
          <a:xfrm>
            <a:off x="2886076" y="1228725"/>
            <a:ext cx="5841206" cy="5244640"/>
          </a:xfrm>
          <a:prstGeom prst="rect">
            <a:avLst/>
          </a:prstGeom>
          <a:noFill/>
          <a:ln w="38100">
            <a:solidFill>
              <a:schemeClr val="tx1"/>
            </a:solidFill>
            <a:miter lim="800000"/>
            <a:headEnd/>
            <a:tailEnd/>
          </a:ln>
        </p:spPr>
      </p:pic>
      <p:pic>
        <p:nvPicPr>
          <p:cNvPr id="5" name="Picture 4">
            <a:extLst>
              <a:ext uri="{FF2B5EF4-FFF2-40B4-BE49-F238E27FC236}">
                <a16:creationId xmlns:a16="http://schemas.microsoft.com/office/drawing/2014/main" id="{7C411FBE-0717-4674-B6DC-C54EB3F20E8C}"/>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270506891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2985-B3A0-493F-8F4E-2DD110C6B080}"/>
              </a:ext>
            </a:extLst>
          </p:cNvPr>
          <p:cNvSpPr>
            <a:spLocks noGrp="1"/>
          </p:cNvSpPr>
          <p:nvPr>
            <p:ph type="title"/>
          </p:nvPr>
        </p:nvSpPr>
        <p:spPr>
          <a:solidFill>
            <a:schemeClr val="tx2">
              <a:lumMod val="20000"/>
              <a:lumOff val="80000"/>
            </a:schemeClr>
          </a:solidFill>
        </p:spPr>
        <p:txBody>
          <a:bodyPr/>
          <a:lstStyle/>
          <a:p>
            <a:r>
              <a:rPr lang="en-US" dirty="0"/>
              <a:t>Source Code</a:t>
            </a:r>
          </a:p>
        </p:txBody>
      </p:sp>
      <p:sp>
        <p:nvSpPr>
          <p:cNvPr id="3" name="Content Placeholder 2">
            <a:extLst>
              <a:ext uri="{FF2B5EF4-FFF2-40B4-BE49-F238E27FC236}">
                <a16:creationId xmlns:a16="http://schemas.microsoft.com/office/drawing/2014/main" id="{0B7A6D43-9604-4FEF-9E01-648280C4D4F1}"/>
              </a:ext>
            </a:extLst>
          </p:cNvPr>
          <p:cNvSpPr>
            <a:spLocks noGrp="1"/>
          </p:cNvSpPr>
          <p:nvPr>
            <p:ph idx="1"/>
          </p:nvPr>
        </p:nvSpPr>
        <p:spPr/>
        <p:txBody>
          <a:bodyPr/>
          <a:lstStyle/>
          <a:p>
            <a:r>
              <a:rPr lang="en-US" dirty="0"/>
              <a:t> </a:t>
            </a:r>
            <a:r>
              <a:rPr lang="en-US" sz="4400" dirty="0"/>
              <a:t>https://github.com/profthyagu</a:t>
            </a:r>
          </a:p>
        </p:txBody>
      </p:sp>
      <p:sp>
        <p:nvSpPr>
          <p:cNvPr id="4" name="Footer Placeholder 3">
            <a:extLst>
              <a:ext uri="{FF2B5EF4-FFF2-40B4-BE49-F238E27FC236}">
                <a16:creationId xmlns:a16="http://schemas.microsoft.com/office/drawing/2014/main" id="{5B5D1B1C-021A-4500-A7AB-B1BA4B29E5B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4682507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68A4-D6BD-414E-BA67-965D630CFC1E}"/>
              </a:ext>
            </a:extLst>
          </p:cNvPr>
          <p:cNvSpPr>
            <a:spLocks noGrp="1"/>
          </p:cNvSpPr>
          <p:nvPr>
            <p:ph type="title"/>
          </p:nvPr>
        </p:nvSpPr>
        <p:spPr>
          <a:xfrm>
            <a:off x="0" y="0"/>
            <a:ext cx="12192000" cy="990600"/>
          </a:xfrm>
          <a:solidFill>
            <a:schemeClr val="tx2">
              <a:lumMod val="20000"/>
              <a:lumOff val="80000"/>
            </a:schemeClr>
          </a:solidFill>
        </p:spPr>
        <p:txBody>
          <a:bodyPr/>
          <a:lstStyle/>
          <a:p>
            <a:r>
              <a:rPr lang="en-US" b="1" dirty="0"/>
              <a:t>Lab Program 7</a:t>
            </a:r>
          </a:p>
        </p:txBody>
      </p:sp>
      <p:sp>
        <p:nvSpPr>
          <p:cNvPr id="3" name="Content Placeholder 2">
            <a:extLst>
              <a:ext uri="{FF2B5EF4-FFF2-40B4-BE49-F238E27FC236}">
                <a16:creationId xmlns:a16="http://schemas.microsoft.com/office/drawing/2014/main" id="{D0CEAC91-0BBE-4FEF-BE7E-7F010B238DAC}"/>
              </a:ext>
            </a:extLst>
          </p:cNvPr>
          <p:cNvSpPr>
            <a:spLocks noGrp="1"/>
          </p:cNvSpPr>
          <p:nvPr>
            <p:ph idx="1"/>
          </p:nvPr>
        </p:nvSpPr>
        <p:spPr>
          <a:xfrm>
            <a:off x="458373" y="1825625"/>
            <a:ext cx="10895427" cy="3618572"/>
          </a:xfrm>
        </p:spPr>
        <p:txBody>
          <a:bodyPr>
            <a:normAutofit/>
          </a:bodyPr>
          <a:lstStyle/>
          <a:p>
            <a:r>
              <a:rPr lang="en-US" sz="4400" dirty="0"/>
              <a:t>Write a program to implement k-Nearest Neighbour algorithm to classify the iris data set. Print both correct and wrong predictions. Python ML library classes can be used for this problem.</a:t>
            </a:r>
          </a:p>
        </p:txBody>
      </p:sp>
      <p:sp>
        <p:nvSpPr>
          <p:cNvPr id="4" name="Footer Placeholder 3">
            <a:extLst>
              <a:ext uri="{FF2B5EF4-FFF2-40B4-BE49-F238E27FC236}">
                <a16:creationId xmlns:a16="http://schemas.microsoft.com/office/drawing/2014/main" id="{7E1F1FA0-E0C9-4FF8-933C-55ECAE6080E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852190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5"/>
          <p:cNvSpPr>
            <a:spLocks noGrp="1" noChangeArrowheads="1"/>
          </p:cNvSpPr>
          <p:nvPr>
            <p:ph type="title"/>
          </p:nvPr>
        </p:nvSpPr>
        <p:spPr>
          <a:xfrm>
            <a:off x="1966914" y="103188"/>
            <a:ext cx="8243887" cy="1192212"/>
          </a:xfrm>
          <a:solidFill>
            <a:schemeClr val="tx2">
              <a:lumMod val="20000"/>
              <a:lumOff val="80000"/>
            </a:schemeClr>
          </a:solidFill>
        </p:spPr>
        <p:txBody>
          <a:bodyPr/>
          <a:lstStyle/>
          <a:p>
            <a:r>
              <a:rPr lang="en-US" sz="4000" b="1" dirty="0"/>
              <a:t>K-Nearest-Neighbor Algorithm</a:t>
            </a:r>
            <a:endParaRPr lang="fr-CA" sz="4000" b="1" dirty="0"/>
          </a:p>
        </p:txBody>
      </p:sp>
      <p:sp>
        <p:nvSpPr>
          <p:cNvPr id="97287" name="Rectangle 7"/>
          <p:cNvSpPr>
            <a:spLocks noGrp="1" noChangeArrowheads="1"/>
          </p:cNvSpPr>
          <p:nvPr>
            <p:ph type="body" idx="1"/>
          </p:nvPr>
        </p:nvSpPr>
        <p:spPr>
          <a:xfrm>
            <a:off x="1012874" y="1295400"/>
            <a:ext cx="10156874" cy="4724401"/>
          </a:xfrm>
        </p:spPr>
        <p:txBody>
          <a:bodyPr/>
          <a:lstStyle/>
          <a:p>
            <a:r>
              <a:rPr lang="en-US" b="1" dirty="0"/>
              <a:t>Principle</a:t>
            </a:r>
            <a:r>
              <a:rPr lang="en-CA" b="1" dirty="0"/>
              <a:t>: </a:t>
            </a:r>
            <a:r>
              <a:rPr lang="en-CA" dirty="0"/>
              <a:t>points (documents) that are close in the space belong to the same class</a:t>
            </a:r>
            <a:endParaRPr lang="fr-CA" dirty="0"/>
          </a:p>
        </p:txBody>
      </p:sp>
      <p:pic>
        <p:nvPicPr>
          <p:cNvPr id="97284" name="Picture 4"/>
          <p:cNvPicPr>
            <a:picLocks noGrp="1" noChangeAspect="1" noChangeArrowheads="1"/>
          </p:cNvPicPr>
          <p:nvPr>
            <p:ph idx="4294967295"/>
          </p:nvPr>
        </p:nvPicPr>
        <p:blipFill>
          <a:blip r:embed="rId2"/>
          <a:srcRect/>
          <a:stretch>
            <a:fillRect/>
          </a:stretch>
        </p:blipFill>
        <p:spPr>
          <a:xfrm>
            <a:off x="2926080" y="2419643"/>
            <a:ext cx="5546409" cy="3781133"/>
          </a:xfrm>
          <a:noFill/>
          <a:ln/>
        </p:spPr>
      </p:pic>
      <p:sp>
        <p:nvSpPr>
          <p:cNvPr id="2" name="Footer Placeholder 1">
            <a:extLst>
              <a:ext uri="{FF2B5EF4-FFF2-40B4-BE49-F238E27FC236}">
                <a16:creationId xmlns:a16="http://schemas.microsoft.com/office/drawing/2014/main" id="{5D0DA519-D31A-4DCB-A027-224FEE91482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116228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2"/>
          <p:cNvSpPr>
            <a:spLocks noGrp="1" noChangeArrowheads="1"/>
          </p:cNvSpPr>
          <p:nvPr>
            <p:ph type="title"/>
          </p:nvPr>
        </p:nvSpPr>
        <p:spPr>
          <a:xfrm>
            <a:off x="177018" y="90487"/>
            <a:ext cx="11780519" cy="1077131"/>
          </a:xfrm>
          <a:solidFill>
            <a:schemeClr val="tx2">
              <a:lumMod val="20000"/>
              <a:lumOff val="80000"/>
            </a:schemeClr>
          </a:solidFill>
        </p:spPr>
        <p:txBody>
          <a:bodyPr/>
          <a:lstStyle/>
          <a:p>
            <a:pPr eaLnBrk="1" hangingPunct="1"/>
            <a:r>
              <a:rPr lang="en-US" altLang="zh-CN" dirty="0">
                <a:ea typeface="SimSun" pitchFamily="2" charset="-122"/>
              </a:rPr>
              <a:t>Definition of Nearest Neighbor</a:t>
            </a:r>
          </a:p>
        </p:txBody>
      </p:sp>
      <p:graphicFrame>
        <p:nvGraphicFramePr>
          <p:cNvPr id="3074" name="Object 3"/>
          <p:cNvGraphicFramePr>
            <a:graphicFrameLocks noChangeAspect="1"/>
          </p:cNvGraphicFramePr>
          <p:nvPr/>
        </p:nvGraphicFramePr>
        <p:xfrm>
          <a:off x="2057400" y="1600200"/>
          <a:ext cx="7848600" cy="3640138"/>
        </p:xfrm>
        <a:graphic>
          <a:graphicData uri="http://schemas.openxmlformats.org/presentationml/2006/ole">
            <mc:AlternateContent xmlns:mc="http://schemas.openxmlformats.org/markup-compatibility/2006">
              <mc:Choice xmlns:v="urn:schemas-microsoft-com:vml" Requires="v">
                <p:oleObj spid="_x0000_s2253" name="VISIO" r:id="rId3" imgW="9756360" imgH="4523760" progId="">
                  <p:embed/>
                </p:oleObj>
              </mc:Choice>
              <mc:Fallback>
                <p:oleObj name="VISIO" r:id="rId3" imgW="9756360" imgH="4523760" progId="">
                  <p:embed/>
                  <p:pic>
                    <p:nvPicPr>
                      <p:cNvPr id="307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600200"/>
                        <a:ext cx="7848600" cy="364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9" name="Rectangle 4"/>
          <p:cNvSpPr>
            <a:spLocks noChangeArrowheads="1"/>
          </p:cNvSpPr>
          <p:nvPr/>
        </p:nvSpPr>
        <p:spPr bwMode="auto">
          <a:xfrm>
            <a:off x="2286000" y="5257800"/>
            <a:ext cx="7696200" cy="914400"/>
          </a:xfrm>
          <a:prstGeom prst="rect">
            <a:avLst/>
          </a:prstGeom>
          <a:noFill/>
          <a:ln w="9525">
            <a:noFill/>
            <a:miter lim="800000"/>
            <a:headEnd/>
            <a:tailEnd/>
          </a:ln>
        </p:spPr>
        <p:txBody>
          <a:bodyPr/>
          <a:lstStyle/>
          <a:p>
            <a:pPr marL="342900" indent="-342900" eaLnBrk="0" hangingPunct="0">
              <a:spcBef>
                <a:spcPct val="10000"/>
              </a:spcBef>
              <a:spcAft>
                <a:spcPts val="400"/>
              </a:spcAft>
              <a:buClr>
                <a:srgbClr val="0C7B9C"/>
              </a:buClr>
              <a:buSzPct val="75000"/>
            </a:pPr>
            <a:r>
              <a:rPr lang="zh-CN" altLang="en-US" sz="2400" dirty="0">
                <a:latin typeface="Arial" pitchFamily="34" charset="0"/>
                <a:ea typeface="SimSun" pitchFamily="2" charset="-122"/>
              </a:rPr>
              <a:t>    </a:t>
            </a:r>
            <a:r>
              <a:rPr lang="en-US" altLang="zh-CN" sz="2400" dirty="0">
                <a:latin typeface="Arial" pitchFamily="34" charset="0"/>
                <a:ea typeface="SimSun" pitchFamily="2" charset="-122"/>
              </a:rPr>
              <a:t>K-nearest neighbors of a record x are data points that have the k smallest distance to x</a:t>
            </a:r>
          </a:p>
        </p:txBody>
      </p:sp>
      <p:pic>
        <p:nvPicPr>
          <p:cNvPr id="6" name="Picture 5">
            <a:extLst>
              <a:ext uri="{FF2B5EF4-FFF2-40B4-BE49-F238E27FC236}">
                <a16:creationId xmlns:a16="http://schemas.microsoft.com/office/drawing/2014/main" id="{67CEA0AE-EBD7-4EE3-A02D-190BAC31F684}"/>
              </a:ext>
            </a:extLst>
          </p:cNvPr>
          <p:cNvPicPr>
            <a:picLocks noChangeAspect="1"/>
          </p:cNvPicPr>
          <p:nvPr/>
        </p:nvPicPr>
        <p:blipFill>
          <a:blip r:embed="rId5"/>
          <a:stretch>
            <a:fillRect/>
          </a:stretch>
        </p:blipFill>
        <p:spPr>
          <a:xfrm>
            <a:off x="0" y="6361611"/>
            <a:ext cx="1737360" cy="496389"/>
          </a:xfrm>
          <a:prstGeom prst="rect">
            <a:avLst/>
          </a:prstGeom>
        </p:spPr>
      </p:pic>
    </p:spTree>
    <p:extLst>
      <p:ext uri="{BB962C8B-B14F-4D97-AF65-F5344CB8AC3E}">
        <p14:creationId xmlns:p14="http://schemas.microsoft.com/office/powerpoint/2010/main" val="28325930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11506200" cy="5580171"/>
          </a:xfrm>
        </p:spPr>
        <p:txBody>
          <a:bodyPr>
            <a:normAutofit/>
          </a:bodyPr>
          <a:lstStyle/>
          <a:p>
            <a:r>
              <a:rPr lang="en-US" b="1" dirty="0"/>
              <a:t>Continuous Variable : </a:t>
            </a:r>
            <a:r>
              <a:rPr lang="en-US" dirty="0"/>
              <a:t>Continuous variables are those variables which can have infinite number of values but only in a specific range. For example, height is a continuous variable.</a:t>
            </a:r>
          </a:p>
          <a:p>
            <a:r>
              <a:rPr lang="en-US" b="1" dirty="0"/>
              <a:t>Convergence :</a:t>
            </a:r>
            <a:r>
              <a:rPr lang="en-US" dirty="0"/>
              <a:t>Convergence refers to moving towards union or uniformity. An iterative algorithm is said to converge when as the iterations proceed the output gets closer and closer to a specific value.</a:t>
            </a:r>
          </a:p>
          <a:p>
            <a:r>
              <a:rPr lang="en-US" b="1" dirty="0"/>
              <a:t>Cross Validation: </a:t>
            </a:r>
            <a:r>
              <a:rPr lang="en-US" dirty="0"/>
              <a:t>Cross Validation is a technique which involves reserving a particular sample of a dataset which is not used to train the model. Later, the model is tested on this sample to evaluate the performance. There are various methods of performing cross validation such as:</a:t>
            </a:r>
          </a:p>
          <a:p>
            <a:pPr lvl="2"/>
            <a:r>
              <a:rPr lang="en-US" dirty="0"/>
              <a:t>Leave one out cross validation (LOOCV)</a:t>
            </a:r>
          </a:p>
          <a:p>
            <a:pPr lvl="2"/>
            <a:r>
              <a:rPr lang="en-US" dirty="0"/>
              <a:t>k-fold cross validation</a:t>
            </a:r>
          </a:p>
          <a:p>
            <a:pPr lvl="2"/>
            <a:r>
              <a:rPr lang="en-US" dirty="0"/>
              <a:t>Stratified k-fold cross validation</a:t>
            </a:r>
          </a:p>
          <a:p>
            <a:pPr lvl="2"/>
            <a:r>
              <a:rPr lang="en-US" dirty="0"/>
              <a:t>Adversarial validation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8F391020-FD23-475F-A929-02C6CDD0F2B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1801610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solidFill>
            <a:schemeClr val="tx2">
              <a:lumMod val="20000"/>
              <a:lumOff val="80000"/>
            </a:schemeClr>
          </a:solidFill>
        </p:spPr>
        <p:txBody>
          <a:bodyPr/>
          <a:lstStyle/>
          <a:p>
            <a:pPr eaLnBrk="1" hangingPunct="1"/>
            <a:r>
              <a:rPr lang="en-US" altLang="zh-CN" dirty="0">
                <a:ea typeface="SimSun" pitchFamily="2" charset="-122"/>
              </a:rPr>
              <a:t>Nearest Neighbor Classification</a:t>
            </a:r>
          </a:p>
        </p:txBody>
      </p:sp>
      <p:sp>
        <p:nvSpPr>
          <p:cNvPr id="4103" name="Rectangle 3"/>
          <p:cNvSpPr>
            <a:spLocks noGrp="1" noChangeArrowheads="1"/>
          </p:cNvSpPr>
          <p:nvPr>
            <p:ph type="body" idx="1"/>
          </p:nvPr>
        </p:nvSpPr>
        <p:spPr/>
        <p:txBody>
          <a:bodyPr>
            <a:normAutofit/>
          </a:bodyPr>
          <a:lstStyle/>
          <a:p>
            <a:pPr eaLnBrk="1" hangingPunct="1"/>
            <a:r>
              <a:rPr lang="en-US" altLang="zh-CN" dirty="0">
                <a:ea typeface="SimSun" pitchFamily="2" charset="-122"/>
              </a:rPr>
              <a:t>Compute distance between two points:</a:t>
            </a:r>
          </a:p>
          <a:p>
            <a:pPr lvl="1" eaLnBrk="1" hangingPunct="1"/>
            <a:r>
              <a:rPr lang="en-US" altLang="zh-CN" dirty="0">
                <a:ea typeface="SimSun" pitchFamily="2" charset="-122"/>
              </a:rPr>
              <a:t>Euclidean distance </a:t>
            </a:r>
          </a:p>
          <a:p>
            <a:pPr lvl="1" eaLnBrk="1" hangingPunct="1"/>
            <a:endParaRPr lang="en-US" altLang="zh-CN" dirty="0">
              <a:ea typeface="SimSun" pitchFamily="2" charset="-122"/>
            </a:endParaRPr>
          </a:p>
          <a:p>
            <a:pPr lvl="1" eaLnBrk="1" hangingPunct="1"/>
            <a:endParaRPr lang="en-US" altLang="zh-CN" dirty="0">
              <a:ea typeface="SimSun" pitchFamily="2" charset="-122"/>
            </a:endParaRPr>
          </a:p>
          <a:p>
            <a:pPr eaLnBrk="1" hangingPunct="1">
              <a:buFont typeface="Wingdings" pitchFamily="2" charset="2"/>
              <a:buNone/>
            </a:pPr>
            <a:endParaRPr lang="en-US" altLang="zh-CN" dirty="0">
              <a:ea typeface="SimSun" pitchFamily="2" charset="-122"/>
            </a:endParaRPr>
          </a:p>
        </p:txBody>
      </p:sp>
      <p:graphicFrame>
        <p:nvGraphicFramePr>
          <p:cNvPr id="4098" name="Object 4"/>
          <p:cNvGraphicFramePr>
            <a:graphicFrameLocks noChangeAspect="1"/>
          </p:cNvGraphicFramePr>
          <p:nvPr/>
        </p:nvGraphicFramePr>
        <p:xfrm>
          <a:off x="3352800" y="3276601"/>
          <a:ext cx="4876800" cy="823913"/>
        </p:xfrm>
        <a:graphic>
          <a:graphicData uri="http://schemas.openxmlformats.org/presentationml/2006/ole">
            <mc:AlternateContent xmlns:mc="http://schemas.openxmlformats.org/markup-compatibility/2006">
              <mc:Choice xmlns:v="urn:schemas-microsoft-com:vml" Requires="v">
                <p:oleObj spid="_x0000_s3278" name="Equation" r:id="rId3" imgW="2705040" imgH="457200" progId="Equation.3">
                  <p:embed/>
                </p:oleObj>
              </mc:Choice>
              <mc:Fallback>
                <p:oleObj name="Equation" r:id="rId3" imgW="2705040" imgH="457200" progId="Equation.3">
                  <p:embed/>
                  <p:pic>
                    <p:nvPicPr>
                      <p:cNvPr id="40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276601"/>
                        <a:ext cx="4876800"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a:extLst>
              <a:ext uri="{FF2B5EF4-FFF2-40B4-BE49-F238E27FC236}">
                <a16:creationId xmlns:a16="http://schemas.microsoft.com/office/drawing/2014/main" id="{01CCFAB7-F0B8-4309-A15E-55623A782AF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42355025"/>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bwMode="auto">
          <a:xfrm>
            <a:off x="59789" y="69703"/>
            <a:ext cx="2036298" cy="1280795"/>
          </a:xfrm>
          <a:solidFill>
            <a:schemeClr val="tx2">
              <a:lumMod val="20000"/>
              <a:lumOff val="80000"/>
            </a:schemeClr>
          </a:solidFill>
          <a:ln>
            <a:miter lim="800000"/>
            <a:headEnd/>
            <a:tailEnd/>
          </a:ln>
        </p:spPr>
        <p:txBody>
          <a:bodyPr vert="horz" wrap="square" lIns="91440" tIns="45720" rIns="91440" bIns="45720" numCol="1" rtlCol="0" anchor="t" anchorCtr="0" compatLnSpc="1">
            <a:prstTxWarp prst="textNoShape">
              <a:avLst/>
            </a:prstTxWarp>
            <a:normAutofit fontScale="90000"/>
          </a:bodyPr>
          <a:lstStyle/>
          <a:p>
            <a:r>
              <a:rPr lang="en-US" b="1" dirty="0"/>
              <a:t>Distance </a:t>
            </a:r>
            <a:br>
              <a:rPr lang="en-US" b="1" dirty="0"/>
            </a:br>
            <a:r>
              <a:rPr lang="en-US" b="1" dirty="0"/>
              <a:t>Metrics</a:t>
            </a:r>
          </a:p>
        </p:txBody>
      </p:sp>
      <p:pic>
        <p:nvPicPr>
          <p:cNvPr id="28675" name="Picture 3" descr="Snapshot 2005-11-03 15-11-07"/>
          <p:cNvPicPr>
            <a:picLocks noChangeAspect="1" noChangeArrowheads="1"/>
          </p:cNvPicPr>
          <p:nvPr/>
        </p:nvPicPr>
        <p:blipFill>
          <a:blip r:embed="rId3"/>
          <a:srcRect/>
          <a:stretch>
            <a:fillRect/>
          </a:stretch>
        </p:blipFill>
        <p:spPr bwMode="auto">
          <a:xfrm>
            <a:off x="2669563" y="9915"/>
            <a:ext cx="8443913" cy="6890923"/>
          </a:xfrm>
          <a:prstGeom prst="rect">
            <a:avLst/>
          </a:prstGeom>
          <a:noFill/>
          <a:ln w="9525">
            <a:noFill/>
            <a:miter lim="800000"/>
            <a:headEnd/>
            <a:tailEnd/>
          </a:ln>
        </p:spPr>
      </p:pic>
      <p:sp>
        <p:nvSpPr>
          <p:cNvPr id="2" name="Footer Placeholder 1">
            <a:extLst>
              <a:ext uri="{FF2B5EF4-FFF2-40B4-BE49-F238E27FC236}">
                <a16:creationId xmlns:a16="http://schemas.microsoft.com/office/drawing/2014/main" id="{FEB4786E-C7B4-43CF-A22C-30488CBAE52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2588477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C079-4DBA-4433-8D9C-900E2B68CC14}"/>
              </a:ext>
            </a:extLst>
          </p:cNvPr>
          <p:cNvSpPr>
            <a:spLocks noGrp="1"/>
          </p:cNvSpPr>
          <p:nvPr>
            <p:ph type="title"/>
          </p:nvPr>
        </p:nvSpPr>
        <p:spPr>
          <a:solidFill>
            <a:schemeClr val="accent1">
              <a:lumMod val="40000"/>
              <a:lumOff val="60000"/>
            </a:schemeClr>
          </a:solidFill>
        </p:spPr>
        <p:txBody>
          <a:bodyPr/>
          <a:lstStyle/>
          <a:p>
            <a:r>
              <a:rPr lang="en-US" dirty="0"/>
              <a:t>Selection of Distance Metrics</a:t>
            </a:r>
          </a:p>
        </p:txBody>
      </p:sp>
      <p:sp>
        <p:nvSpPr>
          <p:cNvPr id="3" name="Content Placeholder 2">
            <a:extLst>
              <a:ext uri="{FF2B5EF4-FFF2-40B4-BE49-F238E27FC236}">
                <a16:creationId xmlns:a16="http://schemas.microsoft.com/office/drawing/2014/main" id="{7E79F9AC-8FF7-45BA-9D2A-4B517EA2AF23}"/>
              </a:ext>
            </a:extLst>
          </p:cNvPr>
          <p:cNvSpPr>
            <a:spLocks noGrp="1"/>
          </p:cNvSpPr>
          <p:nvPr>
            <p:ph idx="1"/>
          </p:nvPr>
        </p:nvSpPr>
        <p:spPr/>
        <p:txBody>
          <a:bodyPr/>
          <a:lstStyle/>
          <a:p>
            <a:r>
              <a:rPr lang="en-US" dirty="0"/>
              <a:t>You can choose the best distance metric based on the properties of your data. If you are unsure, you can experiment with different distance metrics and different values of K together and see which mix results in the most accurate models.</a:t>
            </a:r>
          </a:p>
          <a:p>
            <a:r>
              <a:rPr lang="en-US" dirty="0"/>
              <a:t>Euclidean is a good distance measure to use if the input variables are similar in type (e.g. all measured widths and heights). </a:t>
            </a:r>
          </a:p>
          <a:p>
            <a:r>
              <a:rPr lang="en-US" dirty="0"/>
              <a:t>Manhattan distance is a good measure to use if the input variables are not similar in type (such as age, gender, height, etc.).</a:t>
            </a:r>
          </a:p>
        </p:txBody>
      </p:sp>
      <p:sp>
        <p:nvSpPr>
          <p:cNvPr id="4" name="Footer Placeholder 3">
            <a:extLst>
              <a:ext uri="{FF2B5EF4-FFF2-40B4-BE49-F238E27FC236}">
                <a16:creationId xmlns:a16="http://schemas.microsoft.com/office/drawing/2014/main" id="{F9921A67-75C4-47F2-9F99-2A4F97F0B17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2502515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2"/>
          <p:cNvSpPr>
            <a:spLocks noGrp="1" noChangeArrowheads="1"/>
          </p:cNvSpPr>
          <p:nvPr>
            <p:ph type="title"/>
          </p:nvPr>
        </p:nvSpPr>
        <p:spPr>
          <a:solidFill>
            <a:schemeClr val="tx2">
              <a:lumMod val="20000"/>
              <a:lumOff val="80000"/>
            </a:schemeClr>
          </a:solidFill>
        </p:spPr>
        <p:txBody>
          <a:bodyPr/>
          <a:lstStyle/>
          <a:p>
            <a:pPr eaLnBrk="1" hangingPunct="1"/>
            <a:r>
              <a:rPr lang="en-US" altLang="zh-CN" dirty="0">
                <a:ea typeface="SimSun" pitchFamily="2" charset="-122"/>
              </a:rPr>
              <a:t>Nearest Neighbor Classification…</a:t>
            </a:r>
          </a:p>
        </p:txBody>
      </p:sp>
      <p:sp>
        <p:nvSpPr>
          <p:cNvPr id="5127" name="Rectangle 3"/>
          <p:cNvSpPr>
            <a:spLocks noGrp="1" noChangeArrowheads="1"/>
          </p:cNvSpPr>
          <p:nvPr>
            <p:ph type="body" idx="1"/>
          </p:nvPr>
        </p:nvSpPr>
        <p:spPr/>
        <p:txBody>
          <a:bodyPr/>
          <a:lstStyle/>
          <a:p>
            <a:pPr eaLnBrk="1" hangingPunct="1"/>
            <a:r>
              <a:rPr lang="en-US" altLang="zh-CN" b="1" dirty="0">
                <a:ea typeface="SimSun" pitchFamily="2" charset="-122"/>
              </a:rPr>
              <a:t>Choosing the value of k:</a:t>
            </a:r>
          </a:p>
          <a:p>
            <a:pPr lvl="1" eaLnBrk="1" hangingPunct="1"/>
            <a:r>
              <a:rPr lang="en-US" altLang="zh-CN" dirty="0">
                <a:ea typeface="SimSun" pitchFamily="2" charset="-122"/>
              </a:rPr>
              <a:t>If k is too small, sensitive to noise points</a:t>
            </a:r>
          </a:p>
          <a:p>
            <a:pPr lvl="1" eaLnBrk="1" hangingPunct="1"/>
            <a:r>
              <a:rPr lang="en-US" altLang="zh-CN" dirty="0">
                <a:ea typeface="SimSun" pitchFamily="2" charset="-122"/>
              </a:rPr>
              <a:t>If k is too large, neighborhood may include points from other classes</a:t>
            </a:r>
          </a:p>
        </p:txBody>
      </p:sp>
      <p:graphicFrame>
        <p:nvGraphicFramePr>
          <p:cNvPr id="5122" name="Object 4"/>
          <p:cNvGraphicFramePr>
            <a:graphicFrameLocks noChangeAspect="1"/>
          </p:cNvGraphicFramePr>
          <p:nvPr/>
        </p:nvGraphicFramePr>
        <p:xfrm>
          <a:off x="5181601" y="3078164"/>
          <a:ext cx="3738563" cy="3170237"/>
        </p:xfrm>
        <a:graphic>
          <a:graphicData uri="http://schemas.openxmlformats.org/presentationml/2006/ole">
            <mc:AlternateContent xmlns:mc="http://schemas.openxmlformats.org/markup-compatibility/2006">
              <mc:Choice xmlns:v="urn:schemas-microsoft-com:vml" Requires="v">
                <p:oleObj spid="_x0000_s4302" name="Visio" r:id="rId3" imgW="6582512" imgH="5298053" progId="">
                  <p:embed/>
                </p:oleObj>
              </mc:Choice>
              <mc:Fallback>
                <p:oleObj name="Visio" r:id="rId3" imgW="6582512" imgH="5298053" progId="">
                  <p:embed/>
                  <p:pic>
                    <p:nvPicPr>
                      <p:cNvPr id="512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1" y="3078164"/>
                        <a:ext cx="3738563" cy="317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C860C7E9-154B-44DB-8942-E6CA0504CFA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82060408"/>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7D20-658F-4188-8EFA-526893B3FC02}"/>
              </a:ext>
            </a:extLst>
          </p:cNvPr>
          <p:cNvSpPr>
            <a:spLocks noGrp="1"/>
          </p:cNvSpPr>
          <p:nvPr>
            <p:ph type="title"/>
          </p:nvPr>
        </p:nvSpPr>
        <p:spPr>
          <a:xfrm>
            <a:off x="159434" y="136525"/>
            <a:ext cx="11910646" cy="1325563"/>
          </a:xfrm>
          <a:solidFill>
            <a:schemeClr val="tx2">
              <a:lumMod val="20000"/>
              <a:lumOff val="80000"/>
            </a:schemeClr>
          </a:solidFill>
        </p:spPr>
        <p:txBody>
          <a:bodyPr>
            <a:noAutofit/>
          </a:bodyPr>
          <a:lstStyle/>
          <a:p>
            <a:r>
              <a:rPr lang="en-US" sz="3200" b="1" dirty="0"/>
              <a:t>Example: Consider the following data concerning credit default. Age and Loan are two numerical variables (predictors) and Default is the target.</a:t>
            </a:r>
          </a:p>
        </p:txBody>
      </p:sp>
      <p:pic>
        <p:nvPicPr>
          <p:cNvPr id="41986" name="Picture 2" descr="http://www.saedsayad.com/images/KNN_example_1.png">
            <a:extLst>
              <a:ext uri="{FF2B5EF4-FFF2-40B4-BE49-F238E27FC236}">
                <a16:creationId xmlns:a16="http://schemas.microsoft.com/office/drawing/2014/main" id="{40DFCBB8-A3DC-46BA-A841-B1033D5FF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582" y="1645920"/>
            <a:ext cx="9411286" cy="463977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4CB011D9-D93A-449F-B33A-550D3813052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2846985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7D20-658F-4188-8EFA-526893B3FC02}"/>
              </a:ext>
            </a:extLst>
          </p:cNvPr>
          <p:cNvSpPr>
            <a:spLocks noGrp="1"/>
          </p:cNvSpPr>
          <p:nvPr>
            <p:ph type="title"/>
          </p:nvPr>
        </p:nvSpPr>
        <p:spPr>
          <a:xfrm>
            <a:off x="271975" y="125974"/>
            <a:ext cx="11648049" cy="1325563"/>
          </a:xfrm>
          <a:solidFill>
            <a:schemeClr val="tx2">
              <a:lumMod val="20000"/>
              <a:lumOff val="80000"/>
            </a:schemeClr>
          </a:solidFill>
        </p:spPr>
        <p:txBody>
          <a:bodyPr>
            <a:noAutofit/>
          </a:bodyPr>
          <a:lstStyle/>
          <a:p>
            <a:r>
              <a:rPr lang="en-US" sz="3200" b="1" dirty="0"/>
              <a:t>Example:</a:t>
            </a:r>
            <a:r>
              <a:rPr lang="en-US" sz="2400" b="1" dirty="0"/>
              <a:t> </a:t>
            </a:r>
            <a:r>
              <a:rPr lang="en-US" sz="3200" b="1" dirty="0"/>
              <a:t>We can now use the training set to classify an unknown case (Age=48 and Loan=$142,000) using Euclidean distance. If K=1 then the nearest neighbor is the last case in the training set with Default=Y.</a:t>
            </a:r>
          </a:p>
        </p:txBody>
      </p:sp>
      <p:pic>
        <p:nvPicPr>
          <p:cNvPr id="41986" name="Picture 2" descr="http://www.saedsayad.com/images/KNN_example_1.png">
            <a:extLst>
              <a:ext uri="{FF2B5EF4-FFF2-40B4-BE49-F238E27FC236}">
                <a16:creationId xmlns:a16="http://schemas.microsoft.com/office/drawing/2014/main" id="{40DFCBB8-A3DC-46BA-A841-B1033D5FF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803" y="1451536"/>
            <a:ext cx="9873050" cy="46819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D0CB581-3828-4CB8-BADB-0F8787EEA1CA}"/>
              </a:ext>
            </a:extLst>
          </p:cNvPr>
          <p:cNvSpPr/>
          <p:nvPr/>
        </p:nvSpPr>
        <p:spPr>
          <a:xfrm>
            <a:off x="271974" y="5810348"/>
            <a:ext cx="10785231" cy="523220"/>
          </a:xfrm>
          <a:prstGeom prst="rect">
            <a:avLst/>
          </a:prstGeom>
        </p:spPr>
        <p:txBody>
          <a:bodyPr wrap="square">
            <a:spAutoFit/>
          </a:bodyPr>
          <a:lstStyle/>
          <a:p>
            <a:r>
              <a:rPr lang="es-ES" sz="2800" dirty="0">
                <a:solidFill>
                  <a:srgbClr val="000000"/>
                </a:solidFill>
                <a:latin typeface="Calibri" panose="020F0502020204030204" pitchFamily="34" charset="0"/>
              </a:rPr>
              <a:t>D = </a:t>
            </a:r>
            <a:r>
              <a:rPr lang="es-ES" sz="2800" dirty="0" err="1">
                <a:solidFill>
                  <a:srgbClr val="000000"/>
                </a:solidFill>
                <a:latin typeface="Calibri" panose="020F0502020204030204" pitchFamily="34" charset="0"/>
              </a:rPr>
              <a:t>Sqrt</a:t>
            </a:r>
            <a:r>
              <a:rPr lang="es-ES" sz="2800" dirty="0">
                <a:solidFill>
                  <a:srgbClr val="000000"/>
                </a:solidFill>
                <a:latin typeface="Calibri" panose="020F0502020204030204" pitchFamily="34" charset="0"/>
              </a:rPr>
              <a:t>[(48-33)^2 + (142000-150000)^2] = 8000.01  &gt;&gt; Default=Y</a:t>
            </a:r>
            <a:endParaRPr lang="en-US" sz="2800" dirty="0"/>
          </a:p>
        </p:txBody>
      </p:sp>
      <p:sp>
        <p:nvSpPr>
          <p:cNvPr id="4" name="Footer Placeholder 3">
            <a:extLst>
              <a:ext uri="{FF2B5EF4-FFF2-40B4-BE49-F238E27FC236}">
                <a16:creationId xmlns:a16="http://schemas.microsoft.com/office/drawing/2014/main" id="{905D8661-D621-4D8F-AD15-F337CCC3CF7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22873574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http://www.saedsayad.com/images/KNN_example_2.png">
            <a:extLst>
              <a:ext uri="{FF2B5EF4-FFF2-40B4-BE49-F238E27FC236}">
                <a16:creationId xmlns:a16="http://schemas.microsoft.com/office/drawing/2014/main" id="{C98B242C-E760-476A-A182-4EF951EFD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062" y="243165"/>
            <a:ext cx="7937876" cy="504930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6717654-25A6-4C23-84FC-09BBAAAD6A46}"/>
              </a:ext>
            </a:extLst>
          </p:cNvPr>
          <p:cNvSpPr/>
          <p:nvPr/>
        </p:nvSpPr>
        <p:spPr>
          <a:xfrm>
            <a:off x="740898" y="5415114"/>
            <a:ext cx="10682067" cy="707886"/>
          </a:xfrm>
          <a:prstGeom prst="rect">
            <a:avLst/>
          </a:prstGeom>
        </p:spPr>
        <p:txBody>
          <a:bodyPr wrap="square">
            <a:spAutoFit/>
          </a:bodyPr>
          <a:lstStyle/>
          <a:p>
            <a:r>
              <a:rPr lang="en-US" sz="2000" b="1" dirty="0">
                <a:solidFill>
                  <a:srgbClr val="000000"/>
                </a:solidFill>
                <a:latin typeface="Calibri" panose="020F0502020204030204" pitchFamily="34" charset="0"/>
              </a:rPr>
              <a:t>With K=3, there are two Default=Y and one Default=N out of three closest neighbors. The prediction for the unknown case is again Default=Y.</a:t>
            </a:r>
            <a:endParaRPr lang="en-US" sz="2000" b="1" dirty="0"/>
          </a:p>
        </p:txBody>
      </p:sp>
      <p:sp>
        <p:nvSpPr>
          <p:cNvPr id="2" name="Footer Placeholder 1">
            <a:extLst>
              <a:ext uri="{FF2B5EF4-FFF2-40B4-BE49-F238E27FC236}">
                <a16:creationId xmlns:a16="http://schemas.microsoft.com/office/drawing/2014/main" id="{49F8E358-C347-4A93-B875-4E6ED724A54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6023768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CDD2-AE2C-49F2-825E-60F1237B406F}"/>
              </a:ext>
            </a:extLst>
          </p:cNvPr>
          <p:cNvSpPr>
            <a:spLocks noGrp="1"/>
          </p:cNvSpPr>
          <p:nvPr>
            <p:ph type="title"/>
          </p:nvPr>
        </p:nvSpPr>
        <p:spPr>
          <a:solidFill>
            <a:schemeClr val="tx2">
              <a:lumMod val="20000"/>
              <a:lumOff val="80000"/>
            </a:schemeClr>
          </a:solidFill>
        </p:spPr>
        <p:txBody>
          <a:bodyPr/>
          <a:lstStyle/>
          <a:p>
            <a:r>
              <a:rPr lang="en-US" dirty="0"/>
              <a:t>Source Code</a:t>
            </a:r>
          </a:p>
        </p:txBody>
      </p:sp>
      <p:sp>
        <p:nvSpPr>
          <p:cNvPr id="3" name="Content Placeholder 2">
            <a:extLst>
              <a:ext uri="{FF2B5EF4-FFF2-40B4-BE49-F238E27FC236}">
                <a16:creationId xmlns:a16="http://schemas.microsoft.com/office/drawing/2014/main" id="{8E18CC19-D94A-4E63-9183-B1E28CA98567}"/>
              </a:ext>
            </a:extLst>
          </p:cNvPr>
          <p:cNvSpPr>
            <a:spLocks noGrp="1"/>
          </p:cNvSpPr>
          <p:nvPr>
            <p:ph idx="1"/>
          </p:nvPr>
        </p:nvSpPr>
        <p:spPr/>
        <p:txBody>
          <a:bodyPr/>
          <a:lstStyle/>
          <a:p>
            <a:r>
              <a:rPr lang="en-US" dirty="0"/>
              <a:t>https://github.com/profthyagu</a:t>
            </a:r>
          </a:p>
        </p:txBody>
      </p:sp>
      <p:sp>
        <p:nvSpPr>
          <p:cNvPr id="4" name="Footer Placeholder 3">
            <a:extLst>
              <a:ext uri="{FF2B5EF4-FFF2-40B4-BE49-F238E27FC236}">
                <a16:creationId xmlns:a16="http://schemas.microsoft.com/office/drawing/2014/main" id="{11D16B3F-4E50-4939-A7BD-9E56775A5CB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1608685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16CA4-FC72-4418-9D24-135360D96912}"/>
              </a:ext>
            </a:extLst>
          </p:cNvPr>
          <p:cNvSpPr>
            <a:spLocks noGrp="1"/>
          </p:cNvSpPr>
          <p:nvPr>
            <p:ph type="title"/>
          </p:nvPr>
        </p:nvSpPr>
        <p:spPr>
          <a:xfrm>
            <a:off x="0" y="-15875"/>
            <a:ext cx="12192000" cy="1044575"/>
          </a:xfrm>
          <a:solidFill>
            <a:schemeClr val="tx2">
              <a:lumMod val="20000"/>
              <a:lumOff val="80000"/>
            </a:schemeClr>
          </a:solidFill>
        </p:spPr>
        <p:txBody>
          <a:bodyPr/>
          <a:lstStyle/>
          <a:p>
            <a:r>
              <a:rPr lang="en-US" b="1" dirty="0"/>
              <a:t>Lab Program 8</a:t>
            </a:r>
          </a:p>
        </p:txBody>
      </p:sp>
      <p:sp>
        <p:nvSpPr>
          <p:cNvPr id="3" name="Content Placeholder 2">
            <a:extLst>
              <a:ext uri="{FF2B5EF4-FFF2-40B4-BE49-F238E27FC236}">
                <a16:creationId xmlns:a16="http://schemas.microsoft.com/office/drawing/2014/main" id="{148E4861-5107-4AFB-A63E-9E4A9A993BEE}"/>
              </a:ext>
            </a:extLst>
          </p:cNvPr>
          <p:cNvSpPr>
            <a:spLocks noGrp="1"/>
          </p:cNvSpPr>
          <p:nvPr>
            <p:ph idx="1"/>
          </p:nvPr>
        </p:nvSpPr>
        <p:spPr/>
        <p:txBody>
          <a:bodyPr>
            <a:normAutofit/>
          </a:bodyPr>
          <a:lstStyle/>
          <a:p>
            <a:pPr algn="just"/>
            <a:r>
              <a:rPr lang="en-US" sz="4400" b="1" dirty="0"/>
              <a:t>Implement the non-parametric Locally Weighted Regression (LOWESS) algorithm in order to fit data points. Select appropriate data set for your experiment and draw graphs.</a:t>
            </a:r>
          </a:p>
        </p:txBody>
      </p:sp>
      <p:sp>
        <p:nvSpPr>
          <p:cNvPr id="4" name="Footer Placeholder 3">
            <a:extLst>
              <a:ext uri="{FF2B5EF4-FFF2-40B4-BE49-F238E27FC236}">
                <a16:creationId xmlns:a16="http://schemas.microsoft.com/office/drawing/2014/main" id="{CFB9BF51-127D-437F-A607-9DC3F0863A7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6425660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5687-73C9-458C-80EE-39351618A1F7}"/>
              </a:ext>
            </a:extLst>
          </p:cNvPr>
          <p:cNvSpPr>
            <a:spLocks noGrp="1"/>
          </p:cNvSpPr>
          <p:nvPr>
            <p:ph type="title"/>
          </p:nvPr>
        </p:nvSpPr>
        <p:spPr>
          <a:xfrm>
            <a:off x="0" y="0"/>
            <a:ext cx="12077700" cy="771525"/>
          </a:xfrm>
          <a:solidFill>
            <a:schemeClr val="accent1">
              <a:lumMod val="40000"/>
              <a:lumOff val="60000"/>
            </a:schemeClr>
          </a:solidFill>
        </p:spPr>
        <p:txBody>
          <a:bodyPr/>
          <a:lstStyle/>
          <a:p>
            <a:r>
              <a:rPr lang="en-US" dirty="0"/>
              <a:t>Regression</a:t>
            </a:r>
          </a:p>
        </p:txBody>
      </p:sp>
      <p:sp>
        <p:nvSpPr>
          <p:cNvPr id="3" name="Content Placeholder 2">
            <a:extLst>
              <a:ext uri="{FF2B5EF4-FFF2-40B4-BE49-F238E27FC236}">
                <a16:creationId xmlns:a16="http://schemas.microsoft.com/office/drawing/2014/main" id="{80A92B65-A6B7-44D5-8205-6706F18652C2}"/>
              </a:ext>
            </a:extLst>
          </p:cNvPr>
          <p:cNvSpPr>
            <a:spLocks noGrp="1"/>
          </p:cNvSpPr>
          <p:nvPr>
            <p:ph idx="1"/>
          </p:nvPr>
        </p:nvSpPr>
        <p:spPr>
          <a:xfrm>
            <a:off x="0" y="949325"/>
            <a:ext cx="12077700" cy="2698750"/>
          </a:xfrm>
        </p:spPr>
        <p:txBody>
          <a:bodyPr/>
          <a:lstStyle/>
          <a:p>
            <a:r>
              <a:rPr lang="en-US" dirty="0"/>
              <a:t>Regression is a technique from statistics that is used to predict values of a desired target quantity when the target quantity is continuous .</a:t>
            </a:r>
          </a:p>
          <a:p>
            <a:r>
              <a:rPr lang="en-US" dirty="0"/>
              <a:t>In regression, we seek to identify (or estimate) a continuous variable y associated with a given input vector x.</a:t>
            </a:r>
          </a:p>
          <a:p>
            <a:pPr lvl="1"/>
            <a:r>
              <a:rPr lang="en-US" dirty="0"/>
              <a:t>y is called the dependent variable. </a:t>
            </a:r>
          </a:p>
          <a:p>
            <a:pPr lvl="1"/>
            <a:r>
              <a:rPr lang="en-US" dirty="0"/>
              <a:t>x is called the independent variable. </a:t>
            </a:r>
          </a:p>
          <a:p>
            <a:endParaRPr lang="en-US" dirty="0"/>
          </a:p>
        </p:txBody>
      </p:sp>
      <p:pic>
        <p:nvPicPr>
          <p:cNvPr id="4" name="Picture 3">
            <a:extLst>
              <a:ext uri="{FF2B5EF4-FFF2-40B4-BE49-F238E27FC236}">
                <a16:creationId xmlns:a16="http://schemas.microsoft.com/office/drawing/2014/main" id="{C7B45FC9-04D3-4C9D-935B-FAD75422E4B7}"/>
              </a:ext>
            </a:extLst>
          </p:cNvPr>
          <p:cNvPicPr>
            <a:picLocks noChangeAspect="1"/>
          </p:cNvPicPr>
          <p:nvPr/>
        </p:nvPicPr>
        <p:blipFill>
          <a:blip r:embed="rId2"/>
          <a:stretch>
            <a:fillRect/>
          </a:stretch>
        </p:blipFill>
        <p:spPr>
          <a:xfrm>
            <a:off x="109537" y="4000500"/>
            <a:ext cx="5038725" cy="2381250"/>
          </a:xfrm>
          <a:prstGeom prst="rect">
            <a:avLst/>
          </a:prstGeom>
        </p:spPr>
      </p:pic>
      <p:pic>
        <p:nvPicPr>
          <p:cNvPr id="5" name="Picture 4">
            <a:extLst>
              <a:ext uri="{FF2B5EF4-FFF2-40B4-BE49-F238E27FC236}">
                <a16:creationId xmlns:a16="http://schemas.microsoft.com/office/drawing/2014/main" id="{2CBB3D93-B24B-4D02-B7E2-D9B3DECDAA07}"/>
              </a:ext>
            </a:extLst>
          </p:cNvPr>
          <p:cNvPicPr>
            <a:picLocks noChangeAspect="1"/>
          </p:cNvPicPr>
          <p:nvPr/>
        </p:nvPicPr>
        <p:blipFill>
          <a:blip r:embed="rId3"/>
          <a:stretch>
            <a:fillRect/>
          </a:stretch>
        </p:blipFill>
        <p:spPr>
          <a:xfrm>
            <a:off x="6215164" y="3900994"/>
            <a:ext cx="4800600" cy="2305050"/>
          </a:xfrm>
          <a:prstGeom prst="rect">
            <a:avLst/>
          </a:prstGeom>
        </p:spPr>
      </p:pic>
      <p:sp>
        <p:nvSpPr>
          <p:cNvPr id="6" name="Footer Placeholder 5">
            <a:extLst>
              <a:ext uri="{FF2B5EF4-FFF2-40B4-BE49-F238E27FC236}">
                <a16:creationId xmlns:a16="http://schemas.microsoft.com/office/drawing/2014/main" id="{5B38BB9B-E526-430B-87DC-00699A278A9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70567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7115175" cy="5580171"/>
          </a:xfrm>
        </p:spPr>
        <p:txBody>
          <a:bodyPr>
            <a:normAutofit/>
          </a:bodyPr>
          <a:lstStyle/>
          <a:p>
            <a:r>
              <a:rPr lang="en-US" b="1" dirty="0"/>
              <a:t>Decision Boundary : </a:t>
            </a:r>
            <a:r>
              <a:rPr lang="en-US" dirty="0"/>
              <a:t>In a statistical-classification problem with two or more classes, a decision boundary or decision surface is a hypersurface that partitions the underlying vector space into two or more sets, one for each class. How well the classifier works depends upon how closely the input patterns to be classified resemble the decision boundary. In the example sketched below, the correspondence is very close, and one can anticipate excellent performance.</a:t>
            </a:r>
          </a:p>
          <a:p>
            <a:r>
              <a:rPr lang="en-US" dirty="0"/>
              <a:t>Here the lines separating each class are decision boundaries.</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23554" name="Picture 2" descr="https://s3-ap-south-1.amazonaws.com/av-blog-media/wp-content/uploads/2018/06/DB.png">
            <a:extLst>
              <a:ext uri="{FF2B5EF4-FFF2-40B4-BE49-F238E27FC236}">
                <a16:creationId xmlns:a16="http://schemas.microsoft.com/office/drawing/2014/main" id="{54708E8A-364A-4FAA-AD8C-AF0AACE85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763" y="1390650"/>
            <a:ext cx="4348162"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2656C79-3D1C-416C-BDAD-39331F90850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717613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Sample Height vs Weight Linear Regression">
            <a:extLst>
              <a:ext uri="{FF2B5EF4-FFF2-40B4-BE49-F238E27FC236}">
                <a16:creationId xmlns:a16="http://schemas.microsoft.com/office/drawing/2014/main" id="{80285C96-6CDA-4BEC-B93E-7CF6B9886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15000" cy="353377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6388" name="Picture 4" descr="Image result for regression in machine learning">
            <a:extLst>
              <a:ext uri="{FF2B5EF4-FFF2-40B4-BE49-F238E27FC236}">
                <a16:creationId xmlns:a16="http://schemas.microsoft.com/office/drawing/2014/main" id="{FC12A57A-FF93-46B8-80C6-B4394422F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449" y="0"/>
            <a:ext cx="6105525" cy="353377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6390" name="Picture 6" descr="Image result for regression in machine learning">
            <a:extLst>
              <a:ext uri="{FF2B5EF4-FFF2-40B4-BE49-F238E27FC236}">
                <a16:creationId xmlns:a16="http://schemas.microsoft.com/office/drawing/2014/main" id="{CD02F425-5329-438E-8FFD-84149FE3E7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18689"/>
            <a:ext cx="5715000" cy="304881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AutoShape 8" descr="Image result for regression in machine learning">
            <a:extLst>
              <a:ext uri="{FF2B5EF4-FFF2-40B4-BE49-F238E27FC236}">
                <a16:creationId xmlns:a16="http://schemas.microsoft.com/office/drawing/2014/main" id="{3DDDF881-C8C3-4571-A7A2-FC141DB560D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94" name="Picture 10" descr="Image result for regression in machine learning">
            <a:extLst>
              <a:ext uri="{FF2B5EF4-FFF2-40B4-BE49-F238E27FC236}">
                <a16:creationId xmlns:a16="http://schemas.microsoft.com/office/drawing/2014/main" id="{3048A4B9-2CA6-4543-AD50-E97E0E84AD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3761564"/>
            <a:ext cx="6097622" cy="304881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F85E84C5-D0DB-4B0A-92AA-0976515DA47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626281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096750" cy="838200"/>
          </a:xfrm>
          <a:solidFill>
            <a:schemeClr val="accent1">
              <a:lumMod val="40000"/>
              <a:lumOff val="60000"/>
            </a:schemeClr>
          </a:solidFill>
        </p:spPr>
        <p:txBody>
          <a:bodyPr>
            <a:normAutofit/>
          </a:bodyPr>
          <a:lstStyle/>
          <a:p>
            <a:r>
              <a:rPr lang="en-US" dirty="0">
                <a:ea typeface="ＭＳ Ｐゴシック" pitchFamily="1" charset="-128"/>
                <a:cs typeface="ＭＳ Ｐゴシック" pitchFamily="1" charset="-128"/>
              </a:rPr>
              <a:t>What lines "really" best fit each case? </a:t>
            </a:r>
          </a:p>
        </p:txBody>
      </p:sp>
      <p:pic>
        <p:nvPicPr>
          <p:cNvPr id="27654" name="Picture 6"/>
          <p:cNvPicPr>
            <a:picLocks noChangeAspect="1"/>
          </p:cNvPicPr>
          <p:nvPr/>
        </p:nvPicPr>
        <p:blipFill>
          <a:blip r:embed="rId3"/>
          <a:srcRect/>
          <a:stretch>
            <a:fillRect/>
          </a:stretch>
        </p:blipFill>
        <p:spPr bwMode="auto">
          <a:xfrm>
            <a:off x="2643981" y="1047750"/>
            <a:ext cx="6808788" cy="4953000"/>
          </a:xfrm>
          <a:prstGeom prst="rect">
            <a:avLst/>
          </a:prstGeom>
          <a:noFill/>
          <a:ln w="9525">
            <a:noFill/>
            <a:miter lim="800000"/>
            <a:headEnd/>
            <a:tailEnd/>
          </a:ln>
        </p:spPr>
      </p:pic>
      <p:sp>
        <p:nvSpPr>
          <p:cNvPr id="3" name="Footer Placeholder 2">
            <a:extLst>
              <a:ext uri="{FF2B5EF4-FFF2-40B4-BE49-F238E27FC236}">
                <a16:creationId xmlns:a16="http://schemas.microsoft.com/office/drawing/2014/main" id="{298A9361-E708-45E2-B237-B1BAE60F8DC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8467119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28391-CD71-4B86-BD28-7708F054E777}"/>
              </a:ext>
            </a:extLst>
          </p:cNvPr>
          <p:cNvSpPr>
            <a:spLocks noGrp="1"/>
          </p:cNvSpPr>
          <p:nvPr>
            <p:ph type="title"/>
          </p:nvPr>
        </p:nvSpPr>
        <p:spPr>
          <a:xfrm>
            <a:off x="-631" y="0"/>
            <a:ext cx="12259306" cy="752475"/>
          </a:xfrm>
          <a:solidFill>
            <a:schemeClr val="tx2">
              <a:lumMod val="20000"/>
              <a:lumOff val="80000"/>
            </a:schemeClr>
          </a:solidFill>
        </p:spPr>
        <p:txBody>
          <a:bodyPr/>
          <a:lstStyle/>
          <a:p>
            <a:r>
              <a:rPr lang="en-US" dirty="0"/>
              <a:t>Loess/Lowess Regression</a:t>
            </a:r>
          </a:p>
        </p:txBody>
      </p:sp>
      <p:sp>
        <p:nvSpPr>
          <p:cNvPr id="3" name="Content Placeholder 2">
            <a:extLst>
              <a:ext uri="{FF2B5EF4-FFF2-40B4-BE49-F238E27FC236}">
                <a16:creationId xmlns:a16="http://schemas.microsoft.com/office/drawing/2014/main" id="{E4D688EF-19A2-44B3-A542-4A0010FC4330}"/>
              </a:ext>
            </a:extLst>
          </p:cNvPr>
          <p:cNvSpPr>
            <a:spLocks noGrp="1"/>
          </p:cNvSpPr>
          <p:nvPr>
            <p:ph idx="1"/>
          </p:nvPr>
        </p:nvSpPr>
        <p:spPr>
          <a:xfrm>
            <a:off x="-632" y="924306"/>
            <a:ext cx="12125955" cy="889000"/>
          </a:xfrm>
        </p:spPr>
        <p:txBody>
          <a:bodyPr>
            <a:normAutofit/>
          </a:bodyPr>
          <a:lstStyle/>
          <a:p>
            <a:r>
              <a:rPr lang="en-US" dirty="0"/>
              <a:t>Loess regression is a nonparametric technique that uses </a:t>
            </a:r>
            <a:r>
              <a:rPr lang="en-US" b="1" i="1" dirty="0"/>
              <a:t>local weighted </a:t>
            </a:r>
            <a:r>
              <a:rPr lang="en-US" dirty="0"/>
              <a:t>regression to fit a </a:t>
            </a:r>
            <a:r>
              <a:rPr lang="en-US" b="1" dirty="0"/>
              <a:t>smooth curve </a:t>
            </a:r>
            <a:r>
              <a:rPr lang="en-US" dirty="0"/>
              <a:t>through points in a scatter plot. </a:t>
            </a:r>
          </a:p>
        </p:txBody>
      </p:sp>
      <p:pic>
        <p:nvPicPr>
          <p:cNvPr id="47106" name="Picture 2" descr="https://blogs.sas.com/content/iml/files/2016/10/loess3.png">
            <a:extLst>
              <a:ext uri="{FF2B5EF4-FFF2-40B4-BE49-F238E27FC236}">
                <a16:creationId xmlns:a16="http://schemas.microsoft.com/office/drawing/2014/main" id="{54FC1546-613D-44A2-96F9-0ADD4DB607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3251" y="1985137"/>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Lowess Regression algorithm">
            <a:extLst>
              <a:ext uri="{FF2B5EF4-FFF2-40B4-BE49-F238E27FC236}">
                <a16:creationId xmlns:a16="http://schemas.microsoft.com/office/drawing/2014/main" id="{A0890864-38FF-4D45-801A-8B48D45EF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60" y="2086356"/>
            <a:ext cx="5129784" cy="384733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DBC61D3-F96E-4684-9D68-195FC48D684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1942017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1F0AF-791F-4BEB-9FE0-3C557C536B86}"/>
              </a:ext>
            </a:extLst>
          </p:cNvPr>
          <p:cNvSpPr>
            <a:spLocks noGrp="1"/>
          </p:cNvSpPr>
          <p:nvPr>
            <p:ph type="title"/>
          </p:nvPr>
        </p:nvSpPr>
        <p:spPr>
          <a:xfrm>
            <a:off x="0" y="1"/>
            <a:ext cx="12192000" cy="857250"/>
          </a:xfrm>
          <a:solidFill>
            <a:schemeClr val="accent1">
              <a:lumMod val="40000"/>
              <a:lumOff val="60000"/>
            </a:schemeClr>
          </a:solidFill>
        </p:spPr>
        <p:txBody>
          <a:bodyPr/>
          <a:lstStyle/>
          <a:p>
            <a:r>
              <a:rPr lang="en-US" b="1" dirty="0"/>
              <a:t>Lowess Algorithm</a:t>
            </a:r>
          </a:p>
        </p:txBody>
      </p:sp>
      <p:sp>
        <p:nvSpPr>
          <p:cNvPr id="3" name="Content Placeholder 2">
            <a:extLst>
              <a:ext uri="{FF2B5EF4-FFF2-40B4-BE49-F238E27FC236}">
                <a16:creationId xmlns:a16="http://schemas.microsoft.com/office/drawing/2014/main" id="{96002DC3-8E38-411F-80B7-C5FD99BC3087}"/>
              </a:ext>
            </a:extLst>
          </p:cNvPr>
          <p:cNvSpPr>
            <a:spLocks noGrp="1"/>
          </p:cNvSpPr>
          <p:nvPr>
            <p:ph idx="1"/>
          </p:nvPr>
        </p:nvSpPr>
        <p:spPr>
          <a:xfrm>
            <a:off x="0" y="1139825"/>
            <a:ext cx="12115800" cy="1165225"/>
          </a:xfrm>
        </p:spPr>
        <p:txBody>
          <a:bodyPr/>
          <a:lstStyle/>
          <a:p>
            <a:r>
              <a:rPr lang="en-US" sz="1800" u="sng" dirty="0">
                <a:hlinkClick r:id="rId3"/>
              </a:rPr>
              <a:t>Locally weighted regression</a:t>
            </a:r>
            <a:r>
              <a:rPr lang="en-US" sz="1800" dirty="0"/>
              <a:t> is a very powerful non-parametric model used in statistical learning .Given a </a:t>
            </a:r>
            <a:r>
              <a:rPr lang="en-US" sz="1800" i="1" dirty="0"/>
              <a:t>dataset</a:t>
            </a:r>
            <a:r>
              <a:rPr lang="en-US" sz="1800" dirty="0"/>
              <a:t> </a:t>
            </a:r>
            <a:r>
              <a:rPr lang="en-US" sz="1800" b="1" dirty="0"/>
              <a:t>X</a:t>
            </a:r>
            <a:r>
              <a:rPr lang="en-US" sz="1800" dirty="0"/>
              <a:t>, </a:t>
            </a:r>
            <a:r>
              <a:rPr lang="en-US" sz="1800" b="1" dirty="0"/>
              <a:t>y</a:t>
            </a:r>
            <a:r>
              <a:rPr lang="en-US" sz="1800" dirty="0"/>
              <a:t>, we attempt to find a </a:t>
            </a:r>
            <a:r>
              <a:rPr lang="en-US" sz="1800" i="1" dirty="0"/>
              <a:t>model</a:t>
            </a:r>
            <a:r>
              <a:rPr lang="en-US" sz="1800" dirty="0"/>
              <a:t> </a:t>
            </a:r>
            <a:r>
              <a:rPr lang="el-GR" sz="1800" dirty="0"/>
              <a:t> </a:t>
            </a:r>
            <a:r>
              <a:rPr lang="en-US" sz="1800" dirty="0"/>
              <a:t>parameter </a:t>
            </a:r>
            <a:r>
              <a:rPr lang="el-GR" sz="1800" dirty="0"/>
              <a:t>β</a:t>
            </a:r>
            <a:r>
              <a:rPr lang="en-US" sz="1800" b="1" dirty="0"/>
              <a:t>(x)</a:t>
            </a:r>
            <a:r>
              <a:rPr lang="en-US" sz="1800" dirty="0"/>
              <a:t> that minimizes </a:t>
            </a:r>
            <a:r>
              <a:rPr lang="en-US" sz="1800" i="1" dirty="0"/>
              <a:t>residual sum of </a:t>
            </a:r>
            <a:r>
              <a:rPr lang="en-US" sz="1800" b="1" i="1" dirty="0"/>
              <a:t>weighted</a:t>
            </a:r>
            <a:r>
              <a:rPr lang="en-US" sz="1800" i="1" dirty="0"/>
              <a:t> squared errors</a:t>
            </a:r>
            <a:r>
              <a:rPr lang="en-US" sz="1800" dirty="0"/>
              <a:t>. The weights are given by a </a:t>
            </a:r>
            <a:r>
              <a:rPr lang="en-US" sz="1800" i="1" dirty="0"/>
              <a:t>kernel function(k or w) </a:t>
            </a:r>
            <a:r>
              <a:rPr lang="en-US" sz="1800" dirty="0"/>
              <a:t>which can be chosen arbitrarily .</a:t>
            </a:r>
          </a:p>
        </p:txBody>
      </p:sp>
      <p:sp>
        <p:nvSpPr>
          <p:cNvPr id="4" name="Content Placeholder 2">
            <a:extLst>
              <a:ext uri="{FF2B5EF4-FFF2-40B4-BE49-F238E27FC236}">
                <a16:creationId xmlns:a16="http://schemas.microsoft.com/office/drawing/2014/main" id="{16061315-730C-4874-B756-CF220ACE0F67}"/>
              </a:ext>
            </a:extLst>
          </p:cNvPr>
          <p:cNvSpPr txBox="1">
            <a:spLocks/>
          </p:cNvSpPr>
          <p:nvPr/>
        </p:nvSpPr>
        <p:spPr>
          <a:xfrm>
            <a:off x="1638300" y="2066925"/>
            <a:ext cx="10344150" cy="3965575"/>
          </a:xfrm>
          <a:prstGeom prst="rect">
            <a:avLst/>
          </a:prstGeom>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u="sng" dirty="0"/>
              <a:t>Algorithm</a:t>
            </a:r>
          </a:p>
          <a:p>
            <a:pPr marL="342900" indent="-342900">
              <a:buAutoNum type="arabicPeriod"/>
            </a:pPr>
            <a:r>
              <a:rPr lang="en-US" sz="1800" dirty="0"/>
              <a:t>Read the Given data  Sample to </a:t>
            </a:r>
            <a:r>
              <a:rPr lang="en-US" sz="1800" b="1" dirty="0"/>
              <a:t>X</a:t>
            </a:r>
            <a:r>
              <a:rPr lang="en-US" sz="1800" dirty="0"/>
              <a:t> and  the curve (linear or non linear) to </a:t>
            </a:r>
            <a:r>
              <a:rPr lang="en-US" sz="1800" b="1" dirty="0"/>
              <a:t>Y</a:t>
            </a:r>
            <a:r>
              <a:rPr lang="en-US" sz="1800" dirty="0"/>
              <a:t> </a:t>
            </a:r>
          </a:p>
          <a:p>
            <a:pPr marL="342900" indent="-342900">
              <a:buAutoNum type="arabicPeriod"/>
            </a:pPr>
            <a:r>
              <a:rPr lang="en-US" sz="1800" dirty="0"/>
              <a:t>Set the value for Smoothening parameter or Free parameter say </a:t>
            </a:r>
            <a:r>
              <a:rPr lang="el-GR" sz="1800" b="1" dirty="0"/>
              <a:t>τ</a:t>
            </a:r>
            <a:r>
              <a:rPr lang="en-US" sz="1800" b="1" dirty="0"/>
              <a:t> </a:t>
            </a:r>
            <a:r>
              <a:rPr lang="en-US" sz="1800" dirty="0"/>
              <a:t> </a:t>
            </a:r>
          </a:p>
          <a:p>
            <a:pPr marL="342900" indent="-342900">
              <a:buAutoNum type="arabicPeriod"/>
            </a:pPr>
            <a:r>
              <a:rPr lang="en-US" sz="1800" dirty="0"/>
              <a:t>Set the bias /Point of interest set </a:t>
            </a:r>
            <a:r>
              <a:rPr lang="en-US" sz="1800" b="1" dirty="0"/>
              <a:t>X0</a:t>
            </a:r>
            <a:r>
              <a:rPr lang="en-US" sz="1800" dirty="0"/>
              <a:t> which is a subset of </a:t>
            </a:r>
            <a:r>
              <a:rPr lang="en-US" sz="1800" b="1" dirty="0"/>
              <a:t>X </a:t>
            </a:r>
          </a:p>
          <a:p>
            <a:pPr marL="342900" indent="-342900">
              <a:buAutoNum type="arabicPeriod" startAt="4"/>
            </a:pPr>
            <a:r>
              <a:rPr lang="en-US" sz="1800" dirty="0"/>
              <a:t>Determine the weight matrix using : </a:t>
            </a:r>
          </a:p>
          <a:p>
            <a:pPr marL="342900" indent="-342900">
              <a:buAutoNum type="arabicPeriod" startAt="4"/>
            </a:pPr>
            <a:endParaRPr lang="en-US" sz="1800" dirty="0"/>
          </a:p>
          <a:p>
            <a:pPr marL="342900" indent="-342900">
              <a:buAutoNum type="arabicPeriod" startAt="4"/>
            </a:pPr>
            <a:r>
              <a:rPr lang="en-US" sz="1800" dirty="0"/>
              <a:t>Determine the value of  model term parameter β   using : </a:t>
            </a:r>
          </a:p>
          <a:p>
            <a:pPr marL="342900" indent="-342900">
              <a:buAutoNum type="arabicPeriod" startAt="4"/>
            </a:pPr>
            <a:r>
              <a:rPr lang="en-US" sz="1800" dirty="0"/>
              <a:t>Prediction = </a:t>
            </a:r>
            <a:r>
              <a:rPr lang="en-US" sz="2400" dirty="0"/>
              <a:t>x</a:t>
            </a:r>
            <a:r>
              <a:rPr lang="en-US" sz="1200" b="1" dirty="0"/>
              <a:t>0</a:t>
            </a:r>
            <a:r>
              <a:rPr lang="en-US" sz="2400" dirty="0"/>
              <a:t>*</a:t>
            </a:r>
            <a:r>
              <a:rPr lang="el-GR" sz="2400" dirty="0"/>
              <a:t>β</a:t>
            </a:r>
            <a:endParaRPr lang="en-US" sz="2400" dirty="0"/>
          </a:p>
          <a:p>
            <a:pPr marL="342900" indent="-342900">
              <a:buAutoNum type="arabicPeriod" startAt="4"/>
            </a:pPr>
            <a:endParaRPr lang="en-US" sz="1800" dirty="0"/>
          </a:p>
          <a:p>
            <a:pPr marL="342900" indent="-342900">
              <a:buAutoNum type="arabicPeriod" startAt="4"/>
            </a:pPr>
            <a:endParaRPr lang="en-US" sz="1800" dirty="0"/>
          </a:p>
          <a:p>
            <a:pPr marL="342900" indent="-342900">
              <a:buAutoNum type="arabicPeriod"/>
            </a:pPr>
            <a:endParaRPr lang="en-US" sz="1800" dirty="0"/>
          </a:p>
          <a:p>
            <a:pPr marL="342900" indent="-342900">
              <a:buAutoNum type="arabicPeriod"/>
            </a:pPr>
            <a:endParaRPr lang="en-US" sz="1800" dirty="0"/>
          </a:p>
          <a:p>
            <a:pPr marL="342900" indent="-342900">
              <a:buAutoNum type="arabicPeriod"/>
            </a:pPr>
            <a:endParaRPr lang="en-US" sz="1800" dirty="0"/>
          </a:p>
          <a:p>
            <a:pPr marL="342900" indent="-342900">
              <a:buFont typeface="+mj-lt"/>
              <a:buAutoNum type="arabicPeriod"/>
            </a:pPr>
            <a:endParaRPr lang="en-US" sz="1800" dirty="0"/>
          </a:p>
        </p:txBody>
      </p:sp>
      <p:pic>
        <p:nvPicPr>
          <p:cNvPr id="5" name="Picture 4">
            <a:extLst>
              <a:ext uri="{FF2B5EF4-FFF2-40B4-BE49-F238E27FC236}">
                <a16:creationId xmlns:a16="http://schemas.microsoft.com/office/drawing/2014/main" id="{F0CA6641-59BD-4E01-9727-6ADA9B8DD625}"/>
              </a:ext>
            </a:extLst>
          </p:cNvPr>
          <p:cNvPicPr>
            <a:picLocks noChangeAspect="1"/>
          </p:cNvPicPr>
          <p:nvPr/>
        </p:nvPicPr>
        <p:blipFill>
          <a:blip r:embed="rId4"/>
          <a:stretch>
            <a:fillRect/>
          </a:stretch>
        </p:blipFill>
        <p:spPr>
          <a:xfrm>
            <a:off x="5424487" y="3733007"/>
            <a:ext cx="2771775" cy="633409"/>
          </a:xfrm>
          <a:prstGeom prst="rect">
            <a:avLst/>
          </a:prstGeom>
        </p:spPr>
      </p:pic>
      <p:pic>
        <p:nvPicPr>
          <p:cNvPr id="6" name="Picture 5">
            <a:extLst>
              <a:ext uri="{FF2B5EF4-FFF2-40B4-BE49-F238E27FC236}">
                <a16:creationId xmlns:a16="http://schemas.microsoft.com/office/drawing/2014/main" id="{AABDA05A-2094-4694-9E04-F2C8A385B702}"/>
              </a:ext>
            </a:extLst>
          </p:cNvPr>
          <p:cNvPicPr>
            <a:picLocks noChangeAspect="1"/>
          </p:cNvPicPr>
          <p:nvPr/>
        </p:nvPicPr>
        <p:blipFill>
          <a:blip r:embed="rId5"/>
          <a:stretch>
            <a:fillRect/>
          </a:stretch>
        </p:blipFill>
        <p:spPr>
          <a:xfrm>
            <a:off x="7605713" y="4626767"/>
            <a:ext cx="3348038" cy="395287"/>
          </a:xfrm>
          <a:prstGeom prst="rect">
            <a:avLst/>
          </a:prstGeom>
        </p:spPr>
      </p:pic>
      <p:sp>
        <p:nvSpPr>
          <p:cNvPr id="7" name="Footer Placeholder 6">
            <a:extLst>
              <a:ext uri="{FF2B5EF4-FFF2-40B4-BE49-F238E27FC236}">
                <a16:creationId xmlns:a16="http://schemas.microsoft.com/office/drawing/2014/main" id="{3DFFC064-C57B-462C-9FD7-9C6978B642A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6183970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DE7C6-E6A1-4E66-908E-0521509425D5}"/>
              </a:ext>
            </a:extLst>
          </p:cNvPr>
          <p:cNvSpPr>
            <a:spLocks noGrp="1"/>
          </p:cNvSpPr>
          <p:nvPr>
            <p:ph type="title"/>
          </p:nvPr>
        </p:nvSpPr>
        <p:spPr>
          <a:xfrm>
            <a:off x="0" y="1"/>
            <a:ext cx="12192000" cy="914400"/>
          </a:xfrm>
          <a:solidFill>
            <a:schemeClr val="tx2">
              <a:lumMod val="20000"/>
              <a:lumOff val="80000"/>
            </a:schemeClr>
          </a:solidFill>
        </p:spPr>
        <p:txBody>
          <a:bodyPr/>
          <a:lstStyle/>
          <a:p>
            <a:r>
              <a:rPr lang="en-US" b="1" dirty="0"/>
              <a:t>Source Code </a:t>
            </a:r>
          </a:p>
        </p:txBody>
      </p:sp>
      <p:sp>
        <p:nvSpPr>
          <p:cNvPr id="3" name="Content Placeholder 2">
            <a:extLst>
              <a:ext uri="{FF2B5EF4-FFF2-40B4-BE49-F238E27FC236}">
                <a16:creationId xmlns:a16="http://schemas.microsoft.com/office/drawing/2014/main" id="{A3720D25-9FF1-493D-A52B-7A7AB849AB1E}"/>
              </a:ext>
            </a:extLst>
          </p:cNvPr>
          <p:cNvSpPr>
            <a:spLocks noGrp="1"/>
          </p:cNvSpPr>
          <p:nvPr>
            <p:ph idx="1"/>
          </p:nvPr>
        </p:nvSpPr>
        <p:spPr/>
        <p:txBody>
          <a:bodyPr/>
          <a:lstStyle/>
          <a:p>
            <a:pPr marL="0" indent="0">
              <a:buNone/>
            </a:pPr>
            <a:r>
              <a:rPr lang="en-US" dirty="0"/>
              <a:t>https://github.com/profthyagu</a:t>
            </a:r>
          </a:p>
          <a:p>
            <a:pPr marL="0" indent="0">
              <a:buNone/>
            </a:pPr>
            <a:endParaRPr lang="en-US" dirty="0"/>
          </a:p>
        </p:txBody>
      </p:sp>
      <p:sp>
        <p:nvSpPr>
          <p:cNvPr id="4" name="Footer Placeholder 3">
            <a:extLst>
              <a:ext uri="{FF2B5EF4-FFF2-40B4-BE49-F238E27FC236}">
                <a16:creationId xmlns:a16="http://schemas.microsoft.com/office/drawing/2014/main" id="{D73EA134-6838-4CA5-8620-679057A19D6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22926523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672D-DA7B-4291-82A1-6B29F7CC8A40}"/>
              </a:ext>
            </a:extLst>
          </p:cNvPr>
          <p:cNvSpPr>
            <a:spLocks noGrp="1"/>
          </p:cNvSpPr>
          <p:nvPr>
            <p:ph type="title"/>
          </p:nvPr>
        </p:nvSpPr>
        <p:spPr>
          <a:xfrm>
            <a:off x="0" y="0"/>
            <a:ext cx="12192000" cy="752475"/>
          </a:xfrm>
          <a:solidFill>
            <a:schemeClr val="tx2">
              <a:lumMod val="20000"/>
              <a:lumOff val="80000"/>
            </a:schemeClr>
          </a:solidFill>
        </p:spPr>
        <p:txBody>
          <a:bodyPr/>
          <a:lstStyle/>
          <a:p>
            <a:r>
              <a:rPr lang="en-US" b="1" dirty="0"/>
              <a:t>Lab Program 9</a:t>
            </a:r>
          </a:p>
        </p:txBody>
      </p:sp>
      <p:sp>
        <p:nvSpPr>
          <p:cNvPr id="3" name="Content Placeholder 2">
            <a:extLst>
              <a:ext uri="{FF2B5EF4-FFF2-40B4-BE49-F238E27FC236}">
                <a16:creationId xmlns:a16="http://schemas.microsoft.com/office/drawing/2014/main" id="{11B21DAC-C1B1-4332-8B22-96C2E4616F24}"/>
              </a:ext>
            </a:extLst>
          </p:cNvPr>
          <p:cNvSpPr>
            <a:spLocks noGrp="1"/>
          </p:cNvSpPr>
          <p:nvPr>
            <p:ph idx="1"/>
          </p:nvPr>
        </p:nvSpPr>
        <p:spPr>
          <a:xfrm>
            <a:off x="0" y="773112"/>
            <a:ext cx="12192000" cy="2490593"/>
          </a:xfrm>
        </p:spPr>
        <p:txBody>
          <a:bodyPr>
            <a:noAutofit/>
          </a:bodyPr>
          <a:lstStyle/>
          <a:p>
            <a:r>
              <a:rPr lang="en-US" sz="4400" b="1" dirty="0"/>
              <a:t>Implement and demonstrate the FIND-S algorithm for finding the most specific hypothesis based on a given set of training data samples. Read the training data from a .CSV file.</a:t>
            </a:r>
          </a:p>
        </p:txBody>
      </p:sp>
      <p:graphicFrame>
        <p:nvGraphicFramePr>
          <p:cNvPr id="4" name="Table 3">
            <a:extLst>
              <a:ext uri="{FF2B5EF4-FFF2-40B4-BE49-F238E27FC236}">
                <a16:creationId xmlns:a16="http://schemas.microsoft.com/office/drawing/2014/main" id="{FA98ADD5-636B-4EA8-9CC3-11A2EFAF8BA3}"/>
              </a:ext>
            </a:extLst>
          </p:cNvPr>
          <p:cNvGraphicFramePr>
            <a:graphicFrameLocks noGrp="1"/>
          </p:cNvGraphicFramePr>
          <p:nvPr>
            <p:extLst/>
          </p:nvPr>
        </p:nvGraphicFramePr>
        <p:xfrm>
          <a:off x="1035148" y="3429000"/>
          <a:ext cx="10515600" cy="1854200"/>
        </p:xfrm>
        <a:graphic>
          <a:graphicData uri="http://schemas.openxmlformats.org/drawingml/2006/table">
            <a:tbl>
              <a:tblPr firstRow="1" bandRow="1">
                <a:tableStyleId>{5940675A-B579-460E-94D1-54222C63F5DA}</a:tableStyleId>
              </a:tblPr>
              <a:tblGrid>
                <a:gridCol w="924563">
                  <a:extLst>
                    <a:ext uri="{9D8B030D-6E8A-4147-A177-3AD203B41FA5}">
                      <a16:colId xmlns:a16="http://schemas.microsoft.com/office/drawing/2014/main" val="442519953"/>
                    </a:ext>
                  </a:extLst>
                </a:gridCol>
                <a:gridCol w="1704337">
                  <a:extLst>
                    <a:ext uri="{9D8B030D-6E8A-4147-A177-3AD203B41FA5}">
                      <a16:colId xmlns:a16="http://schemas.microsoft.com/office/drawing/2014/main" val="2123539849"/>
                    </a:ext>
                  </a:extLst>
                </a:gridCol>
                <a:gridCol w="1314450">
                  <a:extLst>
                    <a:ext uri="{9D8B030D-6E8A-4147-A177-3AD203B41FA5}">
                      <a16:colId xmlns:a16="http://schemas.microsoft.com/office/drawing/2014/main" val="1094587702"/>
                    </a:ext>
                  </a:extLst>
                </a:gridCol>
                <a:gridCol w="1314450">
                  <a:extLst>
                    <a:ext uri="{9D8B030D-6E8A-4147-A177-3AD203B41FA5}">
                      <a16:colId xmlns:a16="http://schemas.microsoft.com/office/drawing/2014/main" val="2252258182"/>
                    </a:ext>
                  </a:extLst>
                </a:gridCol>
                <a:gridCol w="1314450">
                  <a:extLst>
                    <a:ext uri="{9D8B030D-6E8A-4147-A177-3AD203B41FA5}">
                      <a16:colId xmlns:a16="http://schemas.microsoft.com/office/drawing/2014/main" val="3737626686"/>
                    </a:ext>
                  </a:extLst>
                </a:gridCol>
                <a:gridCol w="1314450">
                  <a:extLst>
                    <a:ext uri="{9D8B030D-6E8A-4147-A177-3AD203B41FA5}">
                      <a16:colId xmlns:a16="http://schemas.microsoft.com/office/drawing/2014/main" val="453016994"/>
                    </a:ext>
                  </a:extLst>
                </a:gridCol>
                <a:gridCol w="1314450">
                  <a:extLst>
                    <a:ext uri="{9D8B030D-6E8A-4147-A177-3AD203B41FA5}">
                      <a16:colId xmlns:a16="http://schemas.microsoft.com/office/drawing/2014/main" val="400688695"/>
                    </a:ext>
                  </a:extLst>
                </a:gridCol>
                <a:gridCol w="1314450">
                  <a:extLst>
                    <a:ext uri="{9D8B030D-6E8A-4147-A177-3AD203B41FA5}">
                      <a16:colId xmlns:a16="http://schemas.microsoft.com/office/drawing/2014/main" val="3104582144"/>
                    </a:ext>
                  </a:extLst>
                </a:gridCol>
              </a:tblGrid>
              <a:tr h="370840">
                <a:tc>
                  <a:txBody>
                    <a:bodyPr/>
                    <a:lstStyle/>
                    <a:p>
                      <a:pPr algn="ctr"/>
                      <a:r>
                        <a:rPr lang="en-US" sz="1800" b="1" dirty="0"/>
                        <a:t>Day</a:t>
                      </a:r>
                    </a:p>
                  </a:txBody>
                  <a:tcPr>
                    <a:solidFill>
                      <a:schemeClr val="bg1">
                        <a:lumMod val="85000"/>
                      </a:schemeClr>
                    </a:solidFill>
                  </a:tcPr>
                </a:tc>
                <a:tc>
                  <a:txBody>
                    <a:bodyPr/>
                    <a:lstStyle/>
                    <a:p>
                      <a:pPr algn="ctr"/>
                      <a:r>
                        <a:rPr lang="en-US" sz="1800" b="1" dirty="0"/>
                        <a:t>Sky</a:t>
                      </a:r>
                    </a:p>
                  </a:txBody>
                  <a:tcPr>
                    <a:solidFill>
                      <a:schemeClr val="bg1">
                        <a:lumMod val="85000"/>
                      </a:schemeClr>
                    </a:solidFill>
                  </a:tcPr>
                </a:tc>
                <a:tc>
                  <a:txBody>
                    <a:bodyPr/>
                    <a:lstStyle/>
                    <a:p>
                      <a:pPr algn="ctr"/>
                      <a:r>
                        <a:rPr lang="en-US" sz="1800" b="1" dirty="0"/>
                        <a:t>AirTemp</a:t>
                      </a:r>
                    </a:p>
                  </a:txBody>
                  <a:tcPr>
                    <a:solidFill>
                      <a:schemeClr val="bg1">
                        <a:lumMod val="85000"/>
                      </a:schemeClr>
                    </a:solidFill>
                  </a:tcPr>
                </a:tc>
                <a:tc>
                  <a:txBody>
                    <a:bodyPr/>
                    <a:lstStyle/>
                    <a:p>
                      <a:pPr algn="ctr"/>
                      <a:r>
                        <a:rPr lang="en-US" sz="1800" b="1" dirty="0"/>
                        <a:t>Humidity</a:t>
                      </a:r>
                    </a:p>
                  </a:txBody>
                  <a:tcPr>
                    <a:solidFill>
                      <a:schemeClr val="bg1">
                        <a:lumMod val="85000"/>
                      </a:schemeClr>
                    </a:solidFill>
                  </a:tcPr>
                </a:tc>
                <a:tc>
                  <a:txBody>
                    <a:bodyPr/>
                    <a:lstStyle/>
                    <a:p>
                      <a:pPr algn="ctr"/>
                      <a:r>
                        <a:rPr lang="en-US" sz="1800" b="1" dirty="0"/>
                        <a:t>Wind</a:t>
                      </a:r>
                    </a:p>
                  </a:txBody>
                  <a:tcPr>
                    <a:solidFill>
                      <a:schemeClr val="bg1">
                        <a:lumMod val="85000"/>
                      </a:schemeClr>
                    </a:solidFill>
                  </a:tcPr>
                </a:tc>
                <a:tc>
                  <a:txBody>
                    <a:bodyPr/>
                    <a:lstStyle/>
                    <a:p>
                      <a:pPr algn="ctr"/>
                      <a:r>
                        <a:rPr lang="en-US" sz="1800" b="1" dirty="0"/>
                        <a:t>Water</a:t>
                      </a:r>
                    </a:p>
                  </a:txBody>
                  <a:tcPr>
                    <a:solidFill>
                      <a:schemeClr val="bg1">
                        <a:lumMod val="85000"/>
                      </a:schemeClr>
                    </a:solidFill>
                  </a:tcPr>
                </a:tc>
                <a:tc>
                  <a:txBody>
                    <a:bodyPr/>
                    <a:lstStyle/>
                    <a:p>
                      <a:pPr algn="ctr"/>
                      <a:r>
                        <a:rPr lang="en-US" sz="1800" b="1" dirty="0"/>
                        <a:t>Forecast</a:t>
                      </a:r>
                    </a:p>
                  </a:txBody>
                  <a:tcPr>
                    <a:solidFill>
                      <a:schemeClr val="bg1">
                        <a:lumMod val="85000"/>
                      </a:schemeClr>
                    </a:solidFill>
                  </a:tcPr>
                </a:tc>
                <a:tc>
                  <a:txBody>
                    <a:bodyPr/>
                    <a:lstStyle/>
                    <a:p>
                      <a:pPr algn="ctr"/>
                      <a:r>
                        <a:rPr lang="en-US" sz="1800" b="1" dirty="0"/>
                        <a:t>EnjoySport</a:t>
                      </a:r>
                    </a:p>
                  </a:txBody>
                  <a:tcPr>
                    <a:solidFill>
                      <a:schemeClr val="bg1">
                        <a:lumMod val="85000"/>
                      </a:schemeClr>
                    </a:solidFill>
                  </a:tcPr>
                </a:tc>
                <a:extLst>
                  <a:ext uri="{0D108BD9-81ED-4DB2-BD59-A6C34878D82A}">
                    <a16:rowId xmlns:a16="http://schemas.microsoft.com/office/drawing/2014/main" val="4127691743"/>
                  </a:ext>
                </a:extLst>
              </a:tr>
              <a:tr h="370840">
                <a:tc>
                  <a:txBody>
                    <a:bodyPr/>
                    <a:lstStyle/>
                    <a:p>
                      <a:pPr algn="ctr"/>
                      <a:r>
                        <a:rPr lang="en-US" sz="1800" b="1" dirty="0"/>
                        <a:t>1</a:t>
                      </a:r>
                    </a:p>
                  </a:txBody>
                  <a:tcPr>
                    <a:solidFill>
                      <a:schemeClr val="bg1">
                        <a:lumMod val="85000"/>
                      </a:schemeClr>
                    </a:solidFill>
                  </a:tcPr>
                </a:tc>
                <a:tc>
                  <a:txBody>
                    <a:bodyPr/>
                    <a:lstStyle/>
                    <a:p>
                      <a:pPr algn="ctr"/>
                      <a:r>
                        <a:rPr lang="en-US" sz="1800" dirty="0"/>
                        <a:t>Sunny</a:t>
                      </a:r>
                    </a:p>
                  </a:txBody>
                  <a:tcPr/>
                </a:tc>
                <a:tc>
                  <a:txBody>
                    <a:bodyPr/>
                    <a:lstStyle/>
                    <a:p>
                      <a:pPr algn="ctr"/>
                      <a:r>
                        <a:rPr lang="en-US" sz="1800" dirty="0"/>
                        <a:t>Warm</a:t>
                      </a:r>
                    </a:p>
                  </a:txBody>
                  <a:tcPr/>
                </a:tc>
                <a:tc>
                  <a:txBody>
                    <a:bodyPr/>
                    <a:lstStyle/>
                    <a:p>
                      <a:pPr algn="ctr"/>
                      <a:r>
                        <a:rPr lang="en-US" sz="1800" dirty="0"/>
                        <a:t>Normal </a:t>
                      </a:r>
                    </a:p>
                  </a:txBody>
                  <a:tcPr/>
                </a:tc>
                <a:tc>
                  <a:txBody>
                    <a:bodyPr/>
                    <a:lstStyle/>
                    <a:p>
                      <a:pPr algn="ctr"/>
                      <a:r>
                        <a:rPr lang="en-US" sz="1800" dirty="0"/>
                        <a:t>Strong</a:t>
                      </a:r>
                    </a:p>
                  </a:txBody>
                  <a:tcPr/>
                </a:tc>
                <a:tc>
                  <a:txBody>
                    <a:bodyPr/>
                    <a:lstStyle/>
                    <a:p>
                      <a:pPr algn="ctr"/>
                      <a:r>
                        <a:rPr lang="en-US" sz="1800" dirty="0"/>
                        <a:t>Warm</a:t>
                      </a:r>
                    </a:p>
                  </a:txBody>
                  <a:tcPr/>
                </a:tc>
                <a:tc>
                  <a:txBody>
                    <a:bodyPr/>
                    <a:lstStyle/>
                    <a:p>
                      <a:pPr algn="ctr"/>
                      <a:r>
                        <a:rPr lang="en-US" sz="1800" dirty="0"/>
                        <a:t>Same</a:t>
                      </a:r>
                    </a:p>
                  </a:txBody>
                  <a:tcPr/>
                </a:tc>
                <a:tc>
                  <a:txBody>
                    <a:bodyPr/>
                    <a:lstStyle/>
                    <a:p>
                      <a:pPr algn="ctr"/>
                      <a:r>
                        <a:rPr lang="en-US" sz="1800" dirty="0"/>
                        <a:t>Yes</a:t>
                      </a:r>
                    </a:p>
                  </a:txBody>
                  <a:tcPr/>
                </a:tc>
                <a:extLst>
                  <a:ext uri="{0D108BD9-81ED-4DB2-BD59-A6C34878D82A}">
                    <a16:rowId xmlns:a16="http://schemas.microsoft.com/office/drawing/2014/main" val="160435473"/>
                  </a:ext>
                </a:extLst>
              </a:tr>
              <a:tr h="370840">
                <a:tc>
                  <a:txBody>
                    <a:bodyPr/>
                    <a:lstStyle/>
                    <a:p>
                      <a:pPr algn="ctr"/>
                      <a:r>
                        <a:rPr lang="en-US" sz="1800" b="1" dirty="0"/>
                        <a:t>2</a:t>
                      </a:r>
                    </a:p>
                  </a:txBody>
                  <a:tcPr>
                    <a:solidFill>
                      <a:schemeClr val="bg1">
                        <a:lumMod val="85000"/>
                      </a:schemeClr>
                    </a:solidFill>
                  </a:tcPr>
                </a:tc>
                <a:tc>
                  <a:txBody>
                    <a:bodyPr/>
                    <a:lstStyle/>
                    <a:p>
                      <a:pPr algn="ctr"/>
                      <a:r>
                        <a:rPr lang="en-US" sz="1800" dirty="0"/>
                        <a:t>Sunny </a:t>
                      </a:r>
                    </a:p>
                  </a:txBody>
                  <a:tcPr/>
                </a:tc>
                <a:tc>
                  <a:txBody>
                    <a:bodyPr/>
                    <a:lstStyle/>
                    <a:p>
                      <a:pPr algn="ctr"/>
                      <a:r>
                        <a:rPr lang="en-US" sz="1800" dirty="0"/>
                        <a:t>Warm</a:t>
                      </a:r>
                    </a:p>
                  </a:txBody>
                  <a:tcPr/>
                </a:tc>
                <a:tc>
                  <a:txBody>
                    <a:bodyPr/>
                    <a:lstStyle/>
                    <a:p>
                      <a:pPr algn="ctr"/>
                      <a:r>
                        <a:rPr lang="en-US" sz="1800" dirty="0"/>
                        <a:t>High</a:t>
                      </a:r>
                    </a:p>
                  </a:txBody>
                  <a:tcPr/>
                </a:tc>
                <a:tc>
                  <a:txBody>
                    <a:bodyPr/>
                    <a:lstStyle/>
                    <a:p>
                      <a:pPr algn="ctr"/>
                      <a:r>
                        <a:rPr lang="en-US" sz="1800" dirty="0"/>
                        <a:t>Strong</a:t>
                      </a:r>
                    </a:p>
                  </a:txBody>
                  <a:tcPr/>
                </a:tc>
                <a:tc>
                  <a:txBody>
                    <a:bodyPr/>
                    <a:lstStyle/>
                    <a:p>
                      <a:pPr algn="ctr"/>
                      <a:r>
                        <a:rPr lang="en-US" sz="1800" dirty="0"/>
                        <a:t>Warm</a:t>
                      </a:r>
                    </a:p>
                  </a:txBody>
                  <a:tcPr/>
                </a:tc>
                <a:tc>
                  <a:txBody>
                    <a:bodyPr/>
                    <a:lstStyle/>
                    <a:p>
                      <a:pPr algn="ctr"/>
                      <a:r>
                        <a:rPr lang="en-US" sz="1800" dirty="0"/>
                        <a:t>Same</a:t>
                      </a:r>
                    </a:p>
                  </a:txBody>
                  <a:tcPr/>
                </a:tc>
                <a:tc>
                  <a:txBody>
                    <a:bodyPr/>
                    <a:lstStyle/>
                    <a:p>
                      <a:pPr algn="ctr"/>
                      <a:r>
                        <a:rPr lang="en-US" sz="1800" dirty="0"/>
                        <a:t>Yes</a:t>
                      </a:r>
                    </a:p>
                  </a:txBody>
                  <a:tcPr/>
                </a:tc>
                <a:extLst>
                  <a:ext uri="{0D108BD9-81ED-4DB2-BD59-A6C34878D82A}">
                    <a16:rowId xmlns:a16="http://schemas.microsoft.com/office/drawing/2014/main" val="2965797106"/>
                  </a:ext>
                </a:extLst>
              </a:tr>
              <a:tr h="370840">
                <a:tc>
                  <a:txBody>
                    <a:bodyPr/>
                    <a:lstStyle/>
                    <a:p>
                      <a:pPr algn="ctr"/>
                      <a:r>
                        <a:rPr lang="en-US" sz="1800" b="1" dirty="0"/>
                        <a:t>3</a:t>
                      </a:r>
                    </a:p>
                  </a:txBody>
                  <a:tcPr>
                    <a:solidFill>
                      <a:schemeClr val="bg1">
                        <a:lumMod val="85000"/>
                      </a:schemeClr>
                    </a:solidFill>
                  </a:tcPr>
                </a:tc>
                <a:tc>
                  <a:txBody>
                    <a:bodyPr/>
                    <a:lstStyle/>
                    <a:p>
                      <a:pPr algn="ctr"/>
                      <a:r>
                        <a:rPr lang="en-US" sz="1800" dirty="0"/>
                        <a:t>Rainy </a:t>
                      </a:r>
                    </a:p>
                  </a:txBody>
                  <a:tcPr/>
                </a:tc>
                <a:tc>
                  <a:txBody>
                    <a:bodyPr/>
                    <a:lstStyle/>
                    <a:p>
                      <a:pPr algn="ctr"/>
                      <a:r>
                        <a:rPr lang="en-US" sz="1800" dirty="0"/>
                        <a:t>Cold</a:t>
                      </a:r>
                    </a:p>
                  </a:txBody>
                  <a:tcPr/>
                </a:tc>
                <a:tc>
                  <a:txBody>
                    <a:bodyPr/>
                    <a:lstStyle/>
                    <a:p>
                      <a:pPr algn="ctr"/>
                      <a:r>
                        <a:rPr lang="en-US" sz="1800" dirty="0"/>
                        <a:t>High</a:t>
                      </a:r>
                    </a:p>
                  </a:txBody>
                  <a:tcPr/>
                </a:tc>
                <a:tc>
                  <a:txBody>
                    <a:bodyPr/>
                    <a:lstStyle/>
                    <a:p>
                      <a:pPr algn="ctr"/>
                      <a:r>
                        <a:rPr lang="en-US" sz="1800" dirty="0"/>
                        <a:t>Strong</a:t>
                      </a:r>
                    </a:p>
                  </a:txBody>
                  <a:tcPr/>
                </a:tc>
                <a:tc>
                  <a:txBody>
                    <a:bodyPr/>
                    <a:lstStyle/>
                    <a:p>
                      <a:pPr algn="ctr"/>
                      <a:r>
                        <a:rPr lang="en-US" sz="1800" dirty="0"/>
                        <a:t>Warm</a:t>
                      </a:r>
                    </a:p>
                  </a:txBody>
                  <a:tcPr/>
                </a:tc>
                <a:tc>
                  <a:txBody>
                    <a:bodyPr/>
                    <a:lstStyle/>
                    <a:p>
                      <a:pPr algn="ctr"/>
                      <a:r>
                        <a:rPr lang="en-US" sz="1800" dirty="0"/>
                        <a:t>Change</a:t>
                      </a:r>
                    </a:p>
                  </a:txBody>
                  <a:tcPr/>
                </a:tc>
                <a:tc>
                  <a:txBody>
                    <a:bodyPr/>
                    <a:lstStyle/>
                    <a:p>
                      <a:pPr algn="ctr"/>
                      <a:r>
                        <a:rPr lang="en-US" sz="1800" dirty="0"/>
                        <a:t>No</a:t>
                      </a:r>
                    </a:p>
                  </a:txBody>
                  <a:tcPr/>
                </a:tc>
                <a:extLst>
                  <a:ext uri="{0D108BD9-81ED-4DB2-BD59-A6C34878D82A}">
                    <a16:rowId xmlns:a16="http://schemas.microsoft.com/office/drawing/2014/main" val="3382565811"/>
                  </a:ext>
                </a:extLst>
              </a:tr>
              <a:tr h="370840">
                <a:tc>
                  <a:txBody>
                    <a:bodyPr/>
                    <a:lstStyle/>
                    <a:p>
                      <a:pPr algn="ctr"/>
                      <a:r>
                        <a:rPr lang="en-US" sz="1800" b="1" dirty="0"/>
                        <a:t>4</a:t>
                      </a:r>
                    </a:p>
                  </a:txBody>
                  <a:tcPr>
                    <a:solidFill>
                      <a:schemeClr val="bg1">
                        <a:lumMod val="85000"/>
                      </a:schemeClr>
                    </a:solidFill>
                  </a:tcPr>
                </a:tc>
                <a:tc>
                  <a:txBody>
                    <a:bodyPr/>
                    <a:lstStyle/>
                    <a:p>
                      <a:pPr algn="ctr"/>
                      <a:r>
                        <a:rPr lang="en-US" sz="1800" dirty="0"/>
                        <a:t>Sunny </a:t>
                      </a:r>
                    </a:p>
                  </a:txBody>
                  <a:tcPr/>
                </a:tc>
                <a:tc>
                  <a:txBody>
                    <a:bodyPr/>
                    <a:lstStyle/>
                    <a:p>
                      <a:pPr algn="ctr"/>
                      <a:r>
                        <a:rPr lang="en-US" sz="1800" dirty="0"/>
                        <a:t>Warm</a:t>
                      </a:r>
                    </a:p>
                  </a:txBody>
                  <a:tcPr/>
                </a:tc>
                <a:tc>
                  <a:txBody>
                    <a:bodyPr/>
                    <a:lstStyle/>
                    <a:p>
                      <a:pPr algn="ctr"/>
                      <a:r>
                        <a:rPr lang="en-US" sz="1800" dirty="0"/>
                        <a:t>High</a:t>
                      </a:r>
                    </a:p>
                  </a:txBody>
                  <a:tcPr/>
                </a:tc>
                <a:tc>
                  <a:txBody>
                    <a:bodyPr/>
                    <a:lstStyle/>
                    <a:p>
                      <a:pPr algn="ctr"/>
                      <a:r>
                        <a:rPr lang="en-US" sz="1800" dirty="0"/>
                        <a:t>Strong</a:t>
                      </a:r>
                    </a:p>
                  </a:txBody>
                  <a:tcPr/>
                </a:tc>
                <a:tc>
                  <a:txBody>
                    <a:bodyPr/>
                    <a:lstStyle/>
                    <a:p>
                      <a:pPr algn="ctr"/>
                      <a:r>
                        <a:rPr lang="en-US" sz="1800" dirty="0"/>
                        <a:t>Cool</a:t>
                      </a:r>
                    </a:p>
                  </a:txBody>
                  <a:tcPr/>
                </a:tc>
                <a:tc>
                  <a:txBody>
                    <a:bodyPr/>
                    <a:lstStyle/>
                    <a:p>
                      <a:pPr algn="ctr"/>
                      <a:r>
                        <a:rPr lang="en-US" sz="1800" dirty="0"/>
                        <a:t>Change</a:t>
                      </a:r>
                    </a:p>
                  </a:txBody>
                  <a:tcPr/>
                </a:tc>
                <a:tc>
                  <a:txBody>
                    <a:bodyPr/>
                    <a:lstStyle/>
                    <a:p>
                      <a:pPr algn="ctr"/>
                      <a:r>
                        <a:rPr lang="en-US" sz="1800" dirty="0"/>
                        <a:t>Yes</a:t>
                      </a:r>
                    </a:p>
                  </a:txBody>
                  <a:tcPr/>
                </a:tc>
                <a:extLst>
                  <a:ext uri="{0D108BD9-81ED-4DB2-BD59-A6C34878D82A}">
                    <a16:rowId xmlns:a16="http://schemas.microsoft.com/office/drawing/2014/main" val="1001147115"/>
                  </a:ext>
                </a:extLst>
              </a:tr>
            </a:tbl>
          </a:graphicData>
        </a:graphic>
      </p:graphicFrame>
      <p:sp>
        <p:nvSpPr>
          <p:cNvPr id="5" name="Footer Placeholder 4">
            <a:extLst>
              <a:ext uri="{FF2B5EF4-FFF2-40B4-BE49-F238E27FC236}">
                <a16:creationId xmlns:a16="http://schemas.microsoft.com/office/drawing/2014/main" id="{1B9F2D7A-157D-45A1-9CB0-78AD45E06B7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8336869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3AA6-5F5A-44A0-85F5-1718A950A542}"/>
              </a:ext>
            </a:extLst>
          </p:cNvPr>
          <p:cNvSpPr>
            <a:spLocks noGrp="1"/>
          </p:cNvSpPr>
          <p:nvPr>
            <p:ph type="title"/>
          </p:nvPr>
        </p:nvSpPr>
        <p:spPr>
          <a:xfrm>
            <a:off x="0" y="-42423"/>
            <a:ext cx="12192000" cy="1052074"/>
          </a:xfrm>
          <a:solidFill>
            <a:schemeClr val="accent1">
              <a:lumMod val="40000"/>
              <a:lumOff val="60000"/>
            </a:schemeClr>
          </a:solidFill>
        </p:spPr>
        <p:txBody>
          <a:bodyPr/>
          <a:lstStyle/>
          <a:p>
            <a:r>
              <a:rPr lang="en-US" altLang="en-US" b="1" dirty="0"/>
              <a:t>What is a Concept?</a:t>
            </a:r>
            <a:endParaRPr lang="en-US" b="1" dirty="0"/>
          </a:p>
        </p:txBody>
      </p:sp>
      <p:sp>
        <p:nvSpPr>
          <p:cNvPr id="3" name="Content Placeholder 2">
            <a:extLst>
              <a:ext uri="{FF2B5EF4-FFF2-40B4-BE49-F238E27FC236}">
                <a16:creationId xmlns:a16="http://schemas.microsoft.com/office/drawing/2014/main" id="{37D1D94C-1C3F-4DD1-9556-F1D62A8804FA}"/>
              </a:ext>
            </a:extLst>
          </p:cNvPr>
          <p:cNvSpPr>
            <a:spLocks noGrp="1"/>
          </p:cNvSpPr>
          <p:nvPr>
            <p:ph idx="1"/>
          </p:nvPr>
        </p:nvSpPr>
        <p:spPr>
          <a:xfrm>
            <a:off x="838200" y="1371600"/>
            <a:ext cx="10515600" cy="4984749"/>
          </a:xfrm>
        </p:spPr>
        <p:txBody>
          <a:bodyPr/>
          <a:lstStyle/>
          <a:p>
            <a:pPr>
              <a:spcBef>
                <a:spcPct val="10000"/>
              </a:spcBef>
            </a:pPr>
            <a:r>
              <a:rPr lang="en-US" altLang="en-US" dirty="0"/>
              <a:t> A </a:t>
            </a:r>
            <a:r>
              <a:rPr lang="en-US" altLang="en-US" b="1" dirty="0"/>
              <a:t>Concept</a:t>
            </a:r>
            <a:r>
              <a:rPr lang="en-US" altLang="en-US" dirty="0"/>
              <a:t> is a subset of objects or events defined over a larger set [Example: The concept of a </a:t>
            </a:r>
            <a:r>
              <a:rPr lang="en-US" altLang="en-US" i="1" u="sng" dirty="0"/>
              <a:t>bird</a:t>
            </a:r>
            <a:r>
              <a:rPr lang="en-US" altLang="en-US" dirty="0"/>
              <a:t> is the subset  of all objects (i.e., the set of all </a:t>
            </a:r>
            <a:r>
              <a:rPr lang="en-US" altLang="en-US" i="1" u="sng" dirty="0"/>
              <a:t>things</a:t>
            </a:r>
            <a:r>
              <a:rPr lang="en-US" altLang="en-US" dirty="0"/>
              <a:t> or all </a:t>
            </a:r>
            <a:r>
              <a:rPr lang="en-US" altLang="en-US" i="1" u="sng" dirty="0"/>
              <a:t>animals</a:t>
            </a:r>
            <a:r>
              <a:rPr lang="en-US" altLang="en-US" dirty="0"/>
              <a:t>) that belong to the category of bird.]</a:t>
            </a:r>
          </a:p>
          <a:p>
            <a:pPr>
              <a:spcBef>
                <a:spcPct val="10000"/>
              </a:spcBef>
            </a:pPr>
            <a:endParaRPr lang="en-US" altLang="en-US" dirty="0"/>
          </a:p>
          <a:p>
            <a:pPr>
              <a:spcBef>
                <a:spcPct val="10000"/>
              </a:spcBef>
            </a:pPr>
            <a:endParaRPr lang="en-US" altLang="en-US" dirty="0"/>
          </a:p>
          <a:p>
            <a:pPr>
              <a:spcBef>
                <a:spcPct val="10000"/>
              </a:spcBef>
            </a:pPr>
            <a:endParaRPr lang="en-US" altLang="en-US" dirty="0"/>
          </a:p>
          <a:p>
            <a:pPr>
              <a:spcBef>
                <a:spcPct val="10000"/>
              </a:spcBef>
            </a:pPr>
            <a:endParaRPr lang="en-US" altLang="en-US" dirty="0"/>
          </a:p>
          <a:p>
            <a:pPr>
              <a:spcBef>
                <a:spcPct val="10000"/>
              </a:spcBef>
            </a:pPr>
            <a:endParaRPr lang="en-US" altLang="en-US" dirty="0"/>
          </a:p>
          <a:p>
            <a:pPr>
              <a:spcBef>
                <a:spcPct val="10000"/>
              </a:spcBef>
            </a:pPr>
            <a:r>
              <a:rPr lang="en-US" altLang="en-US" dirty="0"/>
              <a:t>Alternatively, a concept is a </a:t>
            </a:r>
            <a:r>
              <a:rPr lang="en-US" altLang="en-US" dirty="0" err="1"/>
              <a:t>boolean</a:t>
            </a:r>
            <a:r>
              <a:rPr lang="en-US" altLang="en-US" dirty="0"/>
              <a:t>-valued function defined over this larger set [</a:t>
            </a:r>
            <a:r>
              <a:rPr lang="en-US" altLang="en-US" b="1" dirty="0">
                <a:solidFill>
                  <a:srgbClr val="FF0000"/>
                </a:solidFill>
              </a:rPr>
              <a:t>Example: </a:t>
            </a:r>
            <a:r>
              <a:rPr lang="en-US" altLang="en-US" dirty="0"/>
              <a:t>a function defined over all </a:t>
            </a:r>
            <a:r>
              <a:rPr lang="en-US" altLang="en-US" i="1" u="sng" dirty="0"/>
              <a:t>animals</a:t>
            </a:r>
            <a:r>
              <a:rPr lang="en-US" altLang="en-US" dirty="0"/>
              <a:t> whose value is </a:t>
            </a:r>
            <a:r>
              <a:rPr lang="en-US" altLang="en-US" i="1" u="sng" dirty="0"/>
              <a:t>true</a:t>
            </a:r>
            <a:r>
              <a:rPr lang="en-US" altLang="en-US" dirty="0"/>
              <a:t> for birds and </a:t>
            </a:r>
            <a:r>
              <a:rPr lang="en-US" altLang="en-US" i="1" u="sng" dirty="0"/>
              <a:t>false</a:t>
            </a:r>
            <a:r>
              <a:rPr lang="en-US" altLang="en-US" dirty="0"/>
              <a:t> for every other animal].</a:t>
            </a:r>
          </a:p>
          <a:p>
            <a:endParaRPr lang="en-US" dirty="0"/>
          </a:p>
        </p:txBody>
      </p:sp>
      <p:sp>
        <p:nvSpPr>
          <p:cNvPr id="4" name="Footer Placeholder 3">
            <a:extLst>
              <a:ext uri="{FF2B5EF4-FFF2-40B4-BE49-F238E27FC236}">
                <a16:creationId xmlns:a16="http://schemas.microsoft.com/office/drawing/2014/main" id="{CC029C51-CA41-4542-92FF-D8AEBE3CF42A}"/>
              </a:ext>
            </a:extLst>
          </p:cNvPr>
          <p:cNvSpPr>
            <a:spLocks noGrp="1"/>
          </p:cNvSpPr>
          <p:nvPr>
            <p:ph type="ftr" sz="quarter" idx="11"/>
          </p:nvPr>
        </p:nvSpPr>
        <p:spPr/>
        <p:txBody>
          <a:bodyPr/>
          <a:lstStyle/>
          <a:p>
            <a:r>
              <a:rPr lang="kn-IN"/>
              <a:t>ಡಾ|| ತ್ಯಾಗರಾಜು  ಜಿ.ಎಸ್ </a:t>
            </a:r>
            <a:endParaRPr lang="en-US" dirty="0"/>
          </a:p>
        </p:txBody>
      </p:sp>
      <p:grpSp>
        <p:nvGrpSpPr>
          <p:cNvPr id="5" name="Group 31">
            <a:extLst>
              <a:ext uri="{FF2B5EF4-FFF2-40B4-BE49-F238E27FC236}">
                <a16:creationId xmlns:a16="http://schemas.microsoft.com/office/drawing/2014/main" id="{76BA6367-66FA-43E0-907B-AEF357764967}"/>
              </a:ext>
            </a:extLst>
          </p:cNvPr>
          <p:cNvGrpSpPr>
            <a:grpSpLocks/>
          </p:cNvGrpSpPr>
          <p:nvPr/>
        </p:nvGrpSpPr>
        <p:grpSpPr bwMode="auto">
          <a:xfrm>
            <a:off x="2133600" y="2819400"/>
            <a:ext cx="6762750" cy="1524000"/>
            <a:chOff x="1344" y="1776"/>
            <a:chExt cx="4260" cy="960"/>
          </a:xfrm>
          <a:solidFill>
            <a:schemeClr val="accent6">
              <a:lumMod val="40000"/>
              <a:lumOff val="60000"/>
            </a:schemeClr>
          </a:solidFill>
        </p:grpSpPr>
        <p:sp>
          <p:nvSpPr>
            <p:cNvPr id="6" name="Oval 4">
              <a:extLst>
                <a:ext uri="{FF2B5EF4-FFF2-40B4-BE49-F238E27FC236}">
                  <a16:creationId xmlns:a16="http://schemas.microsoft.com/office/drawing/2014/main" id="{E5D4FF29-6E31-4AC2-AAEE-21FEFFBC60B1}"/>
                </a:ext>
              </a:extLst>
            </p:cNvPr>
            <p:cNvSpPr>
              <a:spLocks noChangeArrowheads="1"/>
            </p:cNvSpPr>
            <p:nvPr/>
          </p:nvSpPr>
          <p:spPr bwMode="auto">
            <a:xfrm>
              <a:off x="2208" y="1920"/>
              <a:ext cx="2954" cy="767"/>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Oval 5">
              <a:extLst>
                <a:ext uri="{FF2B5EF4-FFF2-40B4-BE49-F238E27FC236}">
                  <a16:creationId xmlns:a16="http://schemas.microsoft.com/office/drawing/2014/main" id="{AD41B491-6B0E-4FF5-8E7B-D09C9540961E}"/>
                </a:ext>
              </a:extLst>
            </p:cNvPr>
            <p:cNvSpPr>
              <a:spLocks noChangeArrowheads="1"/>
            </p:cNvSpPr>
            <p:nvPr/>
          </p:nvSpPr>
          <p:spPr bwMode="auto">
            <a:xfrm>
              <a:off x="3294" y="2120"/>
              <a:ext cx="1647" cy="400"/>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6">
              <a:extLst>
                <a:ext uri="{FF2B5EF4-FFF2-40B4-BE49-F238E27FC236}">
                  <a16:creationId xmlns:a16="http://schemas.microsoft.com/office/drawing/2014/main" id="{E515B668-8836-40E2-BA5C-C0653ECA3892}"/>
                </a:ext>
              </a:extLst>
            </p:cNvPr>
            <p:cNvSpPr>
              <a:spLocks noChangeArrowheads="1"/>
            </p:cNvSpPr>
            <p:nvPr/>
          </p:nvSpPr>
          <p:spPr bwMode="auto">
            <a:xfrm>
              <a:off x="3972" y="2253"/>
              <a:ext cx="775" cy="167"/>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Oval 12">
              <a:extLst>
                <a:ext uri="{FF2B5EF4-FFF2-40B4-BE49-F238E27FC236}">
                  <a16:creationId xmlns:a16="http://schemas.microsoft.com/office/drawing/2014/main" id="{B6314F69-158B-4416-AFB4-01C99107D58C}"/>
                </a:ext>
              </a:extLst>
            </p:cNvPr>
            <p:cNvSpPr>
              <a:spLocks noChangeArrowheads="1"/>
            </p:cNvSpPr>
            <p:nvPr/>
          </p:nvSpPr>
          <p:spPr bwMode="auto">
            <a:xfrm>
              <a:off x="2897" y="2472"/>
              <a:ext cx="678" cy="166"/>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21">
              <a:extLst>
                <a:ext uri="{FF2B5EF4-FFF2-40B4-BE49-F238E27FC236}">
                  <a16:creationId xmlns:a16="http://schemas.microsoft.com/office/drawing/2014/main" id="{7DE3397E-68D4-4B2D-A1BE-B20919A068F8}"/>
                </a:ext>
              </a:extLst>
            </p:cNvPr>
            <p:cNvSpPr txBox="1">
              <a:spLocks noChangeArrowheads="1"/>
            </p:cNvSpPr>
            <p:nvPr/>
          </p:nvSpPr>
          <p:spPr bwMode="auto">
            <a:xfrm>
              <a:off x="1632" y="1824"/>
              <a:ext cx="682"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Things</a:t>
              </a:r>
              <a:endParaRPr lang="en-US" altLang="en-US"/>
            </a:p>
          </p:txBody>
        </p:sp>
        <p:sp>
          <p:nvSpPr>
            <p:cNvPr id="11" name="Text Box 23">
              <a:extLst>
                <a:ext uri="{FF2B5EF4-FFF2-40B4-BE49-F238E27FC236}">
                  <a16:creationId xmlns:a16="http://schemas.microsoft.com/office/drawing/2014/main" id="{24F28A02-ADA8-43F3-820E-AA46C7FF218E}"/>
                </a:ext>
              </a:extLst>
            </p:cNvPr>
            <p:cNvSpPr txBox="1">
              <a:spLocks noChangeArrowheads="1"/>
            </p:cNvSpPr>
            <p:nvPr/>
          </p:nvSpPr>
          <p:spPr bwMode="auto">
            <a:xfrm>
              <a:off x="1344" y="2160"/>
              <a:ext cx="799"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Animals</a:t>
              </a:r>
              <a:endParaRPr lang="en-US" altLang="en-US"/>
            </a:p>
          </p:txBody>
        </p:sp>
        <p:sp>
          <p:nvSpPr>
            <p:cNvPr id="12" name="Text Box 24">
              <a:extLst>
                <a:ext uri="{FF2B5EF4-FFF2-40B4-BE49-F238E27FC236}">
                  <a16:creationId xmlns:a16="http://schemas.microsoft.com/office/drawing/2014/main" id="{0353838F-6DE3-4FB4-9A04-4144846AFC1A}"/>
                </a:ext>
              </a:extLst>
            </p:cNvPr>
            <p:cNvSpPr txBox="1">
              <a:spLocks noChangeArrowheads="1"/>
            </p:cNvSpPr>
            <p:nvPr/>
          </p:nvSpPr>
          <p:spPr bwMode="auto">
            <a:xfrm>
              <a:off x="5040" y="1776"/>
              <a:ext cx="564"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Birds</a:t>
              </a:r>
            </a:p>
          </p:txBody>
        </p:sp>
        <p:sp>
          <p:nvSpPr>
            <p:cNvPr id="13" name="Text Box 25">
              <a:extLst>
                <a:ext uri="{FF2B5EF4-FFF2-40B4-BE49-F238E27FC236}">
                  <a16:creationId xmlns:a16="http://schemas.microsoft.com/office/drawing/2014/main" id="{96CB622B-683A-4973-BCB1-439B5F784B28}"/>
                </a:ext>
              </a:extLst>
            </p:cNvPr>
            <p:cNvSpPr txBox="1">
              <a:spLocks noChangeArrowheads="1"/>
            </p:cNvSpPr>
            <p:nvPr/>
          </p:nvSpPr>
          <p:spPr bwMode="auto">
            <a:xfrm>
              <a:off x="1824" y="2448"/>
              <a:ext cx="511"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Cars</a:t>
              </a:r>
            </a:p>
          </p:txBody>
        </p:sp>
        <p:sp>
          <p:nvSpPr>
            <p:cNvPr id="14" name="Line 26">
              <a:extLst>
                <a:ext uri="{FF2B5EF4-FFF2-40B4-BE49-F238E27FC236}">
                  <a16:creationId xmlns:a16="http://schemas.microsoft.com/office/drawing/2014/main" id="{7BB6AB65-C5B3-449E-8497-D2E554D8442A}"/>
                </a:ext>
              </a:extLst>
            </p:cNvPr>
            <p:cNvSpPr>
              <a:spLocks noChangeShapeType="1"/>
            </p:cNvSpPr>
            <p:nvPr/>
          </p:nvSpPr>
          <p:spPr bwMode="auto">
            <a:xfrm>
              <a:off x="2256" y="1968"/>
              <a:ext cx="336" cy="96"/>
            </a:xfrm>
            <a:prstGeom prst="line">
              <a:avLst/>
            </a:prstGeom>
            <a:grp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27">
              <a:extLst>
                <a:ext uri="{FF2B5EF4-FFF2-40B4-BE49-F238E27FC236}">
                  <a16:creationId xmlns:a16="http://schemas.microsoft.com/office/drawing/2014/main" id="{26DDAE7C-06BC-4EDB-9FB0-E808439AE78E}"/>
                </a:ext>
              </a:extLst>
            </p:cNvPr>
            <p:cNvSpPr>
              <a:spLocks noChangeShapeType="1"/>
            </p:cNvSpPr>
            <p:nvPr/>
          </p:nvSpPr>
          <p:spPr bwMode="auto">
            <a:xfrm>
              <a:off x="2160" y="2304"/>
              <a:ext cx="1104" cy="0"/>
            </a:xfrm>
            <a:prstGeom prst="line">
              <a:avLst/>
            </a:prstGeom>
            <a:grp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28">
              <a:extLst>
                <a:ext uri="{FF2B5EF4-FFF2-40B4-BE49-F238E27FC236}">
                  <a16:creationId xmlns:a16="http://schemas.microsoft.com/office/drawing/2014/main" id="{AC25557D-8524-469F-A1B5-1463F82DAC6A}"/>
                </a:ext>
              </a:extLst>
            </p:cNvPr>
            <p:cNvSpPr>
              <a:spLocks noChangeShapeType="1"/>
            </p:cNvSpPr>
            <p:nvPr/>
          </p:nvSpPr>
          <p:spPr bwMode="auto">
            <a:xfrm flipH="1">
              <a:off x="4464" y="2016"/>
              <a:ext cx="768" cy="192"/>
            </a:xfrm>
            <a:prstGeom prst="line">
              <a:avLst/>
            </a:prstGeom>
            <a:grp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30">
              <a:extLst>
                <a:ext uri="{FF2B5EF4-FFF2-40B4-BE49-F238E27FC236}">
                  <a16:creationId xmlns:a16="http://schemas.microsoft.com/office/drawing/2014/main" id="{CBBF519E-CC41-43A8-8F64-ADEA9B01F4B5}"/>
                </a:ext>
              </a:extLst>
            </p:cNvPr>
            <p:cNvSpPr>
              <a:spLocks noChangeShapeType="1"/>
            </p:cNvSpPr>
            <p:nvPr/>
          </p:nvSpPr>
          <p:spPr bwMode="auto">
            <a:xfrm flipV="1">
              <a:off x="2304" y="2544"/>
              <a:ext cx="576" cy="48"/>
            </a:xfrm>
            <a:prstGeom prst="line">
              <a:avLst/>
            </a:prstGeom>
            <a:grp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8" name="Slide Number Placeholder 17">
            <a:extLst>
              <a:ext uri="{FF2B5EF4-FFF2-40B4-BE49-F238E27FC236}">
                <a16:creationId xmlns:a16="http://schemas.microsoft.com/office/drawing/2014/main" id="{105D32EB-0C3E-4BCF-B9F1-E40820F1652C}"/>
              </a:ext>
            </a:extLst>
          </p:cNvPr>
          <p:cNvSpPr>
            <a:spLocks noGrp="1"/>
          </p:cNvSpPr>
          <p:nvPr>
            <p:ph type="sldNum" sz="quarter" idx="12"/>
          </p:nvPr>
        </p:nvSpPr>
        <p:spPr/>
        <p:txBody>
          <a:bodyPr/>
          <a:lstStyle/>
          <a:p>
            <a:fld id="{CF79C518-0EF7-4C00-9BE3-751DAE9D3F3D}" type="slidenum">
              <a:rPr lang="en-US" smtClean="0"/>
              <a:t>236</a:t>
            </a:fld>
            <a:endParaRPr lang="en-US"/>
          </a:p>
        </p:txBody>
      </p:sp>
    </p:spTree>
    <p:extLst>
      <p:ext uri="{BB962C8B-B14F-4D97-AF65-F5344CB8AC3E}">
        <p14:creationId xmlns:p14="http://schemas.microsoft.com/office/powerpoint/2010/main" val="7427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3A0B2-0D34-401A-81E8-AB19A3B2020F}"/>
              </a:ext>
            </a:extLst>
          </p:cNvPr>
          <p:cNvSpPr>
            <a:spLocks noGrp="1"/>
          </p:cNvSpPr>
          <p:nvPr>
            <p:ph type="title"/>
          </p:nvPr>
        </p:nvSpPr>
        <p:spPr>
          <a:xfrm>
            <a:off x="0" y="0"/>
            <a:ext cx="12192000" cy="904875"/>
          </a:xfrm>
          <a:solidFill>
            <a:schemeClr val="accent1">
              <a:lumMod val="20000"/>
              <a:lumOff val="80000"/>
            </a:schemeClr>
          </a:solidFill>
        </p:spPr>
        <p:txBody>
          <a:bodyPr/>
          <a:lstStyle/>
          <a:p>
            <a:r>
              <a:rPr lang="en-US" altLang="en-US" b="1" dirty="0"/>
              <a:t>What is Concept-Learning?</a:t>
            </a:r>
            <a:endParaRPr lang="en-US" b="1" dirty="0"/>
          </a:p>
        </p:txBody>
      </p:sp>
      <p:sp>
        <p:nvSpPr>
          <p:cNvPr id="3" name="Content Placeholder 2">
            <a:extLst>
              <a:ext uri="{FF2B5EF4-FFF2-40B4-BE49-F238E27FC236}">
                <a16:creationId xmlns:a16="http://schemas.microsoft.com/office/drawing/2014/main" id="{8F6BC048-6D87-4045-B4CB-1A5D255D87B2}"/>
              </a:ext>
            </a:extLst>
          </p:cNvPr>
          <p:cNvSpPr>
            <a:spLocks noGrp="1"/>
          </p:cNvSpPr>
          <p:nvPr>
            <p:ph idx="1"/>
          </p:nvPr>
        </p:nvSpPr>
        <p:spPr/>
        <p:txBody>
          <a:bodyPr/>
          <a:lstStyle/>
          <a:p>
            <a:r>
              <a:rPr lang="en-US" altLang="en-US" dirty="0"/>
              <a:t>Given a set of examples labeled as members or non-members of a concept, </a:t>
            </a:r>
            <a:r>
              <a:rPr lang="en-US" altLang="en-US" i="1" u="sng" dirty="0"/>
              <a:t>concept-learning</a:t>
            </a:r>
            <a:r>
              <a:rPr lang="en-US" altLang="en-US" dirty="0"/>
              <a:t> consists of automatically inferring the general definition of this concept.</a:t>
            </a:r>
          </a:p>
          <a:p>
            <a:r>
              <a:rPr lang="en-US" altLang="en-US" dirty="0"/>
              <a:t>In other words, </a:t>
            </a:r>
            <a:r>
              <a:rPr lang="en-US" altLang="en-US" i="1" u="sng" dirty="0"/>
              <a:t>concept-learning</a:t>
            </a:r>
            <a:r>
              <a:rPr lang="en-US" altLang="en-US" dirty="0"/>
              <a:t> consists of approximating a </a:t>
            </a:r>
            <a:r>
              <a:rPr lang="en-US" altLang="en-US" dirty="0" err="1"/>
              <a:t>boolean</a:t>
            </a:r>
            <a:r>
              <a:rPr lang="en-US" altLang="en-US" dirty="0"/>
              <a:t>-valued function from training examples of its input and output. </a:t>
            </a:r>
          </a:p>
          <a:p>
            <a:endParaRPr lang="en-US" dirty="0"/>
          </a:p>
        </p:txBody>
      </p:sp>
      <p:sp>
        <p:nvSpPr>
          <p:cNvPr id="4" name="Footer Placeholder 3">
            <a:extLst>
              <a:ext uri="{FF2B5EF4-FFF2-40B4-BE49-F238E27FC236}">
                <a16:creationId xmlns:a16="http://schemas.microsoft.com/office/drawing/2014/main" id="{E8793E23-D6D4-4C0C-B9F4-FBFE51CDC08D}"/>
              </a:ext>
            </a:extLst>
          </p:cNvPr>
          <p:cNvSpPr>
            <a:spLocks noGrp="1"/>
          </p:cNvSpPr>
          <p:nvPr>
            <p:ph type="ftr" sz="quarter" idx="11"/>
          </p:nvPr>
        </p:nvSpPr>
        <p:spPr/>
        <p:txBody>
          <a:bodyPr/>
          <a:lstStyle/>
          <a:p>
            <a:r>
              <a:rPr lang="kn-IN"/>
              <a:t>ಡಾ|| ತ್ಯಾಗರಾಜು  ಜಿ.ಎಸ್ </a:t>
            </a:r>
            <a:endParaRPr lang="en-US" dirty="0"/>
          </a:p>
        </p:txBody>
      </p:sp>
      <p:sp>
        <p:nvSpPr>
          <p:cNvPr id="5" name="Slide Number Placeholder 4">
            <a:extLst>
              <a:ext uri="{FF2B5EF4-FFF2-40B4-BE49-F238E27FC236}">
                <a16:creationId xmlns:a16="http://schemas.microsoft.com/office/drawing/2014/main" id="{EF2732A6-5ED1-46C3-87C5-A747E3E8FF4C}"/>
              </a:ext>
            </a:extLst>
          </p:cNvPr>
          <p:cNvSpPr>
            <a:spLocks noGrp="1"/>
          </p:cNvSpPr>
          <p:nvPr>
            <p:ph type="sldNum" sz="quarter" idx="12"/>
          </p:nvPr>
        </p:nvSpPr>
        <p:spPr/>
        <p:txBody>
          <a:bodyPr/>
          <a:lstStyle/>
          <a:p>
            <a:fld id="{CF79C518-0EF7-4C00-9BE3-751DAE9D3F3D}" type="slidenum">
              <a:rPr lang="en-US" smtClean="0"/>
              <a:t>237</a:t>
            </a:fld>
            <a:endParaRPr lang="en-US"/>
          </a:p>
        </p:txBody>
      </p:sp>
    </p:spTree>
    <p:extLst>
      <p:ext uri="{BB962C8B-B14F-4D97-AF65-F5344CB8AC3E}">
        <p14:creationId xmlns:p14="http://schemas.microsoft.com/office/powerpoint/2010/main" val="389470147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C512D-BE3B-4E0D-AA95-378FACD89FC0}"/>
              </a:ext>
            </a:extLst>
          </p:cNvPr>
          <p:cNvSpPr>
            <a:spLocks noGrp="1"/>
          </p:cNvSpPr>
          <p:nvPr>
            <p:ph type="title"/>
          </p:nvPr>
        </p:nvSpPr>
        <p:spPr>
          <a:xfrm>
            <a:off x="0" y="0"/>
            <a:ext cx="12192000" cy="1020828"/>
          </a:xfrm>
          <a:solidFill>
            <a:schemeClr val="accent1">
              <a:lumMod val="20000"/>
              <a:lumOff val="80000"/>
            </a:schemeClr>
          </a:solidFill>
        </p:spPr>
        <p:txBody>
          <a:bodyPr/>
          <a:lstStyle/>
          <a:p>
            <a:r>
              <a:rPr lang="en-US" b="1" dirty="0"/>
              <a:t>A CONCEPT LEARNING TASK </a:t>
            </a:r>
          </a:p>
        </p:txBody>
      </p:sp>
      <p:sp>
        <p:nvSpPr>
          <p:cNvPr id="3" name="Content Placeholder 2">
            <a:extLst>
              <a:ext uri="{FF2B5EF4-FFF2-40B4-BE49-F238E27FC236}">
                <a16:creationId xmlns:a16="http://schemas.microsoft.com/office/drawing/2014/main" id="{545EF674-C200-436C-AB76-FBF4CDC95976}"/>
              </a:ext>
            </a:extLst>
          </p:cNvPr>
          <p:cNvSpPr>
            <a:spLocks noGrp="1"/>
          </p:cNvSpPr>
          <p:nvPr>
            <p:ph idx="1"/>
          </p:nvPr>
        </p:nvSpPr>
        <p:spPr>
          <a:xfrm>
            <a:off x="838199" y="1259633"/>
            <a:ext cx="10515601" cy="2836507"/>
          </a:xfrm>
          <a:solidFill>
            <a:schemeClr val="accent6">
              <a:lumMod val="20000"/>
              <a:lumOff val="80000"/>
            </a:schemeClr>
          </a:solidFill>
        </p:spPr>
        <p:txBody>
          <a:bodyPr>
            <a:normAutofit fontScale="85000" lnSpcReduction="20000"/>
          </a:bodyPr>
          <a:lstStyle/>
          <a:p>
            <a:r>
              <a:rPr lang="en-US" dirty="0"/>
              <a:t> Consider the example task of learning the target concept "</a:t>
            </a:r>
            <a:r>
              <a:rPr lang="en-US" i="1" dirty="0"/>
              <a:t>days on which my friend Aldo enjoys his favorite water sport</a:t>
            </a:r>
            <a:r>
              <a:rPr lang="en-US" dirty="0"/>
              <a:t>.“</a:t>
            </a:r>
          </a:p>
          <a:p>
            <a:r>
              <a:rPr lang="en-US" dirty="0"/>
              <a:t>Table describes a set of example days, each represented by a set of attributes. </a:t>
            </a:r>
          </a:p>
          <a:p>
            <a:r>
              <a:rPr lang="en-US" dirty="0"/>
              <a:t>The attribute EnjoySport indicates whether or not Aldo enjoys his favorite water sport on this day. </a:t>
            </a:r>
          </a:p>
          <a:p>
            <a:r>
              <a:rPr lang="en-US" dirty="0"/>
              <a:t>The task is to learn to predict the value of EnjoySport for an arbitrary day, based on the values of its other attributes. </a:t>
            </a:r>
          </a:p>
          <a:p>
            <a:pPr marL="0" indent="0">
              <a:buNone/>
            </a:pPr>
            <a:r>
              <a:rPr lang="en-US" altLang="en-US" sz="4200" b="1" u="sng" dirty="0"/>
              <a:t>Database:</a:t>
            </a:r>
            <a:endParaRPr lang="en-US" altLang="en-US" sz="4200" b="1" dirty="0"/>
          </a:p>
          <a:p>
            <a:endParaRPr lang="en-US" dirty="0"/>
          </a:p>
          <a:p>
            <a:endParaRPr lang="en-US" dirty="0"/>
          </a:p>
        </p:txBody>
      </p:sp>
      <p:sp>
        <p:nvSpPr>
          <p:cNvPr id="4" name="Footer Placeholder 3">
            <a:extLst>
              <a:ext uri="{FF2B5EF4-FFF2-40B4-BE49-F238E27FC236}">
                <a16:creationId xmlns:a16="http://schemas.microsoft.com/office/drawing/2014/main" id="{A8A5C97B-5BF6-4BD0-B65B-2AB2EF0EB195}"/>
              </a:ext>
            </a:extLst>
          </p:cNvPr>
          <p:cNvSpPr>
            <a:spLocks noGrp="1"/>
          </p:cNvSpPr>
          <p:nvPr>
            <p:ph type="ftr" sz="quarter" idx="11"/>
          </p:nvPr>
        </p:nvSpPr>
        <p:spPr/>
        <p:txBody>
          <a:bodyPr/>
          <a:lstStyle/>
          <a:p>
            <a:r>
              <a:rPr lang="kn-IN"/>
              <a:t>ಡಾ|| ತ್ಯಾಗರಾಜು  ಜಿ.ಎಸ್ </a:t>
            </a:r>
            <a:endParaRPr lang="en-US" dirty="0"/>
          </a:p>
        </p:txBody>
      </p:sp>
      <p:graphicFrame>
        <p:nvGraphicFramePr>
          <p:cNvPr id="5" name="Table 4">
            <a:extLst>
              <a:ext uri="{FF2B5EF4-FFF2-40B4-BE49-F238E27FC236}">
                <a16:creationId xmlns:a16="http://schemas.microsoft.com/office/drawing/2014/main" id="{78A6D57D-2ACE-4AAB-88B5-117168BD42B6}"/>
              </a:ext>
            </a:extLst>
          </p:cNvPr>
          <p:cNvGraphicFramePr>
            <a:graphicFrameLocks noGrp="1"/>
          </p:cNvGraphicFramePr>
          <p:nvPr>
            <p:extLst/>
          </p:nvPr>
        </p:nvGraphicFramePr>
        <p:xfrm>
          <a:off x="838200" y="4096140"/>
          <a:ext cx="10515600" cy="1854200"/>
        </p:xfrm>
        <a:graphic>
          <a:graphicData uri="http://schemas.openxmlformats.org/drawingml/2006/table">
            <a:tbl>
              <a:tblPr firstRow="1" bandRow="1">
                <a:tableStyleId>{5940675A-B579-460E-94D1-54222C63F5DA}</a:tableStyleId>
              </a:tblPr>
              <a:tblGrid>
                <a:gridCol w="924563">
                  <a:extLst>
                    <a:ext uri="{9D8B030D-6E8A-4147-A177-3AD203B41FA5}">
                      <a16:colId xmlns:a16="http://schemas.microsoft.com/office/drawing/2014/main" val="442519953"/>
                    </a:ext>
                  </a:extLst>
                </a:gridCol>
                <a:gridCol w="1704337">
                  <a:extLst>
                    <a:ext uri="{9D8B030D-6E8A-4147-A177-3AD203B41FA5}">
                      <a16:colId xmlns:a16="http://schemas.microsoft.com/office/drawing/2014/main" val="2123539849"/>
                    </a:ext>
                  </a:extLst>
                </a:gridCol>
                <a:gridCol w="1314450">
                  <a:extLst>
                    <a:ext uri="{9D8B030D-6E8A-4147-A177-3AD203B41FA5}">
                      <a16:colId xmlns:a16="http://schemas.microsoft.com/office/drawing/2014/main" val="1094587702"/>
                    </a:ext>
                  </a:extLst>
                </a:gridCol>
                <a:gridCol w="1314450">
                  <a:extLst>
                    <a:ext uri="{9D8B030D-6E8A-4147-A177-3AD203B41FA5}">
                      <a16:colId xmlns:a16="http://schemas.microsoft.com/office/drawing/2014/main" val="2252258182"/>
                    </a:ext>
                  </a:extLst>
                </a:gridCol>
                <a:gridCol w="1314450">
                  <a:extLst>
                    <a:ext uri="{9D8B030D-6E8A-4147-A177-3AD203B41FA5}">
                      <a16:colId xmlns:a16="http://schemas.microsoft.com/office/drawing/2014/main" val="3737626686"/>
                    </a:ext>
                  </a:extLst>
                </a:gridCol>
                <a:gridCol w="1314450">
                  <a:extLst>
                    <a:ext uri="{9D8B030D-6E8A-4147-A177-3AD203B41FA5}">
                      <a16:colId xmlns:a16="http://schemas.microsoft.com/office/drawing/2014/main" val="453016994"/>
                    </a:ext>
                  </a:extLst>
                </a:gridCol>
                <a:gridCol w="1314450">
                  <a:extLst>
                    <a:ext uri="{9D8B030D-6E8A-4147-A177-3AD203B41FA5}">
                      <a16:colId xmlns:a16="http://schemas.microsoft.com/office/drawing/2014/main" val="400688695"/>
                    </a:ext>
                  </a:extLst>
                </a:gridCol>
                <a:gridCol w="1314450">
                  <a:extLst>
                    <a:ext uri="{9D8B030D-6E8A-4147-A177-3AD203B41FA5}">
                      <a16:colId xmlns:a16="http://schemas.microsoft.com/office/drawing/2014/main" val="3104582144"/>
                    </a:ext>
                  </a:extLst>
                </a:gridCol>
              </a:tblGrid>
              <a:tr h="370840">
                <a:tc>
                  <a:txBody>
                    <a:bodyPr/>
                    <a:lstStyle/>
                    <a:p>
                      <a:pPr algn="ctr"/>
                      <a:r>
                        <a:rPr lang="en-US" sz="1800" b="1" dirty="0"/>
                        <a:t>Day</a:t>
                      </a:r>
                    </a:p>
                  </a:txBody>
                  <a:tcPr>
                    <a:solidFill>
                      <a:schemeClr val="bg1">
                        <a:lumMod val="85000"/>
                      </a:schemeClr>
                    </a:solidFill>
                  </a:tcPr>
                </a:tc>
                <a:tc>
                  <a:txBody>
                    <a:bodyPr/>
                    <a:lstStyle/>
                    <a:p>
                      <a:pPr algn="ctr"/>
                      <a:r>
                        <a:rPr lang="en-US" sz="1800" b="1" dirty="0"/>
                        <a:t>Sky</a:t>
                      </a:r>
                    </a:p>
                  </a:txBody>
                  <a:tcPr>
                    <a:solidFill>
                      <a:schemeClr val="bg1">
                        <a:lumMod val="85000"/>
                      </a:schemeClr>
                    </a:solidFill>
                  </a:tcPr>
                </a:tc>
                <a:tc>
                  <a:txBody>
                    <a:bodyPr/>
                    <a:lstStyle/>
                    <a:p>
                      <a:pPr algn="ctr"/>
                      <a:r>
                        <a:rPr lang="en-US" sz="1800" b="1" dirty="0"/>
                        <a:t>AirTemp</a:t>
                      </a:r>
                    </a:p>
                  </a:txBody>
                  <a:tcPr>
                    <a:solidFill>
                      <a:schemeClr val="bg1">
                        <a:lumMod val="85000"/>
                      </a:schemeClr>
                    </a:solidFill>
                  </a:tcPr>
                </a:tc>
                <a:tc>
                  <a:txBody>
                    <a:bodyPr/>
                    <a:lstStyle/>
                    <a:p>
                      <a:pPr algn="ctr"/>
                      <a:r>
                        <a:rPr lang="en-US" sz="1800" b="1" dirty="0"/>
                        <a:t>Humidity</a:t>
                      </a:r>
                    </a:p>
                  </a:txBody>
                  <a:tcPr>
                    <a:solidFill>
                      <a:schemeClr val="bg1">
                        <a:lumMod val="85000"/>
                      </a:schemeClr>
                    </a:solidFill>
                  </a:tcPr>
                </a:tc>
                <a:tc>
                  <a:txBody>
                    <a:bodyPr/>
                    <a:lstStyle/>
                    <a:p>
                      <a:pPr algn="ctr"/>
                      <a:r>
                        <a:rPr lang="en-US" sz="1800" b="1" dirty="0"/>
                        <a:t>Wind</a:t>
                      </a:r>
                    </a:p>
                  </a:txBody>
                  <a:tcPr>
                    <a:solidFill>
                      <a:schemeClr val="bg1">
                        <a:lumMod val="85000"/>
                      </a:schemeClr>
                    </a:solidFill>
                  </a:tcPr>
                </a:tc>
                <a:tc>
                  <a:txBody>
                    <a:bodyPr/>
                    <a:lstStyle/>
                    <a:p>
                      <a:pPr algn="ctr"/>
                      <a:r>
                        <a:rPr lang="en-US" sz="1800" b="1" dirty="0"/>
                        <a:t>Water</a:t>
                      </a:r>
                    </a:p>
                  </a:txBody>
                  <a:tcPr>
                    <a:solidFill>
                      <a:schemeClr val="bg1">
                        <a:lumMod val="85000"/>
                      </a:schemeClr>
                    </a:solidFill>
                  </a:tcPr>
                </a:tc>
                <a:tc>
                  <a:txBody>
                    <a:bodyPr/>
                    <a:lstStyle/>
                    <a:p>
                      <a:pPr algn="ctr"/>
                      <a:r>
                        <a:rPr lang="en-US" sz="1800" b="1" dirty="0"/>
                        <a:t>Forecast</a:t>
                      </a:r>
                    </a:p>
                  </a:txBody>
                  <a:tcPr>
                    <a:solidFill>
                      <a:schemeClr val="bg1">
                        <a:lumMod val="85000"/>
                      </a:schemeClr>
                    </a:solidFill>
                  </a:tcPr>
                </a:tc>
                <a:tc>
                  <a:txBody>
                    <a:bodyPr/>
                    <a:lstStyle/>
                    <a:p>
                      <a:pPr algn="ctr"/>
                      <a:r>
                        <a:rPr lang="en-US" sz="1800" b="1" dirty="0"/>
                        <a:t>EnjoySport</a:t>
                      </a:r>
                    </a:p>
                  </a:txBody>
                  <a:tcPr>
                    <a:solidFill>
                      <a:schemeClr val="bg1">
                        <a:lumMod val="85000"/>
                      </a:schemeClr>
                    </a:solidFill>
                  </a:tcPr>
                </a:tc>
                <a:extLst>
                  <a:ext uri="{0D108BD9-81ED-4DB2-BD59-A6C34878D82A}">
                    <a16:rowId xmlns:a16="http://schemas.microsoft.com/office/drawing/2014/main" val="4127691743"/>
                  </a:ext>
                </a:extLst>
              </a:tr>
              <a:tr h="370840">
                <a:tc>
                  <a:txBody>
                    <a:bodyPr/>
                    <a:lstStyle/>
                    <a:p>
                      <a:pPr algn="ctr"/>
                      <a:r>
                        <a:rPr lang="en-US" sz="1800" b="1" dirty="0"/>
                        <a:t>1</a:t>
                      </a:r>
                    </a:p>
                  </a:txBody>
                  <a:tcPr>
                    <a:solidFill>
                      <a:schemeClr val="bg1">
                        <a:lumMod val="85000"/>
                      </a:schemeClr>
                    </a:solidFill>
                  </a:tcPr>
                </a:tc>
                <a:tc>
                  <a:txBody>
                    <a:bodyPr/>
                    <a:lstStyle/>
                    <a:p>
                      <a:pPr algn="ctr"/>
                      <a:r>
                        <a:rPr lang="en-US" sz="1800" dirty="0"/>
                        <a:t>Sunny</a:t>
                      </a:r>
                    </a:p>
                  </a:txBody>
                  <a:tcPr/>
                </a:tc>
                <a:tc>
                  <a:txBody>
                    <a:bodyPr/>
                    <a:lstStyle/>
                    <a:p>
                      <a:pPr algn="ctr"/>
                      <a:r>
                        <a:rPr lang="en-US" sz="1800" dirty="0"/>
                        <a:t>Warm</a:t>
                      </a:r>
                    </a:p>
                  </a:txBody>
                  <a:tcPr/>
                </a:tc>
                <a:tc>
                  <a:txBody>
                    <a:bodyPr/>
                    <a:lstStyle/>
                    <a:p>
                      <a:pPr algn="ctr"/>
                      <a:r>
                        <a:rPr lang="en-US" sz="1800" dirty="0"/>
                        <a:t>Normal </a:t>
                      </a:r>
                    </a:p>
                  </a:txBody>
                  <a:tcPr/>
                </a:tc>
                <a:tc>
                  <a:txBody>
                    <a:bodyPr/>
                    <a:lstStyle/>
                    <a:p>
                      <a:pPr algn="ctr"/>
                      <a:r>
                        <a:rPr lang="en-US" sz="1800" dirty="0"/>
                        <a:t>Strong</a:t>
                      </a:r>
                    </a:p>
                  </a:txBody>
                  <a:tcPr/>
                </a:tc>
                <a:tc>
                  <a:txBody>
                    <a:bodyPr/>
                    <a:lstStyle/>
                    <a:p>
                      <a:pPr algn="ctr"/>
                      <a:r>
                        <a:rPr lang="en-US" sz="1800" dirty="0"/>
                        <a:t>Warm</a:t>
                      </a:r>
                    </a:p>
                  </a:txBody>
                  <a:tcPr/>
                </a:tc>
                <a:tc>
                  <a:txBody>
                    <a:bodyPr/>
                    <a:lstStyle/>
                    <a:p>
                      <a:pPr algn="ctr"/>
                      <a:r>
                        <a:rPr lang="en-US" sz="1800" dirty="0"/>
                        <a:t>Same</a:t>
                      </a:r>
                    </a:p>
                  </a:txBody>
                  <a:tcPr/>
                </a:tc>
                <a:tc>
                  <a:txBody>
                    <a:bodyPr/>
                    <a:lstStyle/>
                    <a:p>
                      <a:pPr algn="ctr"/>
                      <a:r>
                        <a:rPr lang="en-US" sz="1800" dirty="0"/>
                        <a:t>Yes</a:t>
                      </a:r>
                    </a:p>
                  </a:txBody>
                  <a:tcPr/>
                </a:tc>
                <a:extLst>
                  <a:ext uri="{0D108BD9-81ED-4DB2-BD59-A6C34878D82A}">
                    <a16:rowId xmlns:a16="http://schemas.microsoft.com/office/drawing/2014/main" val="160435473"/>
                  </a:ext>
                </a:extLst>
              </a:tr>
              <a:tr h="370840">
                <a:tc>
                  <a:txBody>
                    <a:bodyPr/>
                    <a:lstStyle/>
                    <a:p>
                      <a:pPr algn="ctr"/>
                      <a:r>
                        <a:rPr lang="en-US" sz="1800" b="1" dirty="0"/>
                        <a:t>2</a:t>
                      </a:r>
                    </a:p>
                  </a:txBody>
                  <a:tcPr>
                    <a:solidFill>
                      <a:schemeClr val="bg1">
                        <a:lumMod val="85000"/>
                      </a:schemeClr>
                    </a:solidFill>
                  </a:tcPr>
                </a:tc>
                <a:tc>
                  <a:txBody>
                    <a:bodyPr/>
                    <a:lstStyle/>
                    <a:p>
                      <a:pPr algn="ctr"/>
                      <a:r>
                        <a:rPr lang="en-US" sz="1800" dirty="0"/>
                        <a:t>Sunny </a:t>
                      </a:r>
                    </a:p>
                  </a:txBody>
                  <a:tcPr/>
                </a:tc>
                <a:tc>
                  <a:txBody>
                    <a:bodyPr/>
                    <a:lstStyle/>
                    <a:p>
                      <a:pPr algn="ctr"/>
                      <a:r>
                        <a:rPr lang="en-US" sz="1800" dirty="0"/>
                        <a:t>Warm</a:t>
                      </a:r>
                    </a:p>
                  </a:txBody>
                  <a:tcPr/>
                </a:tc>
                <a:tc>
                  <a:txBody>
                    <a:bodyPr/>
                    <a:lstStyle/>
                    <a:p>
                      <a:pPr algn="ctr"/>
                      <a:r>
                        <a:rPr lang="en-US" sz="1800" dirty="0"/>
                        <a:t>High</a:t>
                      </a:r>
                    </a:p>
                  </a:txBody>
                  <a:tcPr/>
                </a:tc>
                <a:tc>
                  <a:txBody>
                    <a:bodyPr/>
                    <a:lstStyle/>
                    <a:p>
                      <a:pPr algn="ctr"/>
                      <a:r>
                        <a:rPr lang="en-US" sz="1800" dirty="0"/>
                        <a:t>Strong</a:t>
                      </a:r>
                    </a:p>
                  </a:txBody>
                  <a:tcPr/>
                </a:tc>
                <a:tc>
                  <a:txBody>
                    <a:bodyPr/>
                    <a:lstStyle/>
                    <a:p>
                      <a:pPr algn="ctr"/>
                      <a:r>
                        <a:rPr lang="en-US" sz="1800" dirty="0"/>
                        <a:t>Warm</a:t>
                      </a:r>
                    </a:p>
                  </a:txBody>
                  <a:tcPr/>
                </a:tc>
                <a:tc>
                  <a:txBody>
                    <a:bodyPr/>
                    <a:lstStyle/>
                    <a:p>
                      <a:pPr algn="ctr"/>
                      <a:r>
                        <a:rPr lang="en-US" sz="1800" dirty="0"/>
                        <a:t>Same</a:t>
                      </a:r>
                    </a:p>
                  </a:txBody>
                  <a:tcPr/>
                </a:tc>
                <a:tc>
                  <a:txBody>
                    <a:bodyPr/>
                    <a:lstStyle/>
                    <a:p>
                      <a:pPr algn="ctr"/>
                      <a:r>
                        <a:rPr lang="en-US" sz="1800" dirty="0"/>
                        <a:t>Yes</a:t>
                      </a:r>
                    </a:p>
                  </a:txBody>
                  <a:tcPr/>
                </a:tc>
                <a:extLst>
                  <a:ext uri="{0D108BD9-81ED-4DB2-BD59-A6C34878D82A}">
                    <a16:rowId xmlns:a16="http://schemas.microsoft.com/office/drawing/2014/main" val="2965797106"/>
                  </a:ext>
                </a:extLst>
              </a:tr>
              <a:tr h="370840">
                <a:tc>
                  <a:txBody>
                    <a:bodyPr/>
                    <a:lstStyle/>
                    <a:p>
                      <a:pPr algn="ctr"/>
                      <a:r>
                        <a:rPr lang="en-US" sz="1800" b="1" dirty="0"/>
                        <a:t>3</a:t>
                      </a:r>
                    </a:p>
                  </a:txBody>
                  <a:tcPr>
                    <a:solidFill>
                      <a:schemeClr val="bg1">
                        <a:lumMod val="85000"/>
                      </a:schemeClr>
                    </a:solidFill>
                  </a:tcPr>
                </a:tc>
                <a:tc>
                  <a:txBody>
                    <a:bodyPr/>
                    <a:lstStyle/>
                    <a:p>
                      <a:pPr algn="ctr"/>
                      <a:r>
                        <a:rPr lang="en-US" sz="1800" dirty="0"/>
                        <a:t>Rainy </a:t>
                      </a:r>
                    </a:p>
                  </a:txBody>
                  <a:tcPr/>
                </a:tc>
                <a:tc>
                  <a:txBody>
                    <a:bodyPr/>
                    <a:lstStyle/>
                    <a:p>
                      <a:pPr algn="ctr"/>
                      <a:r>
                        <a:rPr lang="en-US" sz="1800" dirty="0"/>
                        <a:t>Cold</a:t>
                      </a:r>
                    </a:p>
                  </a:txBody>
                  <a:tcPr/>
                </a:tc>
                <a:tc>
                  <a:txBody>
                    <a:bodyPr/>
                    <a:lstStyle/>
                    <a:p>
                      <a:pPr algn="ctr"/>
                      <a:r>
                        <a:rPr lang="en-US" sz="1800" dirty="0"/>
                        <a:t>High</a:t>
                      </a:r>
                    </a:p>
                  </a:txBody>
                  <a:tcPr/>
                </a:tc>
                <a:tc>
                  <a:txBody>
                    <a:bodyPr/>
                    <a:lstStyle/>
                    <a:p>
                      <a:pPr algn="ctr"/>
                      <a:r>
                        <a:rPr lang="en-US" sz="1800" dirty="0"/>
                        <a:t>Strong</a:t>
                      </a:r>
                    </a:p>
                  </a:txBody>
                  <a:tcPr/>
                </a:tc>
                <a:tc>
                  <a:txBody>
                    <a:bodyPr/>
                    <a:lstStyle/>
                    <a:p>
                      <a:pPr algn="ctr"/>
                      <a:r>
                        <a:rPr lang="en-US" sz="1800" dirty="0"/>
                        <a:t>Warm</a:t>
                      </a:r>
                    </a:p>
                  </a:txBody>
                  <a:tcPr/>
                </a:tc>
                <a:tc>
                  <a:txBody>
                    <a:bodyPr/>
                    <a:lstStyle/>
                    <a:p>
                      <a:pPr algn="ctr"/>
                      <a:r>
                        <a:rPr lang="en-US" sz="1800" dirty="0"/>
                        <a:t>Change</a:t>
                      </a:r>
                    </a:p>
                  </a:txBody>
                  <a:tcPr/>
                </a:tc>
                <a:tc>
                  <a:txBody>
                    <a:bodyPr/>
                    <a:lstStyle/>
                    <a:p>
                      <a:pPr algn="ctr"/>
                      <a:r>
                        <a:rPr lang="en-US" sz="1800" dirty="0"/>
                        <a:t>No</a:t>
                      </a:r>
                    </a:p>
                  </a:txBody>
                  <a:tcPr/>
                </a:tc>
                <a:extLst>
                  <a:ext uri="{0D108BD9-81ED-4DB2-BD59-A6C34878D82A}">
                    <a16:rowId xmlns:a16="http://schemas.microsoft.com/office/drawing/2014/main" val="3382565811"/>
                  </a:ext>
                </a:extLst>
              </a:tr>
              <a:tr h="370840">
                <a:tc>
                  <a:txBody>
                    <a:bodyPr/>
                    <a:lstStyle/>
                    <a:p>
                      <a:pPr algn="ctr"/>
                      <a:r>
                        <a:rPr lang="en-US" sz="1800" b="1" dirty="0"/>
                        <a:t>4</a:t>
                      </a:r>
                    </a:p>
                  </a:txBody>
                  <a:tcPr>
                    <a:solidFill>
                      <a:schemeClr val="bg1">
                        <a:lumMod val="85000"/>
                      </a:schemeClr>
                    </a:solidFill>
                  </a:tcPr>
                </a:tc>
                <a:tc>
                  <a:txBody>
                    <a:bodyPr/>
                    <a:lstStyle/>
                    <a:p>
                      <a:pPr algn="ctr"/>
                      <a:r>
                        <a:rPr lang="en-US" sz="1800" dirty="0"/>
                        <a:t>Sunny </a:t>
                      </a:r>
                    </a:p>
                  </a:txBody>
                  <a:tcPr/>
                </a:tc>
                <a:tc>
                  <a:txBody>
                    <a:bodyPr/>
                    <a:lstStyle/>
                    <a:p>
                      <a:pPr algn="ctr"/>
                      <a:r>
                        <a:rPr lang="en-US" sz="1800" dirty="0"/>
                        <a:t>Warm</a:t>
                      </a:r>
                    </a:p>
                  </a:txBody>
                  <a:tcPr/>
                </a:tc>
                <a:tc>
                  <a:txBody>
                    <a:bodyPr/>
                    <a:lstStyle/>
                    <a:p>
                      <a:pPr algn="ctr"/>
                      <a:r>
                        <a:rPr lang="en-US" sz="1800" dirty="0"/>
                        <a:t>High</a:t>
                      </a:r>
                    </a:p>
                  </a:txBody>
                  <a:tcPr/>
                </a:tc>
                <a:tc>
                  <a:txBody>
                    <a:bodyPr/>
                    <a:lstStyle/>
                    <a:p>
                      <a:pPr algn="ctr"/>
                      <a:r>
                        <a:rPr lang="en-US" sz="1800" dirty="0"/>
                        <a:t>Strong</a:t>
                      </a:r>
                    </a:p>
                  </a:txBody>
                  <a:tcPr/>
                </a:tc>
                <a:tc>
                  <a:txBody>
                    <a:bodyPr/>
                    <a:lstStyle/>
                    <a:p>
                      <a:pPr algn="ctr"/>
                      <a:r>
                        <a:rPr lang="en-US" sz="1800" dirty="0"/>
                        <a:t>Cool</a:t>
                      </a:r>
                    </a:p>
                  </a:txBody>
                  <a:tcPr/>
                </a:tc>
                <a:tc>
                  <a:txBody>
                    <a:bodyPr/>
                    <a:lstStyle/>
                    <a:p>
                      <a:pPr algn="ctr"/>
                      <a:r>
                        <a:rPr lang="en-US" sz="1800" dirty="0"/>
                        <a:t>Change</a:t>
                      </a:r>
                    </a:p>
                  </a:txBody>
                  <a:tcPr/>
                </a:tc>
                <a:tc>
                  <a:txBody>
                    <a:bodyPr/>
                    <a:lstStyle/>
                    <a:p>
                      <a:pPr algn="ctr"/>
                      <a:r>
                        <a:rPr lang="en-US" sz="1800" dirty="0"/>
                        <a:t>YEs</a:t>
                      </a:r>
                    </a:p>
                  </a:txBody>
                  <a:tcPr/>
                </a:tc>
                <a:extLst>
                  <a:ext uri="{0D108BD9-81ED-4DB2-BD59-A6C34878D82A}">
                    <a16:rowId xmlns:a16="http://schemas.microsoft.com/office/drawing/2014/main" val="1001147115"/>
                  </a:ext>
                </a:extLst>
              </a:tr>
            </a:tbl>
          </a:graphicData>
        </a:graphic>
      </p:graphicFrame>
      <p:sp>
        <p:nvSpPr>
          <p:cNvPr id="6" name="Slide Number Placeholder 5">
            <a:extLst>
              <a:ext uri="{FF2B5EF4-FFF2-40B4-BE49-F238E27FC236}">
                <a16:creationId xmlns:a16="http://schemas.microsoft.com/office/drawing/2014/main" id="{FA209E76-F150-4D87-B0C1-46A69C8F9810}"/>
              </a:ext>
            </a:extLst>
          </p:cNvPr>
          <p:cNvSpPr>
            <a:spLocks noGrp="1"/>
          </p:cNvSpPr>
          <p:nvPr>
            <p:ph type="sldNum" sz="quarter" idx="12"/>
          </p:nvPr>
        </p:nvSpPr>
        <p:spPr/>
        <p:txBody>
          <a:bodyPr/>
          <a:lstStyle/>
          <a:p>
            <a:fld id="{CF79C518-0EF7-4C00-9BE3-751DAE9D3F3D}" type="slidenum">
              <a:rPr lang="en-US" smtClean="0"/>
              <a:t>238</a:t>
            </a:fld>
            <a:endParaRPr lang="en-US"/>
          </a:p>
        </p:txBody>
      </p:sp>
    </p:spTree>
    <p:extLst>
      <p:ext uri="{BB962C8B-B14F-4D97-AF65-F5344CB8AC3E}">
        <p14:creationId xmlns:p14="http://schemas.microsoft.com/office/powerpoint/2010/main" val="422975900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6A71-426A-48FD-B85C-1535C04A2AFF}"/>
              </a:ext>
            </a:extLst>
          </p:cNvPr>
          <p:cNvSpPr>
            <a:spLocks noGrp="1"/>
          </p:cNvSpPr>
          <p:nvPr>
            <p:ph type="title"/>
          </p:nvPr>
        </p:nvSpPr>
        <p:spPr>
          <a:xfrm>
            <a:off x="0" y="7078"/>
            <a:ext cx="12192000" cy="1325563"/>
          </a:xfrm>
          <a:solidFill>
            <a:schemeClr val="accent1">
              <a:lumMod val="20000"/>
              <a:lumOff val="80000"/>
            </a:schemeClr>
          </a:solidFill>
        </p:spPr>
        <p:txBody>
          <a:bodyPr/>
          <a:lstStyle/>
          <a:p>
            <a:r>
              <a:rPr lang="en-US" altLang="en-US" b="1" dirty="0"/>
              <a:t>Example of a Concept Learning </a:t>
            </a:r>
            <a:endParaRPr lang="en-US" b="1" dirty="0"/>
          </a:p>
        </p:txBody>
      </p:sp>
      <p:sp>
        <p:nvSpPr>
          <p:cNvPr id="3" name="Content Placeholder 2">
            <a:extLst>
              <a:ext uri="{FF2B5EF4-FFF2-40B4-BE49-F238E27FC236}">
                <a16:creationId xmlns:a16="http://schemas.microsoft.com/office/drawing/2014/main" id="{1F68A3ED-E12D-4BDF-8ECE-EE2BD7CE7269}"/>
              </a:ext>
            </a:extLst>
          </p:cNvPr>
          <p:cNvSpPr>
            <a:spLocks noGrp="1"/>
          </p:cNvSpPr>
          <p:nvPr>
            <p:ph idx="1"/>
          </p:nvPr>
        </p:nvSpPr>
        <p:spPr/>
        <p:txBody>
          <a:bodyPr/>
          <a:lstStyle/>
          <a:p>
            <a:r>
              <a:rPr lang="en-US" altLang="en-US" b="1" dirty="0"/>
              <a:t>Concept:</a:t>
            </a:r>
            <a:r>
              <a:rPr lang="en-US" altLang="en-US" dirty="0"/>
              <a:t> Good Days for Water Sports     (values: Yes, No)</a:t>
            </a:r>
          </a:p>
          <a:p>
            <a:r>
              <a:rPr lang="en-US" altLang="en-US" dirty="0"/>
              <a:t> </a:t>
            </a:r>
            <a:r>
              <a:rPr lang="en-US" altLang="en-US" b="1" dirty="0"/>
              <a:t>Attributes/Features:</a:t>
            </a:r>
            <a:endParaRPr lang="en-US" altLang="en-US" dirty="0"/>
          </a:p>
          <a:p>
            <a:pPr lvl="1">
              <a:lnSpc>
                <a:spcPct val="80000"/>
              </a:lnSpc>
            </a:pPr>
            <a:r>
              <a:rPr lang="en-US" altLang="en-US" b="1" dirty="0"/>
              <a:t>Sky</a:t>
            </a:r>
            <a:r>
              <a:rPr lang="en-US" altLang="en-US" dirty="0"/>
              <a:t> (values: Sunny, Cloudy, Rainy)</a:t>
            </a:r>
          </a:p>
          <a:p>
            <a:pPr lvl="1">
              <a:lnSpc>
                <a:spcPct val="80000"/>
              </a:lnSpc>
            </a:pPr>
            <a:r>
              <a:rPr lang="en-US" altLang="en-US" b="1" dirty="0"/>
              <a:t>AirTemp</a:t>
            </a:r>
            <a:r>
              <a:rPr lang="en-US" altLang="en-US" dirty="0"/>
              <a:t> (values: Warm, Cold)</a:t>
            </a:r>
          </a:p>
          <a:p>
            <a:pPr lvl="1">
              <a:lnSpc>
                <a:spcPct val="80000"/>
              </a:lnSpc>
            </a:pPr>
            <a:r>
              <a:rPr lang="en-US" altLang="en-US" b="1" dirty="0"/>
              <a:t>Humidity</a:t>
            </a:r>
            <a:r>
              <a:rPr lang="en-US" altLang="en-US" dirty="0"/>
              <a:t> (values: Normal, High)</a:t>
            </a:r>
          </a:p>
          <a:p>
            <a:pPr lvl="1">
              <a:lnSpc>
                <a:spcPct val="80000"/>
              </a:lnSpc>
            </a:pPr>
            <a:r>
              <a:rPr lang="en-US" altLang="en-US" b="1" dirty="0"/>
              <a:t>Wind </a:t>
            </a:r>
            <a:r>
              <a:rPr lang="en-US" altLang="en-US" dirty="0"/>
              <a:t>(values: Strong, Weak)</a:t>
            </a:r>
          </a:p>
          <a:p>
            <a:pPr lvl="1">
              <a:lnSpc>
                <a:spcPct val="80000"/>
              </a:lnSpc>
            </a:pPr>
            <a:r>
              <a:rPr lang="en-US" altLang="en-US" b="1" dirty="0"/>
              <a:t>Water</a:t>
            </a:r>
            <a:r>
              <a:rPr lang="en-US" altLang="en-US" dirty="0"/>
              <a:t> (Warm, Cool)</a:t>
            </a:r>
          </a:p>
          <a:p>
            <a:pPr lvl="1">
              <a:lnSpc>
                <a:spcPct val="80000"/>
              </a:lnSpc>
            </a:pPr>
            <a:r>
              <a:rPr lang="en-US" altLang="en-US" b="1" dirty="0"/>
              <a:t>Forecast</a:t>
            </a:r>
            <a:r>
              <a:rPr lang="en-US" altLang="en-US" dirty="0"/>
              <a:t> (values: Same, Change)</a:t>
            </a:r>
          </a:p>
          <a:p>
            <a:pPr>
              <a:lnSpc>
                <a:spcPct val="80000"/>
              </a:lnSpc>
            </a:pPr>
            <a:r>
              <a:rPr lang="en-US" altLang="en-US" dirty="0"/>
              <a:t> </a:t>
            </a:r>
            <a:r>
              <a:rPr lang="en-US" altLang="en-US" b="1" dirty="0"/>
              <a:t>Example of a Training Point:</a:t>
            </a:r>
          </a:p>
          <a:p>
            <a:pPr>
              <a:lnSpc>
                <a:spcPct val="80000"/>
              </a:lnSpc>
              <a:buFont typeface="Monotype Sorts" pitchFamily="2" charset="2"/>
              <a:buNone/>
            </a:pPr>
            <a:r>
              <a:rPr lang="en-US" altLang="en-US" dirty="0"/>
              <a:t>  &lt;Sunny, Warm, High, Strong, Warm, Same, Yes&gt;</a:t>
            </a:r>
            <a:endParaRPr lang="en-US" altLang="en-US" b="1" dirty="0"/>
          </a:p>
          <a:p>
            <a:endParaRPr lang="en-US" dirty="0"/>
          </a:p>
        </p:txBody>
      </p:sp>
      <p:sp>
        <p:nvSpPr>
          <p:cNvPr id="4" name="Footer Placeholder 3">
            <a:extLst>
              <a:ext uri="{FF2B5EF4-FFF2-40B4-BE49-F238E27FC236}">
                <a16:creationId xmlns:a16="http://schemas.microsoft.com/office/drawing/2014/main" id="{DD49BC9A-98B1-4DBD-A78A-17CEF671E3C1}"/>
              </a:ext>
            </a:extLst>
          </p:cNvPr>
          <p:cNvSpPr>
            <a:spLocks noGrp="1"/>
          </p:cNvSpPr>
          <p:nvPr>
            <p:ph type="ftr" sz="quarter" idx="11"/>
          </p:nvPr>
        </p:nvSpPr>
        <p:spPr/>
        <p:txBody>
          <a:bodyPr/>
          <a:lstStyle/>
          <a:p>
            <a:r>
              <a:rPr lang="kn-IN"/>
              <a:t>ಡಾ|| ತ್ಯಾಗರಾಜು  ಜಿ.ಎಸ್ </a:t>
            </a:r>
            <a:endParaRPr lang="en-US" dirty="0"/>
          </a:p>
        </p:txBody>
      </p:sp>
      <p:grpSp>
        <p:nvGrpSpPr>
          <p:cNvPr id="5" name="Group 4">
            <a:extLst>
              <a:ext uri="{FF2B5EF4-FFF2-40B4-BE49-F238E27FC236}">
                <a16:creationId xmlns:a16="http://schemas.microsoft.com/office/drawing/2014/main" id="{05E21C99-F345-4303-B118-44EAD58311CF}"/>
              </a:ext>
            </a:extLst>
          </p:cNvPr>
          <p:cNvGrpSpPr/>
          <p:nvPr/>
        </p:nvGrpSpPr>
        <p:grpSpPr>
          <a:xfrm>
            <a:off x="6666398" y="4441760"/>
            <a:ext cx="998538" cy="1123950"/>
            <a:chOff x="7375525" y="4591050"/>
            <a:chExt cx="998538" cy="1123950"/>
          </a:xfrm>
        </p:grpSpPr>
        <p:sp>
          <p:nvSpPr>
            <p:cNvPr id="6" name="Text Box 4">
              <a:extLst>
                <a:ext uri="{FF2B5EF4-FFF2-40B4-BE49-F238E27FC236}">
                  <a16:creationId xmlns:a16="http://schemas.microsoft.com/office/drawing/2014/main" id="{B0F69D11-8654-4ACB-8FD4-4AF84904EBBF}"/>
                </a:ext>
              </a:extLst>
            </p:cNvPr>
            <p:cNvSpPr txBox="1">
              <a:spLocks noChangeArrowheads="1"/>
            </p:cNvSpPr>
            <p:nvPr/>
          </p:nvSpPr>
          <p:spPr bwMode="auto">
            <a:xfrm>
              <a:off x="7375525" y="4591050"/>
              <a:ext cx="9985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3200" b="1" dirty="0"/>
                <a:t>class</a:t>
              </a:r>
            </a:p>
          </p:txBody>
        </p:sp>
        <p:sp>
          <p:nvSpPr>
            <p:cNvPr id="7" name="Line 5">
              <a:extLst>
                <a:ext uri="{FF2B5EF4-FFF2-40B4-BE49-F238E27FC236}">
                  <a16:creationId xmlns:a16="http://schemas.microsoft.com/office/drawing/2014/main" id="{4273CC7C-8B81-47BA-9C50-B9434A0F7F29}"/>
                </a:ext>
              </a:extLst>
            </p:cNvPr>
            <p:cNvSpPr>
              <a:spLocks noChangeShapeType="1"/>
            </p:cNvSpPr>
            <p:nvPr/>
          </p:nvSpPr>
          <p:spPr bwMode="auto">
            <a:xfrm>
              <a:off x="7848600" y="5105400"/>
              <a:ext cx="381000" cy="609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 name="Slide Number Placeholder 7">
            <a:extLst>
              <a:ext uri="{FF2B5EF4-FFF2-40B4-BE49-F238E27FC236}">
                <a16:creationId xmlns:a16="http://schemas.microsoft.com/office/drawing/2014/main" id="{823A7EB1-A0D6-4A34-9D02-D9BDF04E67C0}"/>
              </a:ext>
            </a:extLst>
          </p:cNvPr>
          <p:cNvSpPr>
            <a:spLocks noGrp="1"/>
          </p:cNvSpPr>
          <p:nvPr>
            <p:ph type="sldNum" sz="quarter" idx="12"/>
          </p:nvPr>
        </p:nvSpPr>
        <p:spPr/>
        <p:txBody>
          <a:bodyPr/>
          <a:lstStyle/>
          <a:p>
            <a:fld id="{CF79C518-0EF7-4C00-9BE3-751DAE9D3F3D}" type="slidenum">
              <a:rPr lang="en-US" smtClean="0"/>
              <a:t>239</a:t>
            </a:fld>
            <a:endParaRPr lang="en-US"/>
          </a:p>
        </p:txBody>
      </p:sp>
    </p:spTree>
    <p:extLst>
      <p:ext uri="{BB962C8B-B14F-4D97-AF65-F5344CB8AC3E}">
        <p14:creationId xmlns:p14="http://schemas.microsoft.com/office/powerpoint/2010/main" val="3618345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5491061" cy="5580171"/>
          </a:xfrm>
        </p:spPr>
        <p:txBody>
          <a:bodyPr>
            <a:normAutofit lnSpcReduction="10000"/>
          </a:bodyPr>
          <a:lstStyle/>
          <a:p>
            <a:r>
              <a:rPr lang="en-US" b="1" dirty="0"/>
              <a:t>Decision Tree : </a:t>
            </a:r>
            <a:r>
              <a:rPr lang="en-US" dirty="0"/>
              <a:t>Decision tree is a type of supervised learning algorithm (having a pre-defined target variable) that is mostly used in classification problems. It works for both categorical and continuous input &amp; output variables. In this technique, we split the population (or sample) into two or more homogeneous sets (or sub-populations) based on most significant splitter / differentiator in input variables.</a:t>
            </a:r>
          </a:p>
          <a:p>
            <a:br>
              <a:rPr lang="en-US" dirty="0"/>
            </a:br>
            <a:endParaRPr lang="en-US" dirty="0"/>
          </a:p>
          <a:p>
            <a:endParaRPr lang="en-US" dirty="0"/>
          </a:p>
          <a:p>
            <a:endParaRPr lang="en-US" dirty="0"/>
          </a:p>
          <a:p>
            <a:endParaRPr lang="en-US" dirty="0"/>
          </a:p>
          <a:p>
            <a:endParaRPr lang="en-US" dirty="0"/>
          </a:p>
          <a:p>
            <a:endParaRPr lang="en-US" dirty="0"/>
          </a:p>
          <a:p>
            <a:endParaRPr lang="en-US" dirty="0"/>
          </a:p>
        </p:txBody>
      </p:sp>
      <p:pic>
        <p:nvPicPr>
          <p:cNvPr id="24578" name="Picture 2" descr="Decision tree - machine learning">
            <a:extLst>
              <a:ext uri="{FF2B5EF4-FFF2-40B4-BE49-F238E27FC236}">
                <a16:creationId xmlns:a16="http://schemas.microsoft.com/office/drawing/2014/main" id="{BE767735-9D3C-41FA-A6E9-4E642A527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6059" y="1637949"/>
            <a:ext cx="5379439" cy="3582101"/>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112B894-F791-4FDD-828C-DB14E2979E2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0622870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127923-2ADC-41BF-85B0-76B58345C7AB}"/>
              </a:ext>
            </a:extLst>
          </p:cNvPr>
          <p:cNvSpPr>
            <a:spLocks noGrp="1"/>
          </p:cNvSpPr>
          <p:nvPr>
            <p:ph type="ftr" sz="quarter" idx="11"/>
          </p:nvPr>
        </p:nvSpPr>
        <p:spPr/>
        <p:txBody>
          <a:bodyPr/>
          <a:lstStyle/>
          <a:p>
            <a:r>
              <a:rPr lang="kn-IN"/>
              <a:t>ಡಾ|| ತ್ಯಾಗರಾಜು  ಜಿ.ಎಸ್  </a:t>
            </a:r>
            <a:endParaRPr lang="en-US"/>
          </a:p>
        </p:txBody>
      </p:sp>
      <p:pic>
        <p:nvPicPr>
          <p:cNvPr id="5" name="Picture 4">
            <a:extLst>
              <a:ext uri="{FF2B5EF4-FFF2-40B4-BE49-F238E27FC236}">
                <a16:creationId xmlns:a16="http://schemas.microsoft.com/office/drawing/2014/main" id="{508B49CE-25B1-4434-BD98-13B3F68CC9CA}"/>
              </a:ext>
            </a:extLst>
          </p:cNvPr>
          <p:cNvPicPr>
            <a:picLocks noChangeAspect="1"/>
          </p:cNvPicPr>
          <p:nvPr/>
        </p:nvPicPr>
        <p:blipFill>
          <a:blip r:embed="rId2"/>
          <a:stretch>
            <a:fillRect/>
          </a:stretch>
        </p:blipFill>
        <p:spPr>
          <a:xfrm>
            <a:off x="0" y="28043"/>
            <a:ext cx="12192000" cy="6758519"/>
          </a:xfrm>
          <a:prstGeom prst="rect">
            <a:avLst/>
          </a:prstGeom>
          <a:ln w="57150">
            <a:solidFill>
              <a:schemeClr val="tx1"/>
            </a:solidFill>
          </a:ln>
        </p:spPr>
      </p:pic>
    </p:spTree>
    <p:extLst>
      <p:ext uri="{BB962C8B-B14F-4D97-AF65-F5344CB8AC3E}">
        <p14:creationId xmlns:p14="http://schemas.microsoft.com/office/powerpoint/2010/main" val="57489869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A8FAED-1EB4-4271-BEC8-EB4A681EDE82}"/>
              </a:ext>
            </a:extLst>
          </p:cNvPr>
          <p:cNvSpPr>
            <a:spLocks noGrp="1"/>
          </p:cNvSpPr>
          <p:nvPr>
            <p:ph type="ftr" sz="quarter" idx="11"/>
          </p:nvPr>
        </p:nvSpPr>
        <p:spPr>
          <a:xfrm>
            <a:off x="4038600" y="6356350"/>
            <a:ext cx="4114800" cy="365125"/>
          </a:xfrm>
        </p:spPr>
        <p:txBody>
          <a:bodyPr/>
          <a:lstStyle/>
          <a:p>
            <a:r>
              <a:rPr lang="kn-IN"/>
              <a:t>ಡಾ|| ತ್ಯಾಗರಾಜು  ಜಿ.ಎಸ್  </a:t>
            </a:r>
            <a:endParaRPr lang="en-US"/>
          </a:p>
        </p:txBody>
      </p:sp>
      <p:pic>
        <p:nvPicPr>
          <p:cNvPr id="4" name="Picture 3">
            <a:extLst>
              <a:ext uri="{FF2B5EF4-FFF2-40B4-BE49-F238E27FC236}">
                <a16:creationId xmlns:a16="http://schemas.microsoft.com/office/drawing/2014/main" id="{67A53235-788B-44CC-B5C0-ECE1CE110BBD}"/>
              </a:ext>
            </a:extLst>
          </p:cNvPr>
          <p:cNvPicPr>
            <a:picLocks noChangeAspect="1"/>
          </p:cNvPicPr>
          <p:nvPr/>
        </p:nvPicPr>
        <p:blipFill>
          <a:blip r:embed="rId2"/>
          <a:stretch>
            <a:fillRect/>
          </a:stretch>
        </p:blipFill>
        <p:spPr>
          <a:xfrm>
            <a:off x="-1" y="0"/>
            <a:ext cx="12192001" cy="6858000"/>
          </a:xfrm>
          <a:prstGeom prst="rect">
            <a:avLst/>
          </a:prstGeom>
          <a:ln w="28575">
            <a:solidFill>
              <a:schemeClr val="tx1"/>
            </a:solidFill>
          </a:ln>
        </p:spPr>
      </p:pic>
    </p:spTree>
    <p:extLst>
      <p:ext uri="{BB962C8B-B14F-4D97-AF65-F5344CB8AC3E}">
        <p14:creationId xmlns:p14="http://schemas.microsoft.com/office/powerpoint/2010/main" val="139205429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8634BA-2DE6-4609-9DA8-322246FFB1BE}"/>
              </a:ext>
            </a:extLst>
          </p:cNvPr>
          <p:cNvSpPr>
            <a:spLocks noGrp="1"/>
          </p:cNvSpPr>
          <p:nvPr>
            <p:ph type="ftr" sz="quarter" idx="11"/>
          </p:nvPr>
        </p:nvSpPr>
        <p:spPr/>
        <p:txBody>
          <a:bodyPr/>
          <a:lstStyle/>
          <a:p>
            <a:r>
              <a:rPr lang="kn-IN"/>
              <a:t>ಡಾ|| ತ್ಯಾಗರಾಜು  ಜಿ.ಎಸ್  </a:t>
            </a:r>
            <a:endParaRPr lang="en-US"/>
          </a:p>
        </p:txBody>
      </p:sp>
      <p:pic>
        <p:nvPicPr>
          <p:cNvPr id="3" name="Picture 2">
            <a:extLst>
              <a:ext uri="{FF2B5EF4-FFF2-40B4-BE49-F238E27FC236}">
                <a16:creationId xmlns:a16="http://schemas.microsoft.com/office/drawing/2014/main" id="{4EC88372-0966-44F4-A8DF-FF46174324BE}"/>
              </a:ext>
            </a:extLst>
          </p:cNvPr>
          <p:cNvPicPr>
            <a:picLocks noChangeAspect="1"/>
          </p:cNvPicPr>
          <p:nvPr/>
        </p:nvPicPr>
        <p:blipFill>
          <a:blip r:embed="rId2"/>
          <a:stretch>
            <a:fillRect/>
          </a:stretch>
        </p:blipFill>
        <p:spPr>
          <a:xfrm>
            <a:off x="914400" y="1052512"/>
            <a:ext cx="10363200" cy="4752975"/>
          </a:xfrm>
          <a:prstGeom prst="rect">
            <a:avLst/>
          </a:prstGeom>
          <a:ln w="57150">
            <a:solidFill>
              <a:schemeClr val="tx1"/>
            </a:solidFill>
          </a:ln>
        </p:spPr>
      </p:pic>
    </p:spTree>
    <p:extLst>
      <p:ext uri="{BB962C8B-B14F-4D97-AF65-F5344CB8AC3E}">
        <p14:creationId xmlns:p14="http://schemas.microsoft.com/office/powerpoint/2010/main" val="7956327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C512D-BE3B-4E0D-AA95-378FACD89FC0}"/>
              </a:ext>
            </a:extLst>
          </p:cNvPr>
          <p:cNvSpPr>
            <a:spLocks noGrp="1"/>
          </p:cNvSpPr>
          <p:nvPr>
            <p:ph type="title"/>
          </p:nvPr>
        </p:nvSpPr>
        <p:spPr>
          <a:xfrm>
            <a:off x="0" y="-8764"/>
            <a:ext cx="12192000" cy="1020828"/>
          </a:xfrm>
          <a:solidFill>
            <a:schemeClr val="accent1">
              <a:lumMod val="20000"/>
              <a:lumOff val="80000"/>
            </a:schemeClr>
          </a:solidFill>
        </p:spPr>
        <p:txBody>
          <a:bodyPr/>
          <a:lstStyle/>
          <a:p>
            <a:r>
              <a:rPr lang="en-US" altLang="en-US" b="1" dirty="0"/>
              <a:t>Terminology and Notation</a:t>
            </a:r>
            <a:endParaRPr lang="en-US" altLang="en-US" b="1" u="sng" dirty="0"/>
          </a:p>
        </p:txBody>
      </p:sp>
      <p:sp>
        <p:nvSpPr>
          <p:cNvPr id="3" name="Content Placeholder 2">
            <a:extLst>
              <a:ext uri="{FF2B5EF4-FFF2-40B4-BE49-F238E27FC236}">
                <a16:creationId xmlns:a16="http://schemas.microsoft.com/office/drawing/2014/main" id="{545EF674-C200-436C-AB76-FBF4CDC95976}"/>
              </a:ext>
            </a:extLst>
          </p:cNvPr>
          <p:cNvSpPr>
            <a:spLocks noGrp="1"/>
          </p:cNvSpPr>
          <p:nvPr>
            <p:ph idx="1"/>
          </p:nvPr>
        </p:nvSpPr>
        <p:spPr>
          <a:xfrm>
            <a:off x="133350" y="1166230"/>
            <a:ext cx="11915775" cy="5190120"/>
          </a:xfrm>
          <a:solidFill>
            <a:schemeClr val="accent6">
              <a:lumMod val="20000"/>
              <a:lumOff val="80000"/>
            </a:schemeClr>
          </a:solidFill>
        </p:spPr>
        <p:txBody>
          <a:bodyPr>
            <a:normAutofit fontScale="85000" lnSpcReduction="20000"/>
          </a:bodyPr>
          <a:lstStyle/>
          <a:p>
            <a:pPr marL="0" indent="0">
              <a:buNone/>
            </a:pPr>
            <a:r>
              <a:rPr lang="en-US" altLang="en-US" b="1" u="sng" dirty="0"/>
              <a:t>Chosen Hypothesis Representation:</a:t>
            </a:r>
            <a:endParaRPr lang="en-US" altLang="en-US" b="1" dirty="0"/>
          </a:p>
          <a:p>
            <a:pPr marL="0" indent="0">
              <a:buNone/>
            </a:pPr>
            <a:r>
              <a:rPr lang="en-US" altLang="en-US" b="1" dirty="0"/>
              <a:t>Conjunction of constraints on each attribute</a:t>
            </a:r>
            <a:r>
              <a:rPr lang="en-US" altLang="en-US" dirty="0"/>
              <a:t> where:</a:t>
            </a:r>
          </a:p>
          <a:p>
            <a:pPr lvl="2">
              <a:buFontTx/>
              <a:buChar char="•"/>
            </a:pPr>
            <a:r>
              <a:rPr lang="en-US" altLang="en-US" sz="2800" b="1" dirty="0"/>
              <a:t> </a:t>
            </a:r>
            <a:r>
              <a:rPr lang="en-US" altLang="en-US" sz="2800" dirty="0"/>
              <a:t>“?” means “any value is acceptable”</a:t>
            </a:r>
          </a:p>
          <a:p>
            <a:pPr lvl="2">
              <a:lnSpc>
                <a:spcPct val="120000"/>
              </a:lnSpc>
              <a:buFontTx/>
              <a:buChar char="•"/>
            </a:pPr>
            <a:r>
              <a:rPr lang="en-US" altLang="en-US" sz="2800" dirty="0"/>
              <a:t>  “0” means “no value is acceptable”</a:t>
            </a:r>
          </a:p>
          <a:p>
            <a:pPr>
              <a:lnSpc>
                <a:spcPct val="120000"/>
              </a:lnSpc>
            </a:pPr>
            <a:r>
              <a:rPr lang="en-US" altLang="en-US" b="1" dirty="0"/>
              <a:t>Example of a hypothesis: &lt;?, Cold, High, ?, ?, ?&gt;  </a:t>
            </a:r>
            <a:r>
              <a:rPr lang="en-US" altLang="en-US" dirty="0"/>
              <a:t>  (If the air temperature is cold and the humidity high then it is a good day for water sports)</a:t>
            </a:r>
          </a:p>
          <a:p>
            <a:pPr>
              <a:lnSpc>
                <a:spcPct val="120000"/>
              </a:lnSpc>
            </a:pPr>
            <a:r>
              <a:rPr lang="en-US" altLang="en-US" b="1" dirty="0"/>
              <a:t> Goal:</a:t>
            </a:r>
            <a:r>
              <a:rPr lang="en-US" altLang="en-US" dirty="0"/>
              <a:t> To infer the “best” concept-description from the set of all possible hypotheses (“best” means “which best generalizes to all (known or unknown) elements of the instance space”)  </a:t>
            </a:r>
          </a:p>
          <a:p>
            <a:pPr>
              <a:lnSpc>
                <a:spcPct val="120000"/>
              </a:lnSpc>
            </a:pPr>
            <a:r>
              <a:rPr lang="en-US" altLang="en-US" b="1" u="sng" dirty="0"/>
              <a:t>The most general hypothesis-that every day is a good day for water sports, positive example-is represented by   &lt;?, ?, ?, ?, ?, ?&gt;  and </a:t>
            </a:r>
          </a:p>
          <a:p>
            <a:pPr>
              <a:lnSpc>
                <a:spcPct val="120000"/>
              </a:lnSpc>
            </a:pPr>
            <a:r>
              <a:rPr lang="en-US" altLang="en-US" b="1" u="sng" dirty="0"/>
              <a:t>The most specific possible hypothesis-that no day is a positive example-is represented by  &lt;0,0,0,0,0,0&gt;</a:t>
            </a:r>
          </a:p>
          <a:p>
            <a:endParaRPr lang="en-US" dirty="0"/>
          </a:p>
        </p:txBody>
      </p:sp>
      <p:sp>
        <p:nvSpPr>
          <p:cNvPr id="4" name="Footer Placeholder 3">
            <a:extLst>
              <a:ext uri="{FF2B5EF4-FFF2-40B4-BE49-F238E27FC236}">
                <a16:creationId xmlns:a16="http://schemas.microsoft.com/office/drawing/2014/main" id="{A8A5C97B-5BF6-4BD0-B65B-2AB2EF0EB195}"/>
              </a:ext>
            </a:extLst>
          </p:cNvPr>
          <p:cNvSpPr>
            <a:spLocks noGrp="1"/>
          </p:cNvSpPr>
          <p:nvPr>
            <p:ph type="ftr" sz="quarter" idx="11"/>
          </p:nvPr>
        </p:nvSpPr>
        <p:spPr/>
        <p:txBody>
          <a:bodyPr/>
          <a:lstStyle/>
          <a:p>
            <a:r>
              <a:rPr lang="kn-IN"/>
              <a:t>ಡಾ|| ತ್ಯಾಗರಾಜು  ಜಿ.ಎಸ್ </a:t>
            </a:r>
            <a:endParaRPr lang="en-US" dirty="0"/>
          </a:p>
        </p:txBody>
      </p:sp>
      <p:sp>
        <p:nvSpPr>
          <p:cNvPr id="5" name="Slide Number Placeholder 4">
            <a:extLst>
              <a:ext uri="{FF2B5EF4-FFF2-40B4-BE49-F238E27FC236}">
                <a16:creationId xmlns:a16="http://schemas.microsoft.com/office/drawing/2014/main" id="{09A4479E-7114-4ABF-B6CF-DB93B433D951}"/>
              </a:ext>
            </a:extLst>
          </p:cNvPr>
          <p:cNvSpPr>
            <a:spLocks noGrp="1"/>
          </p:cNvSpPr>
          <p:nvPr>
            <p:ph type="sldNum" sz="quarter" idx="12"/>
          </p:nvPr>
        </p:nvSpPr>
        <p:spPr/>
        <p:txBody>
          <a:bodyPr/>
          <a:lstStyle/>
          <a:p>
            <a:fld id="{CF79C518-0EF7-4C00-9BE3-751DAE9D3F3D}" type="slidenum">
              <a:rPr lang="en-US" smtClean="0"/>
              <a:t>243</a:t>
            </a:fld>
            <a:endParaRPr lang="en-US"/>
          </a:p>
        </p:txBody>
      </p:sp>
    </p:spTree>
    <p:extLst>
      <p:ext uri="{BB962C8B-B14F-4D97-AF65-F5344CB8AC3E}">
        <p14:creationId xmlns:p14="http://schemas.microsoft.com/office/powerpoint/2010/main" val="429106314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6C7F-AAF4-4022-94B1-CF8A28D4F7D1}"/>
              </a:ext>
            </a:extLst>
          </p:cNvPr>
          <p:cNvSpPr>
            <a:spLocks noGrp="1"/>
          </p:cNvSpPr>
          <p:nvPr>
            <p:ph type="title"/>
          </p:nvPr>
        </p:nvSpPr>
        <p:spPr>
          <a:xfrm>
            <a:off x="0" y="1"/>
            <a:ext cx="12192000" cy="971550"/>
          </a:xfrm>
          <a:solidFill>
            <a:schemeClr val="accent1">
              <a:lumMod val="20000"/>
              <a:lumOff val="80000"/>
            </a:schemeClr>
          </a:solidFill>
        </p:spPr>
        <p:txBody>
          <a:bodyPr/>
          <a:lstStyle/>
          <a:p>
            <a:r>
              <a:rPr lang="en-US" altLang="en-US" b="1" dirty="0"/>
              <a:t>Terminology and Notation</a:t>
            </a:r>
            <a:endParaRPr lang="en-US" b="1" dirty="0"/>
          </a:p>
        </p:txBody>
      </p:sp>
      <p:sp>
        <p:nvSpPr>
          <p:cNvPr id="3" name="Content Placeholder 2">
            <a:extLst>
              <a:ext uri="{FF2B5EF4-FFF2-40B4-BE49-F238E27FC236}">
                <a16:creationId xmlns:a16="http://schemas.microsoft.com/office/drawing/2014/main" id="{EB2E7E5F-7BE4-434B-B23F-08CFF637ECDE}"/>
              </a:ext>
            </a:extLst>
          </p:cNvPr>
          <p:cNvSpPr>
            <a:spLocks noGrp="1"/>
          </p:cNvSpPr>
          <p:nvPr>
            <p:ph idx="1"/>
          </p:nvPr>
        </p:nvSpPr>
        <p:spPr>
          <a:xfrm>
            <a:off x="295275" y="1397000"/>
            <a:ext cx="11601450" cy="4351338"/>
          </a:xfrm>
          <a:solidFill>
            <a:schemeClr val="accent5">
              <a:lumMod val="20000"/>
              <a:lumOff val="80000"/>
            </a:schemeClr>
          </a:solidFill>
          <a:ln w="28575">
            <a:solidFill>
              <a:schemeClr val="tx1"/>
            </a:solidFill>
          </a:ln>
        </p:spPr>
        <p:txBody>
          <a:bodyPr>
            <a:normAutofit fontScale="92500" lnSpcReduction="20000"/>
          </a:bodyPr>
          <a:lstStyle/>
          <a:p>
            <a:r>
              <a:rPr lang="en-US" altLang="en-US" dirty="0"/>
              <a:t>The set of items over which the concept is defined is called the set of </a:t>
            </a:r>
            <a:r>
              <a:rPr lang="en-US" altLang="en-US" b="1" i="1" dirty="0"/>
              <a:t>instances</a:t>
            </a:r>
            <a:r>
              <a:rPr lang="en-US" altLang="en-US" i="1" dirty="0"/>
              <a:t> </a:t>
            </a:r>
            <a:r>
              <a:rPr lang="en-US" altLang="en-US" dirty="0"/>
              <a:t>(denoted by X) </a:t>
            </a:r>
          </a:p>
          <a:p>
            <a:r>
              <a:rPr lang="en-US" altLang="en-US" dirty="0"/>
              <a:t>The concept to be learned is called the </a:t>
            </a:r>
            <a:r>
              <a:rPr lang="en-US" altLang="en-US" i="1" dirty="0"/>
              <a:t>Target Concept </a:t>
            </a:r>
            <a:r>
              <a:rPr lang="en-US" altLang="en-US" dirty="0"/>
              <a:t>(denoted by c: X--&gt; {0,1})</a:t>
            </a:r>
          </a:p>
          <a:p>
            <a:r>
              <a:rPr lang="en-US" altLang="en-US" dirty="0"/>
              <a:t>The set of </a:t>
            </a:r>
            <a:r>
              <a:rPr lang="en-US" altLang="en-US" b="1" i="1" dirty="0"/>
              <a:t>Training Examples D</a:t>
            </a:r>
            <a:r>
              <a:rPr lang="en-US" altLang="en-US" dirty="0"/>
              <a:t> is a set of instances, x, along with their target concept value c(x).</a:t>
            </a:r>
          </a:p>
          <a:p>
            <a:r>
              <a:rPr lang="en-US" altLang="en-US" dirty="0"/>
              <a:t>Members of the concept (instances for which c(x)=1) are called </a:t>
            </a:r>
            <a:r>
              <a:rPr lang="en-US" altLang="en-US" b="1" i="1" dirty="0"/>
              <a:t>positive examples</a:t>
            </a:r>
            <a:r>
              <a:rPr lang="en-US" altLang="en-US" dirty="0"/>
              <a:t>.</a:t>
            </a:r>
          </a:p>
          <a:p>
            <a:r>
              <a:rPr lang="en-US" altLang="en-US" dirty="0"/>
              <a:t>Non members of the concept (instances for which c(x)=0) are called </a:t>
            </a:r>
            <a:r>
              <a:rPr lang="en-US" altLang="en-US" b="1" i="1" dirty="0"/>
              <a:t>negative examples</a:t>
            </a:r>
            <a:r>
              <a:rPr lang="en-US" altLang="en-US" dirty="0"/>
              <a:t>.</a:t>
            </a:r>
          </a:p>
          <a:p>
            <a:r>
              <a:rPr lang="en-US" altLang="en-US" b="1" dirty="0"/>
              <a:t>H </a:t>
            </a:r>
            <a:r>
              <a:rPr lang="en-US" altLang="en-US" dirty="0"/>
              <a:t>represents the set of </a:t>
            </a:r>
            <a:r>
              <a:rPr lang="en-US" altLang="en-US" b="1" i="1" dirty="0"/>
              <a:t>all possible hypotheses</a:t>
            </a:r>
            <a:r>
              <a:rPr lang="en-US" altLang="en-US" dirty="0"/>
              <a:t>. </a:t>
            </a:r>
            <a:r>
              <a:rPr lang="en-US" altLang="en-US" b="1" dirty="0"/>
              <a:t>H</a:t>
            </a:r>
            <a:r>
              <a:rPr lang="en-US" altLang="en-US" dirty="0"/>
              <a:t> is determined by the human designer’s choice of a hypothesis representation.</a:t>
            </a:r>
          </a:p>
          <a:p>
            <a:r>
              <a:rPr lang="en-US" altLang="en-US" b="1" dirty="0"/>
              <a:t>The goal of concept-learning is to find a hypothesis h:X --&gt; {0,1} such that h(x)=c(x) for all x in X.</a:t>
            </a:r>
            <a:endParaRPr lang="en-US" altLang="en-US" dirty="0"/>
          </a:p>
          <a:p>
            <a:endParaRPr lang="en-US" dirty="0"/>
          </a:p>
        </p:txBody>
      </p:sp>
      <p:sp>
        <p:nvSpPr>
          <p:cNvPr id="4" name="Footer Placeholder 3">
            <a:extLst>
              <a:ext uri="{FF2B5EF4-FFF2-40B4-BE49-F238E27FC236}">
                <a16:creationId xmlns:a16="http://schemas.microsoft.com/office/drawing/2014/main" id="{8265A614-CEC8-439C-9637-ED3449446B5C}"/>
              </a:ext>
            </a:extLst>
          </p:cNvPr>
          <p:cNvSpPr>
            <a:spLocks noGrp="1"/>
          </p:cNvSpPr>
          <p:nvPr>
            <p:ph type="ftr" sz="quarter" idx="11"/>
          </p:nvPr>
        </p:nvSpPr>
        <p:spPr/>
        <p:txBody>
          <a:bodyPr/>
          <a:lstStyle/>
          <a:p>
            <a:r>
              <a:rPr lang="kn-IN"/>
              <a:t>ಡಾ|| ತ್ಯಾಗರಾಜು  ಜಿ.ಎಸ್ </a:t>
            </a:r>
            <a:endParaRPr lang="en-US" dirty="0"/>
          </a:p>
        </p:txBody>
      </p:sp>
      <p:sp>
        <p:nvSpPr>
          <p:cNvPr id="5" name="Slide Number Placeholder 4">
            <a:extLst>
              <a:ext uri="{FF2B5EF4-FFF2-40B4-BE49-F238E27FC236}">
                <a16:creationId xmlns:a16="http://schemas.microsoft.com/office/drawing/2014/main" id="{E6997887-A7E3-4CB9-BD50-1D85A919E3F2}"/>
              </a:ext>
            </a:extLst>
          </p:cNvPr>
          <p:cNvSpPr>
            <a:spLocks noGrp="1"/>
          </p:cNvSpPr>
          <p:nvPr>
            <p:ph type="sldNum" sz="quarter" idx="12"/>
          </p:nvPr>
        </p:nvSpPr>
        <p:spPr/>
        <p:txBody>
          <a:bodyPr/>
          <a:lstStyle/>
          <a:p>
            <a:fld id="{CF79C518-0EF7-4C00-9BE3-751DAE9D3F3D}" type="slidenum">
              <a:rPr lang="en-US" smtClean="0"/>
              <a:t>244</a:t>
            </a:fld>
            <a:endParaRPr lang="en-US"/>
          </a:p>
        </p:txBody>
      </p:sp>
    </p:spTree>
    <p:extLst>
      <p:ext uri="{BB962C8B-B14F-4D97-AF65-F5344CB8AC3E}">
        <p14:creationId xmlns:p14="http://schemas.microsoft.com/office/powerpoint/2010/main" val="248942287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3CC352-1102-4A94-9067-3F576A3895F8}"/>
              </a:ext>
            </a:extLst>
          </p:cNvPr>
          <p:cNvSpPr>
            <a:spLocks noGrp="1"/>
          </p:cNvSpPr>
          <p:nvPr>
            <p:ph type="ftr" sz="quarter" idx="11"/>
          </p:nvPr>
        </p:nvSpPr>
        <p:spPr/>
        <p:txBody>
          <a:bodyPr/>
          <a:lstStyle/>
          <a:p>
            <a:r>
              <a:rPr lang="kn-IN"/>
              <a:t>ಡಾ|| ತ್ಯಾಗರಾಜು  ಜಿ.ಎಸ್  </a:t>
            </a:r>
            <a:endParaRPr lang="en-US"/>
          </a:p>
        </p:txBody>
      </p:sp>
      <p:pic>
        <p:nvPicPr>
          <p:cNvPr id="4" name="Picture 3">
            <a:extLst>
              <a:ext uri="{FF2B5EF4-FFF2-40B4-BE49-F238E27FC236}">
                <a16:creationId xmlns:a16="http://schemas.microsoft.com/office/drawing/2014/main" id="{FAE9D929-68C3-4D54-8F4C-C098E0CD5A57}"/>
              </a:ext>
            </a:extLst>
          </p:cNvPr>
          <p:cNvPicPr>
            <a:picLocks noChangeAspect="1"/>
          </p:cNvPicPr>
          <p:nvPr/>
        </p:nvPicPr>
        <p:blipFill>
          <a:blip r:embed="rId2"/>
          <a:stretch>
            <a:fillRect/>
          </a:stretch>
        </p:blipFill>
        <p:spPr>
          <a:xfrm>
            <a:off x="1266825" y="1957387"/>
            <a:ext cx="9658350" cy="2943225"/>
          </a:xfrm>
          <a:prstGeom prst="rect">
            <a:avLst/>
          </a:prstGeom>
          <a:ln w="28575">
            <a:solidFill>
              <a:schemeClr val="tx1"/>
            </a:solidFill>
          </a:ln>
        </p:spPr>
      </p:pic>
    </p:spTree>
    <p:extLst>
      <p:ext uri="{BB962C8B-B14F-4D97-AF65-F5344CB8AC3E}">
        <p14:creationId xmlns:p14="http://schemas.microsoft.com/office/powerpoint/2010/main" val="15250886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415B65-36CF-4FCC-80A8-F844BAE054C0}"/>
              </a:ext>
            </a:extLst>
          </p:cNvPr>
          <p:cNvSpPr>
            <a:spLocks noGrp="1"/>
          </p:cNvSpPr>
          <p:nvPr>
            <p:ph type="ftr" sz="quarter" idx="11"/>
          </p:nvPr>
        </p:nvSpPr>
        <p:spPr/>
        <p:txBody>
          <a:bodyPr/>
          <a:lstStyle/>
          <a:p>
            <a:r>
              <a:rPr lang="kn-IN"/>
              <a:t>ಡಾ|| ತ್ಯಾಗರಾಜು  ಜಿ.ಎಸ್  </a:t>
            </a:r>
            <a:endParaRPr lang="en-US"/>
          </a:p>
        </p:txBody>
      </p:sp>
      <p:pic>
        <p:nvPicPr>
          <p:cNvPr id="3" name="Picture 2">
            <a:extLst>
              <a:ext uri="{FF2B5EF4-FFF2-40B4-BE49-F238E27FC236}">
                <a16:creationId xmlns:a16="http://schemas.microsoft.com/office/drawing/2014/main" id="{D850E7B1-40E8-4139-8334-A3C9541E283B}"/>
              </a:ext>
            </a:extLst>
          </p:cNvPr>
          <p:cNvPicPr>
            <a:picLocks noChangeAspect="1"/>
          </p:cNvPicPr>
          <p:nvPr/>
        </p:nvPicPr>
        <p:blipFill>
          <a:blip r:embed="rId2"/>
          <a:stretch>
            <a:fillRect/>
          </a:stretch>
        </p:blipFill>
        <p:spPr>
          <a:xfrm>
            <a:off x="500062" y="1695450"/>
            <a:ext cx="10429875" cy="3257550"/>
          </a:xfrm>
          <a:prstGeom prst="rect">
            <a:avLst/>
          </a:prstGeom>
          <a:ln w="38100">
            <a:solidFill>
              <a:schemeClr val="tx1"/>
            </a:solidFill>
          </a:ln>
        </p:spPr>
      </p:pic>
    </p:spTree>
    <p:extLst>
      <p:ext uri="{BB962C8B-B14F-4D97-AF65-F5344CB8AC3E}">
        <p14:creationId xmlns:p14="http://schemas.microsoft.com/office/powerpoint/2010/main" val="217127685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867445-65E1-4228-8006-11718E0E1E8A}"/>
              </a:ext>
            </a:extLst>
          </p:cNvPr>
          <p:cNvSpPr>
            <a:spLocks noGrp="1"/>
          </p:cNvSpPr>
          <p:nvPr>
            <p:ph type="ftr" sz="quarter" idx="11"/>
          </p:nvPr>
        </p:nvSpPr>
        <p:spPr/>
        <p:txBody>
          <a:bodyPr/>
          <a:lstStyle/>
          <a:p>
            <a:r>
              <a:rPr lang="kn-IN"/>
              <a:t>ಡಾ|| ತ್ಯಾಗರಾಜು  ಜಿ.ಎಸ್  </a:t>
            </a:r>
            <a:endParaRPr lang="en-US"/>
          </a:p>
        </p:txBody>
      </p:sp>
      <p:pic>
        <p:nvPicPr>
          <p:cNvPr id="3" name="Picture 2">
            <a:extLst>
              <a:ext uri="{FF2B5EF4-FFF2-40B4-BE49-F238E27FC236}">
                <a16:creationId xmlns:a16="http://schemas.microsoft.com/office/drawing/2014/main" id="{38FB30B8-D826-4881-87A6-35FB55388A27}"/>
              </a:ext>
            </a:extLst>
          </p:cNvPr>
          <p:cNvPicPr>
            <a:picLocks noChangeAspect="1"/>
          </p:cNvPicPr>
          <p:nvPr/>
        </p:nvPicPr>
        <p:blipFill>
          <a:blip r:embed="rId2"/>
          <a:stretch>
            <a:fillRect/>
          </a:stretch>
        </p:blipFill>
        <p:spPr>
          <a:xfrm>
            <a:off x="938212" y="528637"/>
            <a:ext cx="10315575" cy="5800725"/>
          </a:xfrm>
          <a:prstGeom prst="rect">
            <a:avLst/>
          </a:prstGeom>
          <a:ln w="38100">
            <a:solidFill>
              <a:schemeClr val="tx1"/>
            </a:solidFill>
          </a:ln>
        </p:spPr>
      </p:pic>
    </p:spTree>
    <p:extLst>
      <p:ext uri="{BB962C8B-B14F-4D97-AF65-F5344CB8AC3E}">
        <p14:creationId xmlns:p14="http://schemas.microsoft.com/office/powerpoint/2010/main" val="378363265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C74A14-6706-4E5E-9341-775D91F983C8}"/>
              </a:ext>
            </a:extLst>
          </p:cNvPr>
          <p:cNvSpPr>
            <a:spLocks noGrp="1"/>
          </p:cNvSpPr>
          <p:nvPr>
            <p:ph type="ftr" sz="quarter" idx="11"/>
          </p:nvPr>
        </p:nvSpPr>
        <p:spPr/>
        <p:txBody>
          <a:bodyPr/>
          <a:lstStyle/>
          <a:p>
            <a:r>
              <a:rPr lang="kn-IN"/>
              <a:t>ಡಾ|| ತ್ಯಾಗರಾಜು  ಜಿ.ಎಸ್  </a:t>
            </a:r>
            <a:endParaRPr lang="en-US"/>
          </a:p>
        </p:txBody>
      </p:sp>
      <p:pic>
        <p:nvPicPr>
          <p:cNvPr id="4" name="Picture 3">
            <a:extLst>
              <a:ext uri="{FF2B5EF4-FFF2-40B4-BE49-F238E27FC236}">
                <a16:creationId xmlns:a16="http://schemas.microsoft.com/office/drawing/2014/main" id="{1047EC70-DFBD-4C2C-A678-10410FDA1526}"/>
              </a:ext>
            </a:extLst>
          </p:cNvPr>
          <p:cNvPicPr>
            <a:picLocks noChangeAspect="1"/>
          </p:cNvPicPr>
          <p:nvPr/>
        </p:nvPicPr>
        <p:blipFill>
          <a:blip r:embed="rId2"/>
          <a:stretch>
            <a:fillRect/>
          </a:stretch>
        </p:blipFill>
        <p:spPr>
          <a:xfrm>
            <a:off x="847725" y="452437"/>
            <a:ext cx="10496550" cy="5953125"/>
          </a:xfrm>
          <a:prstGeom prst="rect">
            <a:avLst/>
          </a:prstGeom>
          <a:ln w="38100">
            <a:solidFill>
              <a:schemeClr val="tx1"/>
            </a:solidFill>
          </a:ln>
        </p:spPr>
      </p:pic>
    </p:spTree>
    <p:extLst>
      <p:ext uri="{BB962C8B-B14F-4D97-AF65-F5344CB8AC3E}">
        <p14:creationId xmlns:p14="http://schemas.microsoft.com/office/powerpoint/2010/main" val="234797729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C512D-BE3B-4E0D-AA95-378FACD89FC0}"/>
              </a:ext>
            </a:extLst>
          </p:cNvPr>
          <p:cNvSpPr>
            <a:spLocks noGrp="1"/>
          </p:cNvSpPr>
          <p:nvPr>
            <p:ph type="title"/>
          </p:nvPr>
        </p:nvSpPr>
        <p:spPr>
          <a:xfrm>
            <a:off x="0" y="-19276"/>
            <a:ext cx="12192000" cy="1095602"/>
          </a:xfrm>
          <a:solidFill>
            <a:schemeClr val="accent1">
              <a:lumMod val="20000"/>
              <a:lumOff val="80000"/>
            </a:schemeClr>
          </a:solidFill>
        </p:spPr>
        <p:txBody>
          <a:bodyPr/>
          <a:lstStyle/>
          <a:p>
            <a:r>
              <a:rPr lang="en-US" altLang="en-US" b="1" dirty="0"/>
              <a:t>Algorithm : Find-S, a Maximally Specific Hypothesis</a:t>
            </a:r>
            <a:endParaRPr lang="en-US" b="1" dirty="0"/>
          </a:p>
        </p:txBody>
      </p:sp>
      <p:sp>
        <p:nvSpPr>
          <p:cNvPr id="3" name="Content Placeholder 2">
            <a:extLst>
              <a:ext uri="{FF2B5EF4-FFF2-40B4-BE49-F238E27FC236}">
                <a16:creationId xmlns:a16="http://schemas.microsoft.com/office/drawing/2014/main" id="{545EF674-C200-436C-AB76-FBF4CDC95976}"/>
              </a:ext>
            </a:extLst>
          </p:cNvPr>
          <p:cNvSpPr>
            <a:spLocks noGrp="1"/>
          </p:cNvSpPr>
          <p:nvPr>
            <p:ph idx="1"/>
          </p:nvPr>
        </p:nvSpPr>
        <p:spPr>
          <a:xfrm>
            <a:off x="838200" y="2376131"/>
            <a:ext cx="11160967" cy="3175583"/>
          </a:xfrm>
          <a:ln w="28575">
            <a:solidFill>
              <a:schemeClr val="tx1"/>
            </a:solidFill>
          </a:ln>
        </p:spPr>
        <p:txBody>
          <a:bodyPr/>
          <a:lstStyle/>
          <a:p>
            <a:pPr marL="609600" indent="-609600">
              <a:buFont typeface="Wingdings" panose="05000000000000000000" pitchFamily="2" charset="2"/>
              <a:buAutoNum type="arabicPeriod"/>
            </a:pPr>
            <a:r>
              <a:rPr lang="sv-SE" altLang="en-US" dirty="0"/>
              <a:t>Initialize </a:t>
            </a:r>
            <a:r>
              <a:rPr lang="sv-SE" altLang="en-US" b="1" dirty="0"/>
              <a:t>h</a:t>
            </a:r>
            <a:r>
              <a:rPr lang="sv-SE" altLang="en-US" dirty="0"/>
              <a:t> to the most specific hypothesis in </a:t>
            </a:r>
            <a:r>
              <a:rPr lang="sv-SE" altLang="en-US" b="1" dirty="0"/>
              <a:t>H</a:t>
            </a:r>
          </a:p>
          <a:p>
            <a:pPr marL="609600" indent="-609600">
              <a:buFont typeface="Wingdings" panose="05000000000000000000" pitchFamily="2" charset="2"/>
              <a:buAutoNum type="arabicPeriod"/>
            </a:pPr>
            <a:r>
              <a:rPr lang="sv-SE" altLang="en-US" b="1" dirty="0"/>
              <a:t>For </a:t>
            </a:r>
            <a:r>
              <a:rPr lang="sv-SE" altLang="en-US" dirty="0"/>
              <a:t>each positive training instance </a:t>
            </a:r>
            <a:r>
              <a:rPr lang="sv-SE" altLang="en-US" b="1" dirty="0"/>
              <a:t>x</a:t>
            </a:r>
          </a:p>
          <a:p>
            <a:pPr marL="990600" lvl="1" indent="-533400"/>
            <a:r>
              <a:rPr lang="sv-SE" altLang="en-US" b="1" dirty="0"/>
              <a:t>For </a:t>
            </a:r>
            <a:r>
              <a:rPr lang="sv-SE" altLang="en-US" dirty="0"/>
              <a:t>each attribute constraint </a:t>
            </a:r>
            <a:r>
              <a:rPr lang="sv-SE" altLang="en-US" b="1" dirty="0"/>
              <a:t>a</a:t>
            </a:r>
            <a:r>
              <a:rPr lang="sv-SE" altLang="en-US" b="1" baseline="-25000" dirty="0"/>
              <a:t>i</a:t>
            </a:r>
            <a:r>
              <a:rPr lang="sv-SE" altLang="en-US" dirty="0"/>
              <a:t> in </a:t>
            </a:r>
            <a:r>
              <a:rPr lang="sv-SE" altLang="en-US" b="1" dirty="0"/>
              <a:t>h</a:t>
            </a:r>
          </a:p>
          <a:p>
            <a:pPr marL="990600" lvl="1" indent="-533400">
              <a:buFont typeface="Wingdings" panose="05000000000000000000" pitchFamily="2" charset="2"/>
              <a:buNone/>
            </a:pPr>
            <a:r>
              <a:rPr lang="sv-SE" altLang="en-US" dirty="0"/>
              <a:t>	    </a:t>
            </a:r>
            <a:r>
              <a:rPr lang="sv-SE" altLang="en-US" b="1" dirty="0"/>
              <a:t>If </a:t>
            </a:r>
            <a:r>
              <a:rPr lang="sv-SE" altLang="en-US" dirty="0"/>
              <a:t>the constraint </a:t>
            </a:r>
            <a:r>
              <a:rPr lang="sv-SE" altLang="en-US" b="1" dirty="0"/>
              <a:t>a</a:t>
            </a:r>
            <a:r>
              <a:rPr lang="sv-SE" altLang="en-US" b="1" baseline="-25000" dirty="0"/>
              <a:t>i</a:t>
            </a:r>
            <a:r>
              <a:rPr lang="sv-SE" altLang="en-US" baseline="-25000" dirty="0"/>
              <a:t> </a:t>
            </a:r>
            <a:r>
              <a:rPr lang="sv-SE" altLang="en-US" dirty="0"/>
              <a:t>in </a:t>
            </a:r>
            <a:r>
              <a:rPr lang="sv-SE" altLang="en-US" b="1" dirty="0"/>
              <a:t>h</a:t>
            </a:r>
            <a:r>
              <a:rPr lang="sv-SE" altLang="en-US" dirty="0"/>
              <a:t> is satisfied by </a:t>
            </a:r>
            <a:r>
              <a:rPr lang="sv-SE" altLang="en-US" b="1" dirty="0"/>
              <a:t>x</a:t>
            </a:r>
            <a:r>
              <a:rPr lang="sv-SE" altLang="en-US" dirty="0"/>
              <a:t>  then do nothing</a:t>
            </a:r>
          </a:p>
          <a:p>
            <a:pPr marL="990600" lvl="1" indent="-533400">
              <a:buFont typeface="Wingdings" panose="05000000000000000000" pitchFamily="2" charset="2"/>
              <a:buNone/>
            </a:pPr>
            <a:r>
              <a:rPr lang="sv-SE" altLang="en-US" dirty="0"/>
              <a:t>           </a:t>
            </a:r>
            <a:r>
              <a:rPr lang="sv-SE" altLang="en-US" b="1" dirty="0"/>
              <a:t>else</a:t>
            </a:r>
            <a:r>
              <a:rPr lang="sv-SE" altLang="en-US" dirty="0"/>
              <a:t> replace </a:t>
            </a:r>
            <a:r>
              <a:rPr lang="sv-SE" altLang="en-US" b="1" dirty="0"/>
              <a:t>a</a:t>
            </a:r>
            <a:r>
              <a:rPr lang="sv-SE" altLang="en-US" b="1" baseline="-25000" dirty="0"/>
              <a:t>i</a:t>
            </a:r>
            <a:r>
              <a:rPr lang="sv-SE" altLang="en-US" dirty="0"/>
              <a:t> in h by the next more general constraint that is satisfied by </a:t>
            </a:r>
            <a:r>
              <a:rPr lang="sv-SE" altLang="en-US" b="1" dirty="0"/>
              <a:t>x</a:t>
            </a:r>
          </a:p>
          <a:p>
            <a:pPr marL="609600" indent="-609600">
              <a:buFont typeface="Wingdings" panose="05000000000000000000" pitchFamily="2" charset="2"/>
              <a:buAutoNum type="arabicPeriod"/>
            </a:pPr>
            <a:r>
              <a:rPr lang="sv-SE" altLang="en-US" dirty="0"/>
              <a:t>Output hypothesis </a:t>
            </a:r>
            <a:r>
              <a:rPr lang="sv-SE" altLang="en-US" b="1" dirty="0"/>
              <a:t>h</a:t>
            </a:r>
          </a:p>
          <a:p>
            <a:endParaRPr lang="en-US" dirty="0"/>
          </a:p>
        </p:txBody>
      </p:sp>
      <p:sp>
        <p:nvSpPr>
          <p:cNvPr id="4" name="Footer Placeholder 3">
            <a:extLst>
              <a:ext uri="{FF2B5EF4-FFF2-40B4-BE49-F238E27FC236}">
                <a16:creationId xmlns:a16="http://schemas.microsoft.com/office/drawing/2014/main" id="{F55C5329-39CF-4A04-8E89-8F8941A5670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25003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11415206" cy="5580171"/>
          </a:xfrm>
        </p:spPr>
        <p:txBody>
          <a:bodyPr>
            <a:normAutofit fontScale="85000" lnSpcReduction="10000"/>
          </a:bodyPr>
          <a:lstStyle/>
          <a:p>
            <a:r>
              <a:rPr lang="en-US" b="1" dirty="0"/>
              <a:t>Deep Learning : </a:t>
            </a:r>
            <a:r>
              <a:rPr lang="en-US" dirty="0"/>
              <a:t>Deep Learning is associated with a machine learning algorithm (Artificial Neural Network, ANN) which uses the concept of human brain to facilitate the modeling of arbitrary functions. ANN requires a vast amount of data and this algorithm is highly flexible when it comes to model multiple outputs simultaneously. </a:t>
            </a:r>
          </a:p>
          <a:p>
            <a:r>
              <a:rPr lang="en-US" b="1" dirty="0"/>
              <a:t>Dependent Variable : </a:t>
            </a:r>
            <a:r>
              <a:rPr lang="en-US" dirty="0"/>
              <a:t>A dependent variable is what you measure and which is affected by independent / input variable(s). It is called dependent because it “depends” on the independent variable. For example, let’s say we want to predict the smoking habits of people. Then the person smokes “yes” or “no” is the dependent variable.</a:t>
            </a:r>
          </a:p>
          <a:p>
            <a:r>
              <a:rPr lang="en-US" b="1" dirty="0"/>
              <a:t>False Negative : </a:t>
            </a:r>
            <a:r>
              <a:rPr lang="en-US" dirty="0"/>
              <a:t>Points which are actually true but are incorrectly predicted as false. For example, if the problem is to predict the loan status. (Y-loan approved, N-loan not approved). False negative in this case will be the samples for which loan was approved but the model predicted the status as not approved.</a:t>
            </a:r>
          </a:p>
          <a:p>
            <a:r>
              <a:rPr lang="en-US" b="1" dirty="0"/>
              <a:t>False Positive: </a:t>
            </a:r>
            <a:r>
              <a:rPr lang="en-US" dirty="0"/>
              <a:t>Points which are actually false but are incorrectly predicted as true. For example, if the problem is to predict the loan status. (Y-loan approved, N-loan not approved). False positive in this case will be the samples for which loan was not approved but the model predicted the status as approved.</a:t>
            </a:r>
            <a:br>
              <a:rPr lang="en-US" dirty="0"/>
            </a:br>
            <a:endParaRPr lang="en-US" dirty="0"/>
          </a:p>
          <a:p>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F05C4EDE-C6BF-4FB7-84DC-7F3D4B76EA4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49603821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16FF-8DE7-42CE-85C7-36174FA02279}"/>
              </a:ext>
            </a:extLst>
          </p:cNvPr>
          <p:cNvSpPr>
            <a:spLocks noGrp="1"/>
          </p:cNvSpPr>
          <p:nvPr>
            <p:ph type="title"/>
          </p:nvPr>
        </p:nvSpPr>
        <p:spPr>
          <a:solidFill>
            <a:schemeClr val="tx2">
              <a:lumMod val="20000"/>
              <a:lumOff val="80000"/>
            </a:schemeClr>
          </a:solidFill>
        </p:spPr>
        <p:txBody>
          <a:bodyPr/>
          <a:lstStyle/>
          <a:p>
            <a:r>
              <a:rPr lang="en-US" dirty="0"/>
              <a:t>Step1: Find S</a:t>
            </a:r>
          </a:p>
        </p:txBody>
      </p:sp>
      <p:pic>
        <p:nvPicPr>
          <p:cNvPr id="4" name="Picture 3">
            <a:extLst>
              <a:ext uri="{FF2B5EF4-FFF2-40B4-BE49-F238E27FC236}">
                <a16:creationId xmlns:a16="http://schemas.microsoft.com/office/drawing/2014/main" id="{C11564BA-BEB3-4C0A-9E95-87D7E6F8E3B2}"/>
              </a:ext>
            </a:extLst>
          </p:cNvPr>
          <p:cNvPicPr>
            <a:picLocks noChangeAspect="1"/>
          </p:cNvPicPr>
          <p:nvPr/>
        </p:nvPicPr>
        <p:blipFill>
          <a:blip r:embed="rId2"/>
          <a:stretch>
            <a:fillRect/>
          </a:stretch>
        </p:blipFill>
        <p:spPr>
          <a:xfrm>
            <a:off x="1916767" y="2171700"/>
            <a:ext cx="8849243" cy="3438525"/>
          </a:xfrm>
          <a:prstGeom prst="rect">
            <a:avLst/>
          </a:prstGeom>
          <a:ln w="19050">
            <a:solidFill>
              <a:schemeClr val="tx1"/>
            </a:solidFill>
          </a:ln>
        </p:spPr>
      </p:pic>
      <p:sp>
        <p:nvSpPr>
          <p:cNvPr id="3" name="Footer Placeholder 2">
            <a:extLst>
              <a:ext uri="{FF2B5EF4-FFF2-40B4-BE49-F238E27FC236}">
                <a16:creationId xmlns:a16="http://schemas.microsoft.com/office/drawing/2014/main" id="{DFDD5AFE-20BD-4B4E-A924-C8F9BEA6EDD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6424930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617D-8D1C-43AB-9532-64A1960AD0B2}"/>
              </a:ext>
            </a:extLst>
          </p:cNvPr>
          <p:cNvSpPr>
            <a:spLocks noGrp="1"/>
          </p:cNvSpPr>
          <p:nvPr>
            <p:ph type="title"/>
          </p:nvPr>
        </p:nvSpPr>
        <p:spPr>
          <a:solidFill>
            <a:schemeClr val="tx2">
              <a:lumMod val="20000"/>
              <a:lumOff val="80000"/>
            </a:schemeClr>
          </a:solidFill>
        </p:spPr>
        <p:txBody>
          <a:bodyPr/>
          <a:lstStyle/>
          <a:p>
            <a:r>
              <a:rPr lang="en-US" dirty="0"/>
              <a:t>Step2 : Find S</a:t>
            </a:r>
          </a:p>
        </p:txBody>
      </p:sp>
      <p:pic>
        <p:nvPicPr>
          <p:cNvPr id="4" name="Picture 3">
            <a:extLst>
              <a:ext uri="{FF2B5EF4-FFF2-40B4-BE49-F238E27FC236}">
                <a16:creationId xmlns:a16="http://schemas.microsoft.com/office/drawing/2014/main" id="{80810AAF-68F0-4C1A-9FDD-927E1CC532CD}"/>
              </a:ext>
            </a:extLst>
          </p:cNvPr>
          <p:cNvPicPr>
            <a:picLocks noChangeAspect="1"/>
          </p:cNvPicPr>
          <p:nvPr/>
        </p:nvPicPr>
        <p:blipFill>
          <a:blip r:embed="rId2"/>
          <a:stretch>
            <a:fillRect/>
          </a:stretch>
        </p:blipFill>
        <p:spPr>
          <a:xfrm>
            <a:off x="1515647" y="2033588"/>
            <a:ext cx="8897082" cy="4161472"/>
          </a:xfrm>
          <a:prstGeom prst="rect">
            <a:avLst/>
          </a:prstGeom>
          <a:ln w="12700">
            <a:solidFill>
              <a:schemeClr val="tx1"/>
            </a:solidFill>
          </a:ln>
        </p:spPr>
      </p:pic>
      <p:sp>
        <p:nvSpPr>
          <p:cNvPr id="3" name="Footer Placeholder 2">
            <a:extLst>
              <a:ext uri="{FF2B5EF4-FFF2-40B4-BE49-F238E27FC236}">
                <a16:creationId xmlns:a16="http://schemas.microsoft.com/office/drawing/2014/main" id="{34C4D6A6-4C53-40DF-9DB5-92CB26A3D3C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5094532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617D-8D1C-43AB-9532-64A1960AD0B2}"/>
              </a:ext>
            </a:extLst>
          </p:cNvPr>
          <p:cNvSpPr>
            <a:spLocks noGrp="1"/>
          </p:cNvSpPr>
          <p:nvPr>
            <p:ph type="title"/>
          </p:nvPr>
        </p:nvSpPr>
        <p:spPr>
          <a:xfrm>
            <a:off x="838200" y="15866"/>
            <a:ext cx="10515600" cy="1325563"/>
          </a:xfrm>
          <a:solidFill>
            <a:schemeClr val="tx2">
              <a:lumMod val="20000"/>
              <a:lumOff val="80000"/>
            </a:schemeClr>
          </a:solidFill>
        </p:spPr>
        <p:txBody>
          <a:bodyPr/>
          <a:lstStyle/>
          <a:p>
            <a:r>
              <a:rPr lang="en-US" dirty="0"/>
              <a:t>Step2 : Find S</a:t>
            </a:r>
          </a:p>
        </p:txBody>
      </p:sp>
      <p:pic>
        <p:nvPicPr>
          <p:cNvPr id="3" name="Picture 2">
            <a:extLst>
              <a:ext uri="{FF2B5EF4-FFF2-40B4-BE49-F238E27FC236}">
                <a16:creationId xmlns:a16="http://schemas.microsoft.com/office/drawing/2014/main" id="{0FA88C16-69AD-4C7F-9067-0759EC6E5911}"/>
              </a:ext>
            </a:extLst>
          </p:cNvPr>
          <p:cNvPicPr>
            <a:picLocks noChangeAspect="1"/>
          </p:cNvPicPr>
          <p:nvPr/>
        </p:nvPicPr>
        <p:blipFill>
          <a:blip r:embed="rId2"/>
          <a:stretch>
            <a:fillRect/>
          </a:stretch>
        </p:blipFill>
        <p:spPr>
          <a:xfrm>
            <a:off x="1276496" y="1416332"/>
            <a:ext cx="8401050" cy="3800475"/>
          </a:xfrm>
          <a:prstGeom prst="rect">
            <a:avLst/>
          </a:prstGeom>
        </p:spPr>
      </p:pic>
      <p:pic>
        <p:nvPicPr>
          <p:cNvPr id="5" name="Picture 4">
            <a:extLst>
              <a:ext uri="{FF2B5EF4-FFF2-40B4-BE49-F238E27FC236}">
                <a16:creationId xmlns:a16="http://schemas.microsoft.com/office/drawing/2014/main" id="{A7EE6271-F2B4-4640-8AE6-939E28384CBF}"/>
              </a:ext>
            </a:extLst>
          </p:cNvPr>
          <p:cNvPicPr>
            <a:picLocks noChangeAspect="1"/>
          </p:cNvPicPr>
          <p:nvPr/>
        </p:nvPicPr>
        <p:blipFill>
          <a:blip r:embed="rId3"/>
          <a:stretch>
            <a:fillRect/>
          </a:stretch>
        </p:blipFill>
        <p:spPr>
          <a:xfrm>
            <a:off x="1107684" y="5059680"/>
            <a:ext cx="8001000" cy="904875"/>
          </a:xfrm>
          <a:prstGeom prst="rect">
            <a:avLst/>
          </a:prstGeom>
        </p:spPr>
      </p:pic>
      <p:sp>
        <p:nvSpPr>
          <p:cNvPr id="4" name="Footer Placeholder 3">
            <a:extLst>
              <a:ext uri="{FF2B5EF4-FFF2-40B4-BE49-F238E27FC236}">
                <a16:creationId xmlns:a16="http://schemas.microsoft.com/office/drawing/2014/main" id="{365635D6-4D5A-46DB-AA8C-0A74E865C22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7987487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617D-8D1C-43AB-9532-64A1960AD0B2}"/>
              </a:ext>
            </a:extLst>
          </p:cNvPr>
          <p:cNvSpPr>
            <a:spLocks noGrp="1"/>
          </p:cNvSpPr>
          <p:nvPr>
            <p:ph type="title"/>
          </p:nvPr>
        </p:nvSpPr>
        <p:spPr>
          <a:solidFill>
            <a:schemeClr val="tx2">
              <a:lumMod val="20000"/>
              <a:lumOff val="80000"/>
            </a:schemeClr>
          </a:solidFill>
        </p:spPr>
        <p:txBody>
          <a:bodyPr/>
          <a:lstStyle/>
          <a:p>
            <a:r>
              <a:rPr lang="en-US" dirty="0"/>
              <a:t>Iteration 4 and Step 3 : Find S</a:t>
            </a:r>
          </a:p>
        </p:txBody>
      </p:sp>
      <p:pic>
        <p:nvPicPr>
          <p:cNvPr id="4" name="Picture 3">
            <a:extLst>
              <a:ext uri="{FF2B5EF4-FFF2-40B4-BE49-F238E27FC236}">
                <a16:creationId xmlns:a16="http://schemas.microsoft.com/office/drawing/2014/main" id="{E6C5E28B-3AC8-4270-A0AA-EB3DCAEFB3CC}"/>
              </a:ext>
            </a:extLst>
          </p:cNvPr>
          <p:cNvPicPr>
            <a:picLocks noChangeAspect="1"/>
          </p:cNvPicPr>
          <p:nvPr/>
        </p:nvPicPr>
        <p:blipFill>
          <a:blip r:embed="rId2"/>
          <a:stretch>
            <a:fillRect/>
          </a:stretch>
        </p:blipFill>
        <p:spPr>
          <a:xfrm>
            <a:off x="1060939" y="2123782"/>
            <a:ext cx="8382000" cy="3257550"/>
          </a:xfrm>
          <a:prstGeom prst="rect">
            <a:avLst/>
          </a:prstGeom>
        </p:spPr>
      </p:pic>
      <p:sp>
        <p:nvSpPr>
          <p:cNvPr id="3" name="Footer Placeholder 2">
            <a:extLst>
              <a:ext uri="{FF2B5EF4-FFF2-40B4-BE49-F238E27FC236}">
                <a16:creationId xmlns:a16="http://schemas.microsoft.com/office/drawing/2014/main" id="{49DA0DA7-8213-49A5-A1AF-E762C2FFF35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09737415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D43976F-7C9A-4F86-A0FE-335DFD0DFEE6}"/>
              </a:ext>
            </a:extLst>
          </p:cNvPr>
          <p:cNvSpPr>
            <a:spLocks noGrp="1" noChangeArrowheads="1"/>
          </p:cNvSpPr>
          <p:nvPr>
            <p:ph type="title"/>
          </p:nvPr>
        </p:nvSpPr>
        <p:spPr>
          <a:xfrm>
            <a:off x="857250" y="223043"/>
            <a:ext cx="10515600" cy="1051165"/>
          </a:xfrm>
          <a:solidFill>
            <a:schemeClr val="accent1">
              <a:lumMod val="20000"/>
              <a:lumOff val="80000"/>
            </a:schemeClr>
          </a:solidFill>
        </p:spPr>
        <p:txBody>
          <a:bodyPr/>
          <a:lstStyle/>
          <a:p>
            <a:r>
              <a:rPr lang="sv-SE" altLang="en-US" b="1" dirty="0"/>
              <a:t>Hypothesis Space Search by Find-</a:t>
            </a:r>
            <a:r>
              <a:rPr lang="sv-SE" altLang="en-US" dirty="0"/>
              <a:t>S</a:t>
            </a:r>
          </a:p>
        </p:txBody>
      </p:sp>
      <p:sp>
        <p:nvSpPr>
          <p:cNvPr id="14341" name="Rectangle 5">
            <a:extLst>
              <a:ext uri="{FF2B5EF4-FFF2-40B4-BE49-F238E27FC236}">
                <a16:creationId xmlns:a16="http://schemas.microsoft.com/office/drawing/2014/main" id="{B54EB84D-686C-44B9-ACDF-501E1CEA81EB}"/>
              </a:ext>
            </a:extLst>
          </p:cNvPr>
          <p:cNvSpPr>
            <a:spLocks noChangeArrowheads="1"/>
          </p:cNvSpPr>
          <p:nvPr/>
        </p:nvSpPr>
        <p:spPr bwMode="auto">
          <a:xfrm>
            <a:off x="1676400" y="2438400"/>
            <a:ext cx="2209800" cy="2133600"/>
          </a:xfrm>
          <a:prstGeom prst="rect">
            <a:avLst/>
          </a:prstGeom>
          <a:solidFill>
            <a:schemeClr val="accent1">
              <a:lumMod val="20000"/>
              <a:lumOff val="80000"/>
            </a:schemeClr>
          </a:solidFill>
          <a:ln w="9525">
            <a:solidFill>
              <a:schemeClr val="tx1"/>
            </a:solidFill>
            <a:miter lim="800000"/>
            <a:headEnd/>
            <a:tailEnd/>
          </a:ln>
          <a:effectLst/>
        </p:spPr>
        <p:txBody>
          <a:bodyPr wrap="none" anchor="ctr"/>
          <a:lstStyle/>
          <a:p>
            <a:endParaRPr lang="en-US"/>
          </a:p>
        </p:txBody>
      </p:sp>
      <p:sp>
        <p:nvSpPr>
          <p:cNvPr id="14342" name="Text Box 6">
            <a:extLst>
              <a:ext uri="{FF2B5EF4-FFF2-40B4-BE49-F238E27FC236}">
                <a16:creationId xmlns:a16="http://schemas.microsoft.com/office/drawing/2014/main" id="{1C1F8EBF-7ED1-41F3-9528-9CAA75DE9D2C}"/>
              </a:ext>
            </a:extLst>
          </p:cNvPr>
          <p:cNvSpPr txBox="1">
            <a:spLocks noChangeArrowheads="1"/>
          </p:cNvSpPr>
          <p:nvPr/>
        </p:nvSpPr>
        <p:spPr bwMode="auto">
          <a:xfrm>
            <a:off x="1889126" y="1862138"/>
            <a:ext cx="1075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Instances</a:t>
            </a:r>
            <a:endParaRPr lang="en-US" altLang="en-US" b="1" dirty="0"/>
          </a:p>
        </p:txBody>
      </p:sp>
      <p:sp>
        <p:nvSpPr>
          <p:cNvPr id="14343" name="Oval 7">
            <a:extLst>
              <a:ext uri="{FF2B5EF4-FFF2-40B4-BE49-F238E27FC236}">
                <a16:creationId xmlns:a16="http://schemas.microsoft.com/office/drawing/2014/main" id="{B771DCF4-4AB9-4560-9607-64F4BB12EEBA}"/>
              </a:ext>
            </a:extLst>
          </p:cNvPr>
          <p:cNvSpPr>
            <a:spLocks noChangeArrowheads="1"/>
          </p:cNvSpPr>
          <p:nvPr/>
        </p:nvSpPr>
        <p:spPr bwMode="auto">
          <a:xfrm>
            <a:off x="1981200" y="2667000"/>
            <a:ext cx="152400" cy="152400"/>
          </a:xfrm>
          <a:prstGeom prst="ellipse">
            <a:avLst/>
          </a:prstGeom>
          <a:noFill/>
          <a:ln w="38100">
            <a:solidFill>
              <a:schemeClr val="hlink"/>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4" name="Oval 8">
            <a:extLst>
              <a:ext uri="{FF2B5EF4-FFF2-40B4-BE49-F238E27FC236}">
                <a16:creationId xmlns:a16="http://schemas.microsoft.com/office/drawing/2014/main" id="{A508933B-37A4-49F7-BC77-0EF3B3A62D5F}"/>
              </a:ext>
            </a:extLst>
          </p:cNvPr>
          <p:cNvSpPr>
            <a:spLocks noChangeArrowheads="1"/>
          </p:cNvSpPr>
          <p:nvPr/>
        </p:nvSpPr>
        <p:spPr bwMode="auto">
          <a:xfrm>
            <a:off x="2438400" y="2667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5" name="Oval 9">
            <a:extLst>
              <a:ext uri="{FF2B5EF4-FFF2-40B4-BE49-F238E27FC236}">
                <a16:creationId xmlns:a16="http://schemas.microsoft.com/office/drawing/2014/main" id="{FC5B21F0-67C0-4168-BF9A-2F4CBE0FCC2A}"/>
              </a:ext>
            </a:extLst>
          </p:cNvPr>
          <p:cNvSpPr>
            <a:spLocks noChangeArrowheads="1"/>
          </p:cNvSpPr>
          <p:nvPr/>
        </p:nvSpPr>
        <p:spPr bwMode="auto">
          <a:xfrm>
            <a:off x="2895600" y="2667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6" name="Oval 10">
            <a:extLst>
              <a:ext uri="{FF2B5EF4-FFF2-40B4-BE49-F238E27FC236}">
                <a16:creationId xmlns:a16="http://schemas.microsoft.com/office/drawing/2014/main" id="{DD02D769-4FB3-46D5-93B5-5F727537F980}"/>
              </a:ext>
            </a:extLst>
          </p:cNvPr>
          <p:cNvSpPr>
            <a:spLocks noChangeArrowheads="1"/>
          </p:cNvSpPr>
          <p:nvPr/>
        </p:nvSpPr>
        <p:spPr bwMode="auto">
          <a:xfrm>
            <a:off x="3429000" y="2667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7" name="Oval 11">
            <a:extLst>
              <a:ext uri="{FF2B5EF4-FFF2-40B4-BE49-F238E27FC236}">
                <a16:creationId xmlns:a16="http://schemas.microsoft.com/office/drawing/2014/main" id="{6EE2EAB2-644A-44E1-A0AF-3546DC013E15}"/>
              </a:ext>
            </a:extLst>
          </p:cNvPr>
          <p:cNvSpPr>
            <a:spLocks noChangeArrowheads="1"/>
          </p:cNvSpPr>
          <p:nvPr/>
        </p:nvSpPr>
        <p:spPr bwMode="auto">
          <a:xfrm>
            <a:off x="1981200" y="3048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8" name="Oval 12">
            <a:extLst>
              <a:ext uri="{FF2B5EF4-FFF2-40B4-BE49-F238E27FC236}">
                <a16:creationId xmlns:a16="http://schemas.microsoft.com/office/drawing/2014/main" id="{942705F3-576E-4589-9A66-2621D7B3F223}"/>
              </a:ext>
            </a:extLst>
          </p:cNvPr>
          <p:cNvSpPr>
            <a:spLocks noChangeArrowheads="1"/>
          </p:cNvSpPr>
          <p:nvPr/>
        </p:nvSpPr>
        <p:spPr bwMode="auto">
          <a:xfrm>
            <a:off x="2438400" y="3048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9" name="Oval 13">
            <a:extLst>
              <a:ext uri="{FF2B5EF4-FFF2-40B4-BE49-F238E27FC236}">
                <a16:creationId xmlns:a16="http://schemas.microsoft.com/office/drawing/2014/main" id="{D3787E48-629C-43F1-8749-324F670F74EF}"/>
              </a:ext>
            </a:extLst>
          </p:cNvPr>
          <p:cNvSpPr>
            <a:spLocks noChangeArrowheads="1"/>
          </p:cNvSpPr>
          <p:nvPr/>
        </p:nvSpPr>
        <p:spPr bwMode="auto">
          <a:xfrm>
            <a:off x="2895600" y="3048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0" name="Oval 14">
            <a:extLst>
              <a:ext uri="{FF2B5EF4-FFF2-40B4-BE49-F238E27FC236}">
                <a16:creationId xmlns:a16="http://schemas.microsoft.com/office/drawing/2014/main" id="{C0BDBAD5-7035-49AE-AA22-8620687620F6}"/>
              </a:ext>
            </a:extLst>
          </p:cNvPr>
          <p:cNvSpPr>
            <a:spLocks noChangeArrowheads="1"/>
          </p:cNvSpPr>
          <p:nvPr/>
        </p:nvSpPr>
        <p:spPr bwMode="auto">
          <a:xfrm>
            <a:off x="3429000" y="3048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1" name="Oval 15">
            <a:extLst>
              <a:ext uri="{FF2B5EF4-FFF2-40B4-BE49-F238E27FC236}">
                <a16:creationId xmlns:a16="http://schemas.microsoft.com/office/drawing/2014/main" id="{C4E116D8-7FDE-41EA-B12D-662CCA9A5949}"/>
              </a:ext>
            </a:extLst>
          </p:cNvPr>
          <p:cNvSpPr>
            <a:spLocks noChangeArrowheads="1"/>
          </p:cNvSpPr>
          <p:nvPr/>
        </p:nvSpPr>
        <p:spPr bwMode="auto">
          <a:xfrm>
            <a:off x="1981200" y="3429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2" name="Oval 16">
            <a:extLst>
              <a:ext uri="{FF2B5EF4-FFF2-40B4-BE49-F238E27FC236}">
                <a16:creationId xmlns:a16="http://schemas.microsoft.com/office/drawing/2014/main" id="{85D99164-317A-47E9-912F-39FDAF6BB2C4}"/>
              </a:ext>
            </a:extLst>
          </p:cNvPr>
          <p:cNvSpPr>
            <a:spLocks noChangeArrowheads="1"/>
          </p:cNvSpPr>
          <p:nvPr/>
        </p:nvSpPr>
        <p:spPr bwMode="auto">
          <a:xfrm>
            <a:off x="2438400" y="3429000"/>
            <a:ext cx="152400" cy="152400"/>
          </a:xfrm>
          <a:prstGeom prst="ellipse">
            <a:avLst/>
          </a:prstGeom>
          <a:noFill/>
          <a:ln w="38100">
            <a:solidFill>
              <a:schemeClr val="hlink"/>
            </a:solidFill>
            <a:miter lim="800000"/>
            <a:headEnd/>
            <a:tailEnd/>
          </a:ln>
          <a:effectLst/>
          <a:extLst>
            <a:ext uri="{909E8E84-426E-40DD-AFC4-6F175D3DCCD1}">
              <a14:hiddenFill xmlns:a14="http://schemas.microsoft.com/office/drawing/2010/main">
                <a:solidFill>
                  <a:srgbClr val="8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3" name="Oval 17">
            <a:extLst>
              <a:ext uri="{FF2B5EF4-FFF2-40B4-BE49-F238E27FC236}">
                <a16:creationId xmlns:a16="http://schemas.microsoft.com/office/drawing/2014/main" id="{92CE6EEE-6F36-4097-BEC6-66AD517A45C2}"/>
              </a:ext>
            </a:extLst>
          </p:cNvPr>
          <p:cNvSpPr>
            <a:spLocks noChangeArrowheads="1"/>
          </p:cNvSpPr>
          <p:nvPr/>
        </p:nvSpPr>
        <p:spPr bwMode="auto">
          <a:xfrm>
            <a:off x="2895600" y="3429000"/>
            <a:ext cx="152400" cy="152400"/>
          </a:xfrm>
          <a:prstGeom prst="ellipse">
            <a:avLst/>
          </a:prstGeom>
          <a:noFill/>
          <a:ln w="38100">
            <a:solidFill>
              <a:schemeClr val="hlink"/>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4" name="Oval 18">
            <a:extLst>
              <a:ext uri="{FF2B5EF4-FFF2-40B4-BE49-F238E27FC236}">
                <a16:creationId xmlns:a16="http://schemas.microsoft.com/office/drawing/2014/main" id="{6C4109CF-0FD6-4CD1-A768-C0CC6E153E47}"/>
              </a:ext>
            </a:extLst>
          </p:cNvPr>
          <p:cNvSpPr>
            <a:spLocks noChangeArrowheads="1"/>
          </p:cNvSpPr>
          <p:nvPr/>
        </p:nvSpPr>
        <p:spPr bwMode="auto">
          <a:xfrm>
            <a:off x="3429000" y="3429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5" name="Oval 19">
            <a:extLst>
              <a:ext uri="{FF2B5EF4-FFF2-40B4-BE49-F238E27FC236}">
                <a16:creationId xmlns:a16="http://schemas.microsoft.com/office/drawing/2014/main" id="{BFD24891-F104-4D5E-B140-410769C490FE}"/>
              </a:ext>
            </a:extLst>
          </p:cNvPr>
          <p:cNvSpPr>
            <a:spLocks noChangeArrowheads="1"/>
          </p:cNvSpPr>
          <p:nvPr/>
        </p:nvSpPr>
        <p:spPr bwMode="auto">
          <a:xfrm>
            <a:off x="19812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6" name="Oval 20">
            <a:extLst>
              <a:ext uri="{FF2B5EF4-FFF2-40B4-BE49-F238E27FC236}">
                <a16:creationId xmlns:a16="http://schemas.microsoft.com/office/drawing/2014/main" id="{05A602D2-DC6E-4B82-9ABE-6240A5B99333}"/>
              </a:ext>
            </a:extLst>
          </p:cNvPr>
          <p:cNvSpPr>
            <a:spLocks noChangeArrowheads="1"/>
          </p:cNvSpPr>
          <p:nvPr/>
        </p:nvSpPr>
        <p:spPr bwMode="auto">
          <a:xfrm>
            <a:off x="24384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7" name="Oval 21">
            <a:extLst>
              <a:ext uri="{FF2B5EF4-FFF2-40B4-BE49-F238E27FC236}">
                <a16:creationId xmlns:a16="http://schemas.microsoft.com/office/drawing/2014/main" id="{BC6E99CD-54B6-451D-8587-CF22536B9CA1}"/>
              </a:ext>
            </a:extLst>
          </p:cNvPr>
          <p:cNvSpPr>
            <a:spLocks noChangeArrowheads="1"/>
          </p:cNvSpPr>
          <p:nvPr/>
        </p:nvSpPr>
        <p:spPr bwMode="auto">
          <a:xfrm>
            <a:off x="28956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8" name="Oval 22">
            <a:extLst>
              <a:ext uri="{FF2B5EF4-FFF2-40B4-BE49-F238E27FC236}">
                <a16:creationId xmlns:a16="http://schemas.microsoft.com/office/drawing/2014/main" id="{7D80D2AF-B819-4618-8085-890BE4AFCD0E}"/>
              </a:ext>
            </a:extLst>
          </p:cNvPr>
          <p:cNvSpPr>
            <a:spLocks noChangeArrowheads="1"/>
          </p:cNvSpPr>
          <p:nvPr/>
        </p:nvSpPr>
        <p:spPr bwMode="auto">
          <a:xfrm>
            <a:off x="34290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9" name="Oval 23">
            <a:extLst>
              <a:ext uri="{FF2B5EF4-FFF2-40B4-BE49-F238E27FC236}">
                <a16:creationId xmlns:a16="http://schemas.microsoft.com/office/drawing/2014/main" id="{338FA862-70D0-4EC3-BD04-81DD2BA71DE5}"/>
              </a:ext>
            </a:extLst>
          </p:cNvPr>
          <p:cNvSpPr>
            <a:spLocks noChangeArrowheads="1"/>
          </p:cNvSpPr>
          <p:nvPr/>
        </p:nvSpPr>
        <p:spPr bwMode="auto">
          <a:xfrm>
            <a:off x="19812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0" name="Oval 24">
            <a:extLst>
              <a:ext uri="{FF2B5EF4-FFF2-40B4-BE49-F238E27FC236}">
                <a16:creationId xmlns:a16="http://schemas.microsoft.com/office/drawing/2014/main" id="{99AADE10-5CFF-4709-8482-B539EB07DC7C}"/>
              </a:ext>
            </a:extLst>
          </p:cNvPr>
          <p:cNvSpPr>
            <a:spLocks noChangeArrowheads="1"/>
          </p:cNvSpPr>
          <p:nvPr/>
        </p:nvSpPr>
        <p:spPr bwMode="auto">
          <a:xfrm>
            <a:off x="2438400" y="4191000"/>
            <a:ext cx="152400" cy="152400"/>
          </a:xfrm>
          <a:prstGeom prst="ellipse">
            <a:avLst/>
          </a:prstGeom>
          <a:noFill/>
          <a:ln w="38100">
            <a:solidFill>
              <a:schemeClr val="hlink"/>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1" name="Oval 25">
            <a:extLst>
              <a:ext uri="{FF2B5EF4-FFF2-40B4-BE49-F238E27FC236}">
                <a16:creationId xmlns:a16="http://schemas.microsoft.com/office/drawing/2014/main" id="{C6C29205-5B2C-494B-AEF9-80C3B467CB57}"/>
              </a:ext>
            </a:extLst>
          </p:cNvPr>
          <p:cNvSpPr>
            <a:spLocks noChangeArrowheads="1"/>
          </p:cNvSpPr>
          <p:nvPr/>
        </p:nvSpPr>
        <p:spPr bwMode="auto">
          <a:xfrm>
            <a:off x="28956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2" name="Oval 26">
            <a:extLst>
              <a:ext uri="{FF2B5EF4-FFF2-40B4-BE49-F238E27FC236}">
                <a16:creationId xmlns:a16="http://schemas.microsoft.com/office/drawing/2014/main" id="{F6F8464B-BCCA-44BB-9A18-7942CEBC9794}"/>
              </a:ext>
            </a:extLst>
          </p:cNvPr>
          <p:cNvSpPr>
            <a:spLocks noChangeArrowheads="1"/>
          </p:cNvSpPr>
          <p:nvPr/>
        </p:nvSpPr>
        <p:spPr bwMode="auto">
          <a:xfrm>
            <a:off x="34290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8" name="Rectangle 32">
            <a:extLst>
              <a:ext uri="{FF2B5EF4-FFF2-40B4-BE49-F238E27FC236}">
                <a16:creationId xmlns:a16="http://schemas.microsoft.com/office/drawing/2014/main" id="{3AFA5075-5A35-4E6F-B55A-93A613C3BC86}"/>
              </a:ext>
            </a:extLst>
          </p:cNvPr>
          <p:cNvSpPr>
            <a:spLocks noChangeArrowheads="1"/>
          </p:cNvSpPr>
          <p:nvPr/>
        </p:nvSpPr>
        <p:spPr bwMode="auto">
          <a:xfrm>
            <a:off x="6781800" y="2438400"/>
            <a:ext cx="2209800" cy="2133600"/>
          </a:xfrm>
          <a:prstGeom prst="rect">
            <a:avLst/>
          </a:prstGeom>
          <a:solidFill>
            <a:schemeClr val="accent1">
              <a:lumMod val="20000"/>
              <a:lumOff val="80000"/>
            </a:schemeClr>
          </a:solidFill>
          <a:ln w="9525">
            <a:solidFill>
              <a:schemeClr val="tx1"/>
            </a:solidFill>
            <a:miter lim="800000"/>
            <a:headEnd/>
            <a:tailEnd/>
          </a:ln>
          <a:effectLst/>
        </p:spPr>
        <p:txBody>
          <a:bodyPr wrap="none" anchor="ctr"/>
          <a:lstStyle/>
          <a:p>
            <a:endParaRPr lang="en-US"/>
          </a:p>
        </p:txBody>
      </p:sp>
      <p:sp>
        <p:nvSpPr>
          <p:cNvPr id="14369" name="Text Box 33">
            <a:extLst>
              <a:ext uri="{FF2B5EF4-FFF2-40B4-BE49-F238E27FC236}">
                <a16:creationId xmlns:a16="http://schemas.microsoft.com/office/drawing/2014/main" id="{B9BC068C-0E12-40A9-B773-153D3B649856}"/>
              </a:ext>
            </a:extLst>
          </p:cNvPr>
          <p:cNvSpPr txBox="1">
            <a:spLocks noChangeArrowheads="1"/>
          </p:cNvSpPr>
          <p:nvPr/>
        </p:nvSpPr>
        <p:spPr bwMode="auto">
          <a:xfrm>
            <a:off x="6994526" y="1862138"/>
            <a:ext cx="1303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Hypotheses</a:t>
            </a:r>
            <a:endParaRPr lang="en-US" altLang="en-US" b="1" dirty="0"/>
          </a:p>
        </p:txBody>
      </p:sp>
      <p:sp>
        <p:nvSpPr>
          <p:cNvPr id="14372" name="Oval 36">
            <a:extLst>
              <a:ext uri="{FF2B5EF4-FFF2-40B4-BE49-F238E27FC236}">
                <a16:creationId xmlns:a16="http://schemas.microsoft.com/office/drawing/2014/main" id="{5F12D0BA-73C8-442B-A5F5-8F89904952B8}"/>
              </a:ext>
            </a:extLst>
          </p:cNvPr>
          <p:cNvSpPr>
            <a:spLocks noChangeArrowheads="1"/>
          </p:cNvSpPr>
          <p:nvPr/>
        </p:nvSpPr>
        <p:spPr bwMode="auto">
          <a:xfrm>
            <a:off x="8001000" y="2667000"/>
            <a:ext cx="152400" cy="152400"/>
          </a:xfrm>
          <a:prstGeom prst="ellipse">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3" name="Oval 37">
            <a:extLst>
              <a:ext uri="{FF2B5EF4-FFF2-40B4-BE49-F238E27FC236}">
                <a16:creationId xmlns:a16="http://schemas.microsoft.com/office/drawing/2014/main" id="{F54A1895-A821-42E5-978E-ABA350510D8B}"/>
              </a:ext>
            </a:extLst>
          </p:cNvPr>
          <p:cNvSpPr>
            <a:spLocks noChangeArrowheads="1"/>
          </p:cNvSpPr>
          <p:nvPr/>
        </p:nvSpPr>
        <p:spPr bwMode="auto">
          <a:xfrm>
            <a:off x="7315200" y="3048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4" name="Oval 38">
            <a:extLst>
              <a:ext uri="{FF2B5EF4-FFF2-40B4-BE49-F238E27FC236}">
                <a16:creationId xmlns:a16="http://schemas.microsoft.com/office/drawing/2014/main" id="{417A65E3-E61E-478F-A9B3-BE00E2E48B3B}"/>
              </a:ext>
            </a:extLst>
          </p:cNvPr>
          <p:cNvSpPr>
            <a:spLocks noChangeArrowheads="1"/>
          </p:cNvSpPr>
          <p:nvPr/>
        </p:nvSpPr>
        <p:spPr bwMode="auto">
          <a:xfrm>
            <a:off x="7772400" y="3048000"/>
            <a:ext cx="152400" cy="152400"/>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5" name="Oval 39">
            <a:extLst>
              <a:ext uri="{FF2B5EF4-FFF2-40B4-BE49-F238E27FC236}">
                <a16:creationId xmlns:a16="http://schemas.microsoft.com/office/drawing/2014/main" id="{A1EC3F79-9FC9-425D-BAF4-466227B37685}"/>
              </a:ext>
            </a:extLst>
          </p:cNvPr>
          <p:cNvSpPr>
            <a:spLocks noChangeArrowheads="1"/>
          </p:cNvSpPr>
          <p:nvPr/>
        </p:nvSpPr>
        <p:spPr bwMode="auto">
          <a:xfrm>
            <a:off x="7543800" y="3429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6" name="Oval 40">
            <a:extLst>
              <a:ext uri="{FF2B5EF4-FFF2-40B4-BE49-F238E27FC236}">
                <a16:creationId xmlns:a16="http://schemas.microsoft.com/office/drawing/2014/main" id="{71BD884B-8BED-42AD-AB37-A9814FB71D7D}"/>
              </a:ext>
            </a:extLst>
          </p:cNvPr>
          <p:cNvSpPr>
            <a:spLocks noChangeArrowheads="1"/>
          </p:cNvSpPr>
          <p:nvPr/>
        </p:nvSpPr>
        <p:spPr bwMode="auto">
          <a:xfrm>
            <a:off x="8001000" y="3429000"/>
            <a:ext cx="152400" cy="152400"/>
          </a:xfrm>
          <a:prstGeom prst="ellipse">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7" name="Oval 41">
            <a:extLst>
              <a:ext uri="{FF2B5EF4-FFF2-40B4-BE49-F238E27FC236}">
                <a16:creationId xmlns:a16="http://schemas.microsoft.com/office/drawing/2014/main" id="{AFADF323-42DB-4EF7-AF39-EB080245E706}"/>
              </a:ext>
            </a:extLst>
          </p:cNvPr>
          <p:cNvSpPr>
            <a:spLocks noChangeArrowheads="1"/>
          </p:cNvSpPr>
          <p:nvPr/>
        </p:nvSpPr>
        <p:spPr bwMode="auto">
          <a:xfrm>
            <a:off x="73152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8" name="Oval 42">
            <a:extLst>
              <a:ext uri="{FF2B5EF4-FFF2-40B4-BE49-F238E27FC236}">
                <a16:creationId xmlns:a16="http://schemas.microsoft.com/office/drawing/2014/main" id="{750A269A-61CF-4F40-AF0B-1C2BA57F35EA}"/>
              </a:ext>
            </a:extLst>
          </p:cNvPr>
          <p:cNvSpPr>
            <a:spLocks noChangeArrowheads="1"/>
          </p:cNvSpPr>
          <p:nvPr/>
        </p:nvSpPr>
        <p:spPr bwMode="auto">
          <a:xfrm>
            <a:off x="7848600" y="3810000"/>
            <a:ext cx="152400" cy="152400"/>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9" name="Oval 43">
            <a:extLst>
              <a:ext uri="{FF2B5EF4-FFF2-40B4-BE49-F238E27FC236}">
                <a16:creationId xmlns:a16="http://schemas.microsoft.com/office/drawing/2014/main" id="{69038E0E-2253-4D92-9828-6A28EB5AB3B9}"/>
              </a:ext>
            </a:extLst>
          </p:cNvPr>
          <p:cNvSpPr>
            <a:spLocks noChangeArrowheads="1"/>
          </p:cNvSpPr>
          <p:nvPr/>
        </p:nvSpPr>
        <p:spPr bwMode="auto">
          <a:xfrm>
            <a:off x="83058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80" name="Oval 44">
            <a:extLst>
              <a:ext uri="{FF2B5EF4-FFF2-40B4-BE49-F238E27FC236}">
                <a16:creationId xmlns:a16="http://schemas.microsoft.com/office/drawing/2014/main" id="{D9E1E19D-E0AE-4884-8868-56D9E153D12D}"/>
              </a:ext>
            </a:extLst>
          </p:cNvPr>
          <p:cNvSpPr>
            <a:spLocks noChangeArrowheads="1"/>
          </p:cNvSpPr>
          <p:nvPr/>
        </p:nvSpPr>
        <p:spPr bwMode="auto">
          <a:xfrm>
            <a:off x="75438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81" name="Oval 45">
            <a:extLst>
              <a:ext uri="{FF2B5EF4-FFF2-40B4-BE49-F238E27FC236}">
                <a16:creationId xmlns:a16="http://schemas.microsoft.com/office/drawing/2014/main" id="{401A59F2-3166-4C12-96F8-78065397F618}"/>
              </a:ext>
            </a:extLst>
          </p:cNvPr>
          <p:cNvSpPr>
            <a:spLocks noChangeArrowheads="1"/>
          </p:cNvSpPr>
          <p:nvPr/>
        </p:nvSpPr>
        <p:spPr bwMode="auto">
          <a:xfrm>
            <a:off x="80010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82" name="Oval 46">
            <a:extLst>
              <a:ext uri="{FF2B5EF4-FFF2-40B4-BE49-F238E27FC236}">
                <a16:creationId xmlns:a16="http://schemas.microsoft.com/office/drawing/2014/main" id="{123A79C4-E5AC-47C3-90CA-A16F291CD5BB}"/>
              </a:ext>
            </a:extLst>
          </p:cNvPr>
          <p:cNvSpPr>
            <a:spLocks noChangeArrowheads="1"/>
          </p:cNvSpPr>
          <p:nvPr/>
        </p:nvSpPr>
        <p:spPr bwMode="auto">
          <a:xfrm>
            <a:off x="85344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386" name="Group 50">
            <a:extLst>
              <a:ext uri="{FF2B5EF4-FFF2-40B4-BE49-F238E27FC236}">
                <a16:creationId xmlns:a16="http://schemas.microsoft.com/office/drawing/2014/main" id="{9C45A591-215E-4AB9-BF22-069DD1F1D0D1}"/>
              </a:ext>
            </a:extLst>
          </p:cNvPr>
          <p:cNvGrpSpPr>
            <a:grpSpLocks/>
          </p:cNvGrpSpPr>
          <p:nvPr/>
        </p:nvGrpSpPr>
        <p:grpSpPr bwMode="auto">
          <a:xfrm>
            <a:off x="7696200" y="3581400"/>
            <a:ext cx="381000" cy="228600"/>
            <a:chOff x="4080" y="2448"/>
            <a:chExt cx="240" cy="144"/>
          </a:xfrm>
        </p:grpSpPr>
        <p:sp>
          <p:nvSpPr>
            <p:cNvPr id="14387" name="Line 51">
              <a:extLst>
                <a:ext uri="{FF2B5EF4-FFF2-40B4-BE49-F238E27FC236}">
                  <a16:creationId xmlns:a16="http://schemas.microsoft.com/office/drawing/2014/main" id="{DE1B891E-4A99-4D61-8044-581A08672E49}"/>
                </a:ext>
              </a:extLst>
            </p:cNvPr>
            <p:cNvSpPr>
              <a:spLocks noChangeShapeType="1"/>
            </p:cNvSpPr>
            <p:nvPr/>
          </p:nvSpPr>
          <p:spPr bwMode="auto">
            <a:xfrm flipH="1" flipV="1">
              <a:off x="4080" y="2448"/>
              <a:ext cx="96"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88" name="Line 52">
              <a:extLst>
                <a:ext uri="{FF2B5EF4-FFF2-40B4-BE49-F238E27FC236}">
                  <a16:creationId xmlns:a16="http://schemas.microsoft.com/office/drawing/2014/main" id="{B4AAE87E-4282-4063-8A85-562A0148D3E4}"/>
                </a:ext>
              </a:extLst>
            </p:cNvPr>
            <p:cNvSpPr>
              <a:spLocks noChangeShapeType="1"/>
            </p:cNvSpPr>
            <p:nvPr/>
          </p:nvSpPr>
          <p:spPr bwMode="auto">
            <a:xfrm flipV="1">
              <a:off x="4272" y="2448"/>
              <a:ext cx="48"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4389" name="Group 53">
            <a:extLst>
              <a:ext uri="{FF2B5EF4-FFF2-40B4-BE49-F238E27FC236}">
                <a16:creationId xmlns:a16="http://schemas.microsoft.com/office/drawing/2014/main" id="{D162E5C5-37AA-4437-8AA4-1886334F0C54}"/>
              </a:ext>
            </a:extLst>
          </p:cNvPr>
          <p:cNvGrpSpPr>
            <a:grpSpLocks/>
          </p:cNvGrpSpPr>
          <p:nvPr/>
        </p:nvGrpSpPr>
        <p:grpSpPr bwMode="auto">
          <a:xfrm>
            <a:off x="7391400" y="3200400"/>
            <a:ext cx="381000" cy="228600"/>
            <a:chOff x="4080" y="2448"/>
            <a:chExt cx="240" cy="144"/>
          </a:xfrm>
        </p:grpSpPr>
        <p:sp>
          <p:nvSpPr>
            <p:cNvPr id="14390" name="Line 54">
              <a:extLst>
                <a:ext uri="{FF2B5EF4-FFF2-40B4-BE49-F238E27FC236}">
                  <a16:creationId xmlns:a16="http://schemas.microsoft.com/office/drawing/2014/main" id="{04BF081F-24E6-4530-83D2-3EB8D8B97003}"/>
                </a:ext>
              </a:extLst>
            </p:cNvPr>
            <p:cNvSpPr>
              <a:spLocks noChangeShapeType="1"/>
            </p:cNvSpPr>
            <p:nvPr/>
          </p:nvSpPr>
          <p:spPr bwMode="auto">
            <a:xfrm flipH="1" flipV="1">
              <a:off x="4080" y="2448"/>
              <a:ext cx="96"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91" name="Line 55">
              <a:extLst>
                <a:ext uri="{FF2B5EF4-FFF2-40B4-BE49-F238E27FC236}">
                  <a16:creationId xmlns:a16="http://schemas.microsoft.com/office/drawing/2014/main" id="{A5331D20-B4E0-46D0-B7E4-2915A326E55F}"/>
                </a:ext>
              </a:extLst>
            </p:cNvPr>
            <p:cNvSpPr>
              <a:spLocks noChangeShapeType="1"/>
            </p:cNvSpPr>
            <p:nvPr/>
          </p:nvSpPr>
          <p:spPr bwMode="auto">
            <a:xfrm flipV="1">
              <a:off x="4272" y="2448"/>
              <a:ext cx="48"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4394" name="Line 58">
            <a:extLst>
              <a:ext uri="{FF2B5EF4-FFF2-40B4-BE49-F238E27FC236}">
                <a16:creationId xmlns:a16="http://schemas.microsoft.com/office/drawing/2014/main" id="{6F55FF3E-F552-4574-95B3-3E0FAE5F6AEE}"/>
              </a:ext>
            </a:extLst>
          </p:cNvPr>
          <p:cNvSpPr>
            <a:spLocks noChangeShapeType="1"/>
          </p:cNvSpPr>
          <p:nvPr/>
        </p:nvSpPr>
        <p:spPr bwMode="auto">
          <a:xfrm flipV="1">
            <a:off x="7924800" y="2819400"/>
            <a:ext cx="76200" cy="228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4397" name="Group 61">
            <a:extLst>
              <a:ext uri="{FF2B5EF4-FFF2-40B4-BE49-F238E27FC236}">
                <a16:creationId xmlns:a16="http://schemas.microsoft.com/office/drawing/2014/main" id="{92CD1217-25E1-4E57-8758-ED5C578507C8}"/>
              </a:ext>
            </a:extLst>
          </p:cNvPr>
          <p:cNvGrpSpPr>
            <a:grpSpLocks/>
          </p:cNvGrpSpPr>
          <p:nvPr/>
        </p:nvGrpSpPr>
        <p:grpSpPr bwMode="auto">
          <a:xfrm>
            <a:off x="7467600" y="3962400"/>
            <a:ext cx="381000" cy="228600"/>
            <a:chOff x="4080" y="2448"/>
            <a:chExt cx="240" cy="144"/>
          </a:xfrm>
        </p:grpSpPr>
        <p:sp>
          <p:nvSpPr>
            <p:cNvPr id="14398" name="Line 62">
              <a:extLst>
                <a:ext uri="{FF2B5EF4-FFF2-40B4-BE49-F238E27FC236}">
                  <a16:creationId xmlns:a16="http://schemas.microsoft.com/office/drawing/2014/main" id="{40849AF0-FF86-4E03-A73D-049D098D06B5}"/>
                </a:ext>
              </a:extLst>
            </p:cNvPr>
            <p:cNvSpPr>
              <a:spLocks noChangeShapeType="1"/>
            </p:cNvSpPr>
            <p:nvPr/>
          </p:nvSpPr>
          <p:spPr bwMode="auto">
            <a:xfrm flipH="1" flipV="1">
              <a:off x="4080" y="2448"/>
              <a:ext cx="96"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99" name="Line 63">
              <a:extLst>
                <a:ext uri="{FF2B5EF4-FFF2-40B4-BE49-F238E27FC236}">
                  <a16:creationId xmlns:a16="http://schemas.microsoft.com/office/drawing/2014/main" id="{953187FD-CDEC-4E87-9F78-78CC465F25AB}"/>
                </a:ext>
              </a:extLst>
            </p:cNvPr>
            <p:cNvSpPr>
              <a:spLocks noChangeShapeType="1"/>
            </p:cNvSpPr>
            <p:nvPr/>
          </p:nvSpPr>
          <p:spPr bwMode="auto">
            <a:xfrm flipV="1">
              <a:off x="4272" y="2448"/>
              <a:ext cx="48"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4400" name="Line 64">
            <a:extLst>
              <a:ext uri="{FF2B5EF4-FFF2-40B4-BE49-F238E27FC236}">
                <a16:creationId xmlns:a16="http://schemas.microsoft.com/office/drawing/2014/main" id="{544DE1BF-76C3-49CB-978B-B451B219CC14}"/>
              </a:ext>
            </a:extLst>
          </p:cNvPr>
          <p:cNvSpPr>
            <a:spLocks noChangeShapeType="1"/>
          </p:cNvSpPr>
          <p:nvPr/>
        </p:nvSpPr>
        <p:spPr bwMode="auto">
          <a:xfrm flipV="1">
            <a:off x="7467600" y="3581400"/>
            <a:ext cx="76200" cy="228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01" name="Line 65">
            <a:extLst>
              <a:ext uri="{FF2B5EF4-FFF2-40B4-BE49-F238E27FC236}">
                <a16:creationId xmlns:a16="http://schemas.microsoft.com/office/drawing/2014/main" id="{D1B1FE86-1993-4174-95BF-04753CD0F182}"/>
              </a:ext>
            </a:extLst>
          </p:cNvPr>
          <p:cNvSpPr>
            <a:spLocks noChangeShapeType="1"/>
          </p:cNvSpPr>
          <p:nvPr/>
        </p:nvSpPr>
        <p:spPr bwMode="auto">
          <a:xfrm flipH="1" flipV="1">
            <a:off x="8229600" y="3581400"/>
            <a:ext cx="152400" cy="228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02" name="Line 66">
            <a:extLst>
              <a:ext uri="{FF2B5EF4-FFF2-40B4-BE49-F238E27FC236}">
                <a16:creationId xmlns:a16="http://schemas.microsoft.com/office/drawing/2014/main" id="{AB7B78FD-11ED-47C0-A37E-90AEB003F928}"/>
              </a:ext>
            </a:extLst>
          </p:cNvPr>
          <p:cNvSpPr>
            <a:spLocks noChangeShapeType="1"/>
          </p:cNvSpPr>
          <p:nvPr/>
        </p:nvSpPr>
        <p:spPr bwMode="auto">
          <a:xfrm flipH="1" flipV="1">
            <a:off x="8458200" y="3962400"/>
            <a:ext cx="152400" cy="228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03" name="Line 67">
            <a:extLst>
              <a:ext uri="{FF2B5EF4-FFF2-40B4-BE49-F238E27FC236}">
                <a16:creationId xmlns:a16="http://schemas.microsoft.com/office/drawing/2014/main" id="{0671C48F-A58A-4742-AD9A-03B920282936}"/>
              </a:ext>
            </a:extLst>
          </p:cNvPr>
          <p:cNvSpPr>
            <a:spLocks noChangeShapeType="1"/>
          </p:cNvSpPr>
          <p:nvPr/>
        </p:nvSpPr>
        <p:spPr bwMode="auto">
          <a:xfrm flipH="1" flipV="1">
            <a:off x="7924800" y="3200400"/>
            <a:ext cx="152400" cy="228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08" name="Text Box 72">
            <a:extLst>
              <a:ext uri="{FF2B5EF4-FFF2-40B4-BE49-F238E27FC236}">
                <a16:creationId xmlns:a16="http://schemas.microsoft.com/office/drawing/2014/main" id="{64C8349C-450A-4D19-BA72-4648C61506B8}"/>
              </a:ext>
            </a:extLst>
          </p:cNvPr>
          <p:cNvSpPr txBox="1">
            <a:spLocks noChangeArrowheads="1"/>
          </p:cNvSpPr>
          <p:nvPr/>
        </p:nvSpPr>
        <p:spPr bwMode="auto">
          <a:xfrm>
            <a:off x="9051926" y="2319338"/>
            <a:ext cx="8835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specific</a:t>
            </a:r>
            <a:endParaRPr lang="en-US" altLang="en-US"/>
          </a:p>
        </p:txBody>
      </p:sp>
      <p:sp>
        <p:nvSpPr>
          <p:cNvPr id="14409" name="Text Box 73">
            <a:extLst>
              <a:ext uri="{FF2B5EF4-FFF2-40B4-BE49-F238E27FC236}">
                <a16:creationId xmlns:a16="http://schemas.microsoft.com/office/drawing/2014/main" id="{95A7BEB1-1DAA-4EE3-B99E-092484110E4D}"/>
              </a:ext>
            </a:extLst>
          </p:cNvPr>
          <p:cNvSpPr txBox="1">
            <a:spLocks noChangeArrowheads="1"/>
          </p:cNvSpPr>
          <p:nvPr/>
        </p:nvSpPr>
        <p:spPr bwMode="auto">
          <a:xfrm>
            <a:off x="9051926" y="4071938"/>
            <a:ext cx="8833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general</a:t>
            </a:r>
            <a:endParaRPr lang="en-US" altLang="en-US"/>
          </a:p>
        </p:txBody>
      </p:sp>
      <p:sp>
        <p:nvSpPr>
          <p:cNvPr id="14410" name="Line 74">
            <a:extLst>
              <a:ext uri="{FF2B5EF4-FFF2-40B4-BE49-F238E27FC236}">
                <a16:creationId xmlns:a16="http://schemas.microsoft.com/office/drawing/2014/main" id="{B6E70D38-6D5B-487C-AD4A-7F48356600A6}"/>
              </a:ext>
            </a:extLst>
          </p:cNvPr>
          <p:cNvSpPr>
            <a:spLocks noChangeShapeType="1"/>
          </p:cNvSpPr>
          <p:nvPr/>
        </p:nvSpPr>
        <p:spPr bwMode="auto">
          <a:xfrm>
            <a:off x="9601200" y="2895600"/>
            <a:ext cx="0" cy="1219200"/>
          </a:xfrm>
          <a:prstGeom prst="line">
            <a:avLst/>
          </a:prstGeom>
          <a:noFill/>
          <a:ln w="5715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4429" name="Group 93">
            <a:extLst>
              <a:ext uri="{FF2B5EF4-FFF2-40B4-BE49-F238E27FC236}">
                <a16:creationId xmlns:a16="http://schemas.microsoft.com/office/drawing/2014/main" id="{F9756BFC-4F1B-4797-A4BE-586BE05CA749}"/>
              </a:ext>
            </a:extLst>
          </p:cNvPr>
          <p:cNvGrpSpPr>
            <a:grpSpLocks/>
          </p:cNvGrpSpPr>
          <p:nvPr/>
        </p:nvGrpSpPr>
        <p:grpSpPr bwMode="auto">
          <a:xfrm>
            <a:off x="6392865" y="2471738"/>
            <a:ext cx="2595564" cy="2622550"/>
            <a:chOff x="3067" y="1557"/>
            <a:chExt cx="1635" cy="1652"/>
          </a:xfrm>
        </p:grpSpPr>
        <p:sp>
          <p:nvSpPr>
            <p:cNvPr id="14411" name="Text Box 75">
              <a:extLst>
                <a:ext uri="{FF2B5EF4-FFF2-40B4-BE49-F238E27FC236}">
                  <a16:creationId xmlns:a16="http://schemas.microsoft.com/office/drawing/2014/main" id="{92F9C61E-7C25-4E8D-86DF-2BCA3FF988A0}"/>
                </a:ext>
              </a:extLst>
            </p:cNvPr>
            <p:cNvSpPr txBox="1">
              <a:spLocks noChangeArrowheads="1"/>
            </p:cNvSpPr>
            <p:nvPr/>
          </p:nvSpPr>
          <p:spPr bwMode="auto">
            <a:xfrm>
              <a:off x="4224" y="1557"/>
              <a:ext cx="2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h</a:t>
              </a:r>
              <a:r>
                <a:rPr lang="sv-SE" altLang="en-US" baseline="-25000"/>
                <a:t>0</a:t>
              </a:r>
              <a:endParaRPr lang="en-US" altLang="en-US" baseline="-25000"/>
            </a:p>
          </p:txBody>
        </p:sp>
        <p:sp>
          <p:nvSpPr>
            <p:cNvPr id="14418" name="Rectangle 82">
              <a:extLst>
                <a:ext uri="{FF2B5EF4-FFF2-40B4-BE49-F238E27FC236}">
                  <a16:creationId xmlns:a16="http://schemas.microsoft.com/office/drawing/2014/main" id="{3C3FCB89-CB30-465D-9FFE-B5E914B15DF6}"/>
                </a:ext>
              </a:extLst>
            </p:cNvPr>
            <p:cNvSpPr>
              <a:spLocks noChangeArrowheads="1"/>
            </p:cNvSpPr>
            <p:nvPr/>
          </p:nvSpPr>
          <p:spPr bwMode="auto">
            <a:xfrm>
              <a:off x="3067" y="2976"/>
              <a:ext cx="163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   h</a:t>
              </a:r>
              <a:r>
                <a:rPr lang="sv-SE" altLang="en-US" b="1" baseline="-25000" dirty="0"/>
                <a:t>0 </a:t>
              </a:r>
              <a:r>
                <a:rPr lang="sv-SE" altLang="en-US" b="1" dirty="0"/>
                <a:t>= &lt; </a:t>
              </a:r>
              <a:r>
                <a:rPr lang="sv-SE" altLang="en-US" b="1" dirty="0">
                  <a:cs typeface="Tahoma" panose="020B0604030504040204" pitchFamily="34" charset="0"/>
                </a:rPr>
                <a:t>Ø, Ø, Ø, Ø, Ø, Ø,</a:t>
              </a:r>
              <a:r>
                <a:rPr lang="sv-SE" altLang="en-US" b="1" dirty="0"/>
                <a:t>&gt;</a:t>
              </a:r>
              <a:endParaRPr lang="en-US" altLang="en-US" b="1" dirty="0"/>
            </a:p>
          </p:txBody>
        </p:sp>
      </p:grpSp>
      <p:grpSp>
        <p:nvGrpSpPr>
          <p:cNvPr id="14425" name="Group 89">
            <a:extLst>
              <a:ext uri="{FF2B5EF4-FFF2-40B4-BE49-F238E27FC236}">
                <a16:creationId xmlns:a16="http://schemas.microsoft.com/office/drawing/2014/main" id="{D24BFEDF-73CF-45DB-959D-4D404A3EE96B}"/>
              </a:ext>
            </a:extLst>
          </p:cNvPr>
          <p:cNvGrpSpPr>
            <a:grpSpLocks/>
          </p:cNvGrpSpPr>
          <p:nvPr/>
        </p:nvGrpSpPr>
        <p:grpSpPr bwMode="auto">
          <a:xfrm>
            <a:off x="1600200" y="2205038"/>
            <a:ext cx="9994901" cy="3194049"/>
            <a:chOff x="48" y="1389"/>
            <a:chExt cx="6296" cy="2012"/>
          </a:xfrm>
        </p:grpSpPr>
        <p:sp>
          <p:nvSpPr>
            <p:cNvPr id="14385" name="Text Box 49">
              <a:extLst>
                <a:ext uri="{FF2B5EF4-FFF2-40B4-BE49-F238E27FC236}">
                  <a16:creationId xmlns:a16="http://schemas.microsoft.com/office/drawing/2014/main" id="{E6A1DB45-77EA-4538-A9D2-CF241E900952}"/>
                </a:ext>
              </a:extLst>
            </p:cNvPr>
            <p:cNvSpPr txBox="1">
              <a:spLocks noChangeArrowheads="1"/>
            </p:cNvSpPr>
            <p:nvPr/>
          </p:nvSpPr>
          <p:spPr bwMode="auto">
            <a:xfrm>
              <a:off x="4080" y="1797"/>
              <a:ext cx="2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h</a:t>
              </a:r>
              <a:r>
                <a:rPr lang="sv-SE" altLang="en-US" baseline="-25000"/>
                <a:t>1</a:t>
              </a:r>
              <a:endParaRPr lang="en-US" altLang="en-US" baseline="-25000"/>
            </a:p>
          </p:txBody>
        </p:sp>
        <p:sp>
          <p:nvSpPr>
            <p:cNvPr id="14412" name="Rectangle 76">
              <a:extLst>
                <a:ext uri="{FF2B5EF4-FFF2-40B4-BE49-F238E27FC236}">
                  <a16:creationId xmlns:a16="http://schemas.microsoft.com/office/drawing/2014/main" id="{D071C731-5CE4-4500-8707-23C9C46D3BDA}"/>
                </a:ext>
              </a:extLst>
            </p:cNvPr>
            <p:cNvSpPr>
              <a:spLocks noChangeArrowheads="1"/>
            </p:cNvSpPr>
            <p:nvPr/>
          </p:nvSpPr>
          <p:spPr bwMode="auto">
            <a:xfrm>
              <a:off x="48" y="3024"/>
              <a:ext cx="296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x</a:t>
              </a:r>
              <a:r>
                <a:rPr lang="sv-SE" altLang="en-US" b="1" baseline="-25000" dirty="0"/>
                <a:t>1</a:t>
              </a:r>
              <a:r>
                <a:rPr lang="sv-SE" altLang="en-US" b="1" dirty="0"/>
                <a:t>=&lt;Sunny,Warm,Normal,Strong,Warm,Same&gt;+</a:t>
              </a:r>
              <a:endParaRPr lang="en-US" altLang="en-US" b="1" dirty="0"/>
            </a:p>
          </p:txBody>
        </p:sp>
        <p:grpSp>
          <p:nvGrpSpPr>
            <p:cNvPr id="14424" name="Group 88">
              <a:extLst>
                <a:ext uri="{FF2B5EF4-FFF2-40B4-BE49-F238E27FC236}">
                  <a16:creationId xmlns:a16="http://schemas.microsoft.com/office/drawing/2014/main" id="{0394423E-C3D5-40CE-B5EE-924518318CD7}"/>
                </a:ext>
              </a:extLst>
            </p:cNvPr>
            <p:cNvGrpSpPr>
              <a:grpSpLocks/>
            </p:cNvGrpSpPr>
            <p:nvPr/>
          </p:nvGrpSpPr>
          <p:grpSpPr bwMode="auto">
            <a:xfrm>
              <a:off x="336" y="1389"/>
              <a:ext cx="3600" cy="936"/>
              <a:chOff x="336" y="1389"/>
              <a:chExt cx="3600" cy="936"/>
            </a:xfrm>
          </p:grpSpPr>
          <p:sp>
            <p:nvSpPr>
              <p:cNvPr id="14416" name="Oval 80">
                <a:extLst>
                  <a:ext uri="{FF2B5EF4-FFF2-40B4-BE49-F238E27FC236}">
                    <a16:creationId xmlns:a16="http://schemas.microsoft.com/office/drawing/2014/main" id="{5880FEEE-ABD1-48BA-A4D9-D05A201C7F62}"/>
                  </a:ext>
                </a:extLst>
              </p:cNvPr>
              <p:cNvSpPr>
                <a:spLocks noChangeArrowheads="1"/>
              </p:cNvSpPr>
              <p:nvPr/>
            </p:nvSpPr>
            <p:spPr bwMode="auto">
              <a:xfrm>
                <a:off x="480" y="2085"/>
                <a:ext cx="288" cy="240"/>
              </a:xfrm>
              <a:prstGeom prst="ellipse">
                <a:avLst/>
              </a:prstGeom>
              <a:noFill/>
              <a:ln w="57150">
                <a:solidFill>
                  <a:schemeClr val="accent2"/>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7" name="Text Box 31">
                <a:extLst>
                  <a:ext uri="{FF2B5EF4-FFF2-40B4-BE49-F238E27FC236}">
                    <a16:creationId xmlns:a16="http://schemas.microsoft.com/office/drawing/2014/main" id="{4FE39ABA-0190-493E-BC01-6E5238485A0E}"/>
                  </a:ext>
                </a:extLst>
              </p:cNvPr>
              <p:cNvSpPr txBox="1">
                <a:spLocks noChangeArrowheads="1"/>
              </p:cNvSpPr>
              <p:nvPr/>
            </p:nvSpPr>
            <p:spPr bwMode="auto">
              <a:xfrm>
                <a:off x="336" y="1920"/>
                <a:ext cx="2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a:t>x</a:t>
                </a:r>
                <a:r>
                  <a:rPr lang="sv-SE" altLang="en-US" b="1" baseline="-25000"/>
                  <a:t>1</a:t>
                </a:r>
                <a:endParaRPr lang="en-US" altLang="en-US" b="1" baseline="-25000"/>
              </a:p>
            </p:txBody>
          </p:sp>
          <p:sp>
            <p:nvSpPr>
              <p:cNvPr id="14417" name="Freeform 81">
                <a:extLst>
                  <a:ext uri="{FF2B5EF4-FFF2-40B4-BE49-F238E27FC236}">
                    <a16:creationId xmlns:a16="http://schemas.microsoft.com/office/drawing/2014/main" id="{FCE163A3-5F43-4864-92FC-63F41BE2833C}"/>
                  </a:ext>
                </a:extLst>
              </p:cNvPr>
              <p:cNvSpPr>
                <a:spLocks/>
              </p:cNvSpPr>
              <p:nvPr/>
            </p:nvSpPr>
            <p:spPr bwMode="auto">
              <a:xfrm>
                <a:off x="720" y="1389"/>
                <a:ext cx="3216" cy="648"/>
              </a:xfrm>
              <a:custGeom>
                <a:avLst/>
                <a:gdLst>
                  <a:gd name="T0" fmla="*/ 3216 w 3216"/>
                  <a:gd name="T1" fmla="*/ 504 h 648"/>
                  <a:gd name="T2" fmla="*/ 1680 w 3216"/>
                  <a:gd name="T3" fmla="*/ 24 h 648"/>
                  <a:gd name="T4" fmla="*/ 0 w 3216"/>
                  <a:gd name="T5" fmla="*/ 648 h 648"/>
                </a:gdLst>
                <a:ahLst/>
                <a:cxnLst>
                  <a:cxn ang="0">
                    <a:pos x="T0" y="T1"/>
                  </a:cxn>
                  <a:cxn ang="0">
                    <a:pos x="T2" y="T3"/>
                  </a:cxn>
                  <a:cxn ang="0">
                    <a:pos x="T4" y="T5"/>
                  </a:cxn>
                </a:cxnLst>
                <a:rect l="0" t="0" r="r" b="b"/>
                <a:pathLst>
                  <a:path w="3216" h="648">
                    <a:moveTo>
                      <a:pt x="3216" y="504"/>
                    </a:moveTo>
                    <a:cubicBezTo>
                      <a:pt x="2716" y="252"/>
                      <a:pt x="2216" y="0"/>
                      <a:pt x="1680" y="24"/>
                    </a:cubicBezTo>
                    <a:cubicBezTo>
                      <a:pt x="1144" y="48"/>
                      <a:pt x="572" y="348"/>
                      <a:pt x="0" y="648"/>
                    </a:cubicBezTo>
                  </a:path>
                </a:pathLst>
              </a:custGeom>
              <a:noFill/>
              <a:ln w="38100" cap="flat" cmpd="sng">
                <a:solidFill>
                  <a:schemeClr val="accent2"/>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4419" name="Rectangle 83">
              <a:extLst>
                <a:ext uri="{FF2B5EF4-FFF2-40B4-BE49-F238E27FC236}">
                  <a16:creationId xmlns:a16="http://schemas.microsoft.com/office/drawing/2014/main" id="{587C7017-D544-40A6-8E39-51850E80DFFE}"/>
                </a:ext>
              </a:extLst>
            </p:cNvPr>
            <p:cNvSpPr>
              <a:spLocks noChangeArrowheads="1"/>
            </p:cNvSpPr>
            <p:nvPr/>
          </p:nvSpPr>
          <p:spPr bwMode="auto">
            <a:xfrm>
              <a:off x="3160" y="3168"/>
              <a:ext cx="318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sv-SE" altLang="en-US" b="1" dirty="0"/>
                <a:t>h</a:t>
              </a:r>
              <a:r>
                <a:rPr lang="sv-SE" altLang="en-US" b="1" baseline="-25000" dirty="0"/>
                <a:t>1</a:t>
              </a:r>
              <a:r>
                <a:rPr lang="sv-SE" altLang="en-US" b="1" dirty="0"/>
                <a:t>=&lt; Sunny,Warm,Normal,Strong,Warm,Same&gt;</a:t>
              </a:r>
              <a:endParaRPr lang="en-US" altLang="en-US" b="1" dirty="0"/>
            </a:p>
          </p:txBody>
        </p:sp>
      </p:grpSp>
      <p:grpSp>
        <p:nvGrpSpPr>
          <p:cNvPr id="14428" name="Group 92">
            <a:extLst>
              <a:ext uri="{FF2B5EF4-FFF2-40B4-BE49-F238E27FC236}">
                <a16:creationId xmlns:a16="http://schemas.microsoft.com/office/drawing/2014/main" id="{53DAD872-5281-4DDE-A6DC-58F0FFB5CCD6}"/>
              </a:ext>
            </a:extLst>
          </p:cNvPr>
          <p:cNvGrpSpPr>
            <a:grpSpLocks/>
          </p:cNvGrpSpPr>
          <p:nvPr/>
        </p:nvGrpSpPr>
        <p:grpSpPr bwMode="auto">
          <a:xfrm>
            <a:off x="1600200" y="2395538"/>
            <a:ext cx="4573589" cy="3841750"/>
            <a:chOff x="48" y="1509"/>
            <a:chExt cx="2881" cy="2420"/>
          </a:xfrm>
        </p:grpSpPr>
        <p:sp>
          <p:nvSpPr>
            <p:cNvPr id="14414" name="Rectangle 78">
              <a:extLst>
                <a:ext uri="{FF2B5EF4-FFF2-40B4-BE49-F238E27FC236}">
                  <a16:creationId xmlns:a16="http://schemas.microsoft.com/office/drawing/2014/main" id="{6FFAC1F4-CA04-4E47-A9DC-2860CA183E8A}"/>
                </a:ext>
              </a:extLst>
            </p:cNvPr>
            <p:cNvSpPr>
              <a:spLocks noChangeArrowheads="1"/>
            </p:cNvSpPr>
            <p:nvPr/>
          </p:nvSpPr>
          <p:spPr bwMode="auto">
            <a:xfrm>
              <a:off x="48" y="3696"/>
              <a:ext cx="288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x</a:t>
              </a:r>
              <a:r>
                <a:rPr lang="sv-SE" altLang="en-US" b="1" baseline="-25000" dirty="0"/>
                <a:t>3</a:t>
              </a:r>
              <a:r>
                <a:rPr lang="sv-SE" altLang="en-US" b="1" dirty="0"/>
                <a:t>=&lt;Rainy,Cold,High,Strong,Warm,Change&gt;    -</a:t>
              </a:r>
              <a:endParaRPr lang="en-US" altLang="en-US" b="1" dirty="0"/>
            </a:p>
          </p:txBody>
        </p:sp>
        <p:sp>
          <p:nvSpPr>
            <p:cNvPr id="14420" name="Text Box 84">
              <a:extLst>
                <a:ext uri="{FF2B5EF4-FFF2-40B4-BE49-F238E27FC236}">
                  <a16:creationId xmlns:a16="http://schemas.microsoft.com/office/drawing/2014/main" id="{5539DBC5-9281-4B93-AD2C-288C645A8729}"/>
                </a:ext>
              </a:extLst>
            </p:cNvPr>
            <p:cNvSpPr txBox="1">
              <a:spLocks noChangeArrowheads="1"/>
            </p:cNvSpPr>
            <p:nvPr/>
          </p:nvSpPr>
          <p:spPr bwMode="auto">
            <a:xfrm>
              <a:off x="48" y="1509"/>
              <a:ext cx="2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a:t>x</a:t>
              </a:r>
              <a:r>
                <a:rPr lang="sv-SE" altLang="en-US" b="1" baseline="-25000"/>
                <a:t>3</a:t>
              </a:r>
              <a:endParaRPr lang="en-US" altLang="en-US" b="1" baseline="-25000"/>
            </a:p>
          </p:txBody>
        </p:sp>
      </p:grpSp>
      <p:grpSp>
        <p:nvGrpSpPr>
          <p:cNvPr id="14426" name="Group 90">
            <a:extLst>
              <a:ext uri="{FF2B5EF4-FFF2-40B4-BE49-F238E27FC236}">
                <a16:creationId xmlns:a16="http://schemas.microsoft.com/office/drawing/2014/main" id="{C5CFB67D-E8ED-43D6-8832-DCA2EBA641D8}"/>
              </a:ext>
            </a:extLst>
          </p:cNvPr>
          <p:cNvGrpSpPr>
            <a:grpSpLocks/>
          </p:cNvGrpSpPr>
          <p:nvPr/>
        </p:nvGrpSpPr>
        <p:grpSpPr bwMode="auto">
          <a:xfrm>
            <a:off x="1600200" y="2806701"/>
            <a:ext cx="9745664" cy="3017838"/>
            <a:chOff x="48" y="1768"/>
            <a:chExt cx="6139" cy="1901"/>
          </a:xfrm>
        </p:grpSpPr>
        <p:sp>
          <p:nvSpPr>
            <p:cNvPr id="14366" name="Oval 30">
              <a:extLst>
                <a:ext uri="{FF2B5EF4-FFF2-40B4-BE49-F238E27FC236}">
                  <a16:creationId xmlns:a16="http://schemas.microsoft.com/office/drawing/2014/main" id="{7B92F10F-17F6-438B-AC31-DACBFD3F23A3}"/>
                </a:ext>
              </a:extLst>
            </p:cNvPr>
            <p:cNvSpPr>
              <a:spLocks noChangeArrowheads="1"/>
            </p:cNvSpPr>
            <p:nvPr/>
          </p:nvSpPr>
          <p:spPr bwMode="auto">
            <a:xfrm>
              <a:off x="480" y="2064"/>
              <a:ext cx="624" cy="309"/>
            </a:xfrm>
            <a:prstGeom prst="ellipse">
              <a:avLst/>
            </a:prstGeom>
            <a:noFill/>
            <a:ln w="57150">
              <a:solidFill>
                <a:schemeClr val="tx2"/>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84" name="Text Box 48">
              <a:extLst>
                <a:ext uri="{FF2B5EF4-FFF2-40B4-BE49-F238E27FC236}">
                  <a16:creationId xmlns:a16="http://schemas.microsoft.com/office/drawing/2014/main" id="{ACB1CBD8-DE5B-4EA1-987C-205F755B5A61}"/>
                </a:ext>
              </a:extLst>
            </p:cNvPr>
            <p:cNvSpPr txBox="1">
              <a:spLocks noChangeArrowheads="1"/>
            </p:cNvSpPr>
            <p:nvPr/>
          </p:nvSpPr>
          <p:spPr bwMode="auto">
            <a:xfrm>
              <a:off x="4224" y="2037"/>
              <a:ext cx="3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h</a:t>
              </a:r>
              <a:r>
                <a:rPr lang="sv-SE" altLang="en-US" baseline="-25000"/>
                <a:t>2,3</a:t>
              </a:r>
              <a:endParaRPr lang="en-US" altLang="en-US" baseline="-25000"/>
            </a:p>
          </p:txBody>
        </p:sp>
        <p:sp>
          <p:nvSpPr>
            <p:cNvPr id="14405" name="Freeform 69">
              <a:extLst>
                <a:ext uri="{FF2B5EF4-FFF2-40B4-BE49-F238E27FC236}">
                  <a16:creationId xmlns:a16="http://schemas.microsoft.com/office/drawing/2014/main" id="{A44AB667-B3CC-4793-BF07-047C5732ACAC}"/>
                </a:ext>
              </a:extLst>
            </p:cNvPr>
            <p:cNvSpPr>
              <a:spLocks/>
            </p:cNvSpPr>
            <p:nvPr/>
          </p:nvSpPr>
          <p:spPr bwMode="auto">
            <a:xfrm>
              <a:off x="960" y="1768"/>
              <a:ext cx="3120" cy="344"/>
            </a:xfrm>
            <a:custGeom>
              <a:avLst/>
              <a:gdLst>
                <a:gd name="T0" fmla="*/ 3120 w 3120"/>
                <a:gd name="T1" fmla="*/ 344 h 344"/>
                <a:gd name="T2" fmla="*/ 1200 w 3120"/>
                <a:gd name="T3" fmla="*/ 8 h 344"/>
                <a:gd name="T4" fmla="*/ 0 w 3120"/>
                <a:gd name="T5" fmla="*/ 296 h 344"/>
              </a:gdLst>
              <a:ahLst/>
              <a:cxnLst>
                <a:cxn ang="0">
                  <a:pos x="T0" y="T1"/>
                </a:cxn>
                <a:cxn ang="0">
                  <a:pos x="T2" y="T3"/>
                </a:cxn>
                <a:cxn ang="0">
                  <a:pos x="T4" y="T5"/>
                </a:cxn>
              </a:cxnLst>
              <a:rect l="0" t="0" r="r" b="b"/>
              <a:pathLst>
                <a:path w="3120" h="344">
                  <a:moveTo>
                    <a:pt x="3120" y="344"/>
                  </a:moveTo>
                  <a:cubicBezTo>
                    <a:pt x="2420" y="180"/>
                    <a:pt x="1720" y="16"/>
                    <a:pt x="1200" y="8"/>
                  </a:cubicBezTo>
                  <a:cubicBezTo>
                    <a:pt x="680" y="0"/>
                    <a:pt x="200" y="248"/>
                    <a:pt x="0" y="296"/>
                  </a:cubicBezTo>
                </a:path>
              </a:pathLst>
            </a:custGeom>
            <a:noFill/>
            <a:ln w="38100" cap="flat" cmpd="sng">
              <a:solidFill>
                <a:schemeClr val="folHlink"/>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13" name="Rectangle 77">
              <a:extLst>
                <a:ext uri="{FF2B5EF4-FFF2-40B4-BE49-F238E27FC236}">
                  <a16:creationId xmlns:a16="http://schemas.microsoft.com/office/drawing/2014/main" id="{F6BB490A-1472-4142-8478-875094593C54}"/>
                </a:ext>
              </a:extLst>
            </p:cNvPr>
            <p:cNvSpPr>
              <a:spLocks noChangeArrowheads="1"/>
            </p:cNvSpPr>
            <p:nvPr/>
          </p:nvSpPr>
          <p:spPr bwMode="auto">
            <a:xfrm>
              <a:off x="48" y="3360"/>
              <a:ext cx="289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x</a:t>
              </a:r>
              <a:r>
                <a:rPr lang="sv-SE" altLang="en-US" b="1" baseline="-25000" dirty="0"/>
                <a:t>2</a:t>
              </a:r>
              <a:r>
                <a:rPr lang="sv-SE" altLang="en-US" b="1" dirty="0"/>
                <a:t>=&lt;Sunny,Warm,High,Strong,Warm,Same&gt;   +</a:t>
              </a:r>
              <a:endParaRPr lang="en-US" altLang="en-US" b="1" dirty="0"/>
            </a:p>
          </p:txBody>
        </p:sp>
        <p:sp>
          <p:nvSpPr>
            <p:cNvPr id="14364" name="Text Box 28">
              <a:extLst>
                <a:ext uri="{FF2B5EF4-FFF2-40B4-BE49-F238E27FC236}">
                  <a16:creationId xmlns:a16="http://schemas.microsoft.com/office/drawing/2014/main" id="{8330A2E9-D6C7-4B7D-9EEE-199B01D5662A}"/>
                </a:ext>
              </a:extLst>
            </p:cNvPr>
            <p:cNvSpPr txBox="1">
              <a:spLocks noChangeArrowheads="1"/>
            </p:cNvSpPr>
            <p:nvPr/>
          </p:nvSpPr>
          <p:spPr bwMode="auto">
            <a:xfrm>
              <a:off x="912" y="2133"/>
              <a:ext cx="2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a:t>x</a:t>
              </a:r>
              <a:r>
                <a:rPr lang="sv-SE" altLang="en-US" b="1" baseline="-25000"/>
                <a:t>2</a:t>
              </a:r>
              <a:endParaRPr lang="en-US" altLang="en-US" b="1" baseline="-25000"/>
            </a:p>
          </p:txBody>
        </p:sp>
        <p:sp>
          <p:nvSpPr>
            <p:cNvPr id="14422" name="Rectangle 86">
              <a:extLst>
                <a:ext uri="{FF2B5EF4-FFF2-40B4-BE49-F238E27FC236}">
                  <a16:creationId xmlns:a16="http://schemas.microsoft.com/office/drawing/2014/main" id="{50F144AF-69C9-4C2C-86AC-BB79EF823738}"/>
                </a:ext>
              </a:extLst>
            </p:cNvPr>
            <p:cNvSpPr>
              <a:spLocks noChangeArrowheads="1"/>
            </p:cNvSpPr>
            <p:nvPr/>
          </p:nvSpPr>
          <p:spPr bwMode="auto">
            <a:xfrm>
              <a:off x="3155" y="3436"/>
              <a:ext cx="30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sv-SE" altLang="en-US" b="1" dirty="0"/>
                <a:t>h</a:t>
              </a:r>
              <a:r>
                <a:rPr lang="sv-SE" altLang="en-US" b="1" baseline="-25000" dirty="0"/>
                <a:t>2,3</a:t>
              </a:r>
              <a:r>
                <a:rPr lang="sv-SE" altLang="en-US" b="1" dirty="0"/>
                <a:t>=&lt; Sunny,Warm,?,Strong,Warm,Same&gt;</a:t>
              </a:r>
              <a:endParaRPr lang="en-US" altLang="en-US" b="1" dirty="0"/>
            </a:p>
          </p:txBody>
        </p:sp>
      </p:grpSp>
      <p:grpSp>
        <p:nvGrpSpPr>
          <p:cNvPr id="14427" name="Group 91">
            <a:extLst>
              <a:ext uri="{FF2B5EF4-FFF2-40B4-BE49-F238E27FC236}">
                <a16:creationId xmlns:a16="http://schemas.microsoft.com/office/drawing/2014/main" id="{BDD909AB-4127-45C9-8350-CC8AACCB2EB3}"/>
              </a:ext>
            </a:extLst>
          </p:cNvPr>
          <p:cNvGrpSpPr>
            <a:grpSpLocks/>
          </p:cNvGrpSpPr>
          <p:nvPr/>
        </p:nvGrpSpPr>
        <p:grpSpPr bwMode="auto">
          <a:xfrm>
            <a:off x="1600200" y="2819401"/>
            <a:ext cx="9601200" cy="3824288"/>
            <a:chOff x="48" y="1776"/>
            <a:chExt cx="6048" cy="2409"/>
          </a:xfrm>
        </p:grpSpPr>
        <p:sp>
          <p:nvSpPr>
            <p:cNvPr id="14363" name="Oval 27">
              <a:extLst>
                <a:ext uri="{FF2B5EF4-FFF2-40B4-BE49-F238E27FC236}">
                  <a16:creationId xmlns:a16="http://schemas.microsoft.com/office/drawing/2014/main" id="{36BF4D7A-5D95-4F0B-9ED4-2F3D155CC8F7}"/>
                </a:ext>
              </a:extLst>
            </p:cNvPr>
            <p:cNvSpPr>
              <a:spLocks noChangeArrowheads="1"/>
            </p:cNvSpPr>
            <p:nvPr/>
          </p:nvSpPr>
          <p:spPr bwMode="auto">
            <a:xfrm>
              <a:off x="432" y="1776"/>
              <a:ext cx="672" cy="1104"/>
            </a:xfrm>
            <a:prstGeom prst="ellipse">
              <a:avLst/>
            </a:prstGeom>
            <a:noFill/>
            <a:ln w="5715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83" name="Text Box 47">
              <a:extLst>
                <a:ext uri="{FF2B5EF4-FFF2-40B4-BE49-F238E27FC236}">
                  <a16:creationId xmlns:a16="http://schemas.microsoft.com/office/drawing/2014/main" id="{81CB4637-95DB-4C56-9788-76DBB67F9AF0}"/>
                </a:ext>
              </a:extLst>
            </p:cNvPr>
            <p:cNvSpPr txBox="1">
              <a:spLocks noChangeArrowheads="1"/>
            </p:cNvSpPr>
            <p:nvPr/>
          </p:nvSpPr>
          <p:spPr bwMode="auto">
            <a:xfrm>
              <a:off x="4080" y="2352"/>
              <a:ext cx="2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h</a:t>
              </a:r>
              <a:r>
                <a:rPr lang="sv-SE" altLang="en-US" baseline="-25000"/>
                <a:t>4</a:t>
              </a:r>
              <a:endParaRPr lang="en-US" altLang="en-US" baseline="-25000"/>
            </a:p>
          </p:txBody>
        </p:sp>
        <p:sp>
          <p:nvSpPr>
            <p:cNvPr id="14406" name="Freeform 70">
              <a:extLst>
                <a:ext uri="{FF2B5EF4-FFF2-40B4-BE49-F238E27FC236}">
                  <a16:creationId xmlns:a16="http://schemas.microsoft.com/office/drawing/2014/main" id="{0DA8787B-C4CC-479F-A78F-DC1B2FE59879}"/>
                </a:ext>
              </a:extLst>
            </p:cNvPr>
            <p:cNvSpPr>
              <a:spLocks/>
            </p:cNvSpPr>
            <p:nvPr/>
          </p:nvSpPr>
          <p:spPr bwMode="auto">
            <a:xfrm>
              <a:off x="1104" y="2096"/>
              <a:ext cx="2832" cy="304"/>
            </a:xfrm>
            <a:custGeom>
              <a:avLst/>
              <a:gdLst>
                <a:gd name="T0" fmla="*/ 2832 w 2832"/>
                <a:gd name="T1" fmla="*/ 304 h 304"/>
                <a:gd name="T2" fmla="*/ 1152 w 2832"/>
                <a:gd name="T3" fmla="*/ 16 h 304"/>
                <a:gd name="T4" fmla="*/ 0 w 2832"/>
                <a:gd name="T5" fmla="*/ 208 h 304"/>
              </a:gdLst>
              <a:ahLst/>
              <a:cxnLst>
                <a:cxn ang="0">
                  <a:pos x="T0" y="T1"/>
                </a:cxn>
                <a:cxn ang="0">
                  <a:pos x="T2" y="T3"/>
                </a:cxn>
                <a:cxn ang="0">
                  <a:pos x="T4" y="T5"/>
                </a:cxn>
              </a:cxnLst>
              <a:rect l="0" t="0" r="r" b="b"/>
              <a:pathLst>
                <a:path w="2832" h="304">
                  <a:moveTo>
                    <a:pt x="2832" y="304"/>
                  </a:moveTo>
                  <a:cubicBezTo>
                    <a:pt x="2228" y="168"/>
                    <a:pt x="1624" y="32"/>
                    <a:pt x="1152" y="16"/>
                  </a:cubicBezTo>
                  <a:cubicBezTo>
                    <a:pt x="680" y="0"/>
                    <a:pt x="340" y="104"/>
                    <a:pt x="0" y="208"/>
                  </a:cubicBezTo>
                </a:path>
              </a:pathLst>
            </a:custGeom>
            <a:noFill/>
            <a:ln w="38100" cap="flat" cmpd="sng">
              <a:solidFill>
                <a:srgbClr val="009900"/>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15" name="Rectangle 79">
              <a:extLst>
                <a:ext uri="{FF2B5EF4-FFF2-40B4-BE49-F238E27FC236}">
                  <a16:creationId xmlns:a16="http://schemas.microsoft.com/office/drawing/2014/main" id="{6BF4472F-663B-488F-850A-B78A6B62BDCC}"/>
                </a:ext>
              </a:extLst>
            </p:cNvPr>
            <p:cNvSpPr>
              <a:spLocks noChangeArrowheads="1"/>
            </p:cNvSpPr>
            <p:nvPr/>
          </p:nvSpPr>
          <p:spPr bwMode="auto">
            <a:xfrm>
              <a:off x="48" y="3952"/>
              <a:ext cx="28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x</a:t>
              </a:r>
              <a:r>
                <a:rPr lang="sv-SE" altLang="en-US" b="1" baseline="-25000" dirty="0"/>
                <a:t>4</a:t>
              </a:r>
              <a:r>
                <a:rPr lang="sv-SE" altLang="en-US" b="1" dirty="0"/>
                <a:t>=&lt;Sunny,Warm,High,Strong,Cool,Change&gt;  +</a:t>
              </a:r>
              <a:endParaRPr lang="en-US" altLang="en-US" b="1" dirty="0"/>
            </a:p>
          </p:txBody>
        </p:sp>
        <p:sp>
          <p:nvSpPr>
            <p:cNvPr id="14421" name="Text Box 85">
              <a:extLst>
                <a:ext uri="{FF2B5EF4-FFF2-40B4-BE49-F238E27FC236}">
                  <a16:creationId xmlns:a16="http://schemas.microsoft.com/office/drawing/2014/main" id="{50FE63E5-ECE2-4269-A6DD-487863F6D4CE}"/>
                </a:ext>
              </a:extLst>
            </p:cNvPr>
            <p:cNvSpPr txBox="1">
              <a:spLocks noChangeArrowheads="1"/>
            </p:cNvSpPr>
            <p:nvPr/>
          </p:nvSpPr>
          <p:spPr bwMode="auto">
            <a:xfrm>
              <a:off x="624" y="2421"/>
              <a:ext cx="2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a:t>x</a:t>
              </a:r>
              <a:r>
                <a:rPr lang="sv-SE" altLang="en-US" b="1" baseline="-25000"/>
                <a:t>4</a:t>
              </a:r>
              <a:endParaRPr lang="en-US" altLang="en-US" b="1" baseline="-25000"/>
            </a:p>
          </p:txBody>
        </p:sp>
        <p:sp>
          <p:nvSpPr>
            <p:cNvPr id="14423" name="Rectangle 87">
              <a:extLst>
                <a:ext uri="{FF2B5EF4-FFF2-40B4-BE49-F238E27FC236}">
                  <a16:creationId xmlns:a16="http://schemas.microsoft.com/office/drawing/2014/main" id="{552EDFC7-49E5-403F-AB19-4FF732AA8220}"/>
                </a:ext>
              </a:extLst>
            </p:cNvPr>
            <p:cNvSpPr>
              <a:spLocks noChangeArrowheads="1"/>
            </p:cNvSpPr>
            <p:nvPr/>
          </p:nvSpPr>
          <p:spPr bwMode="auto">
            <a:xfrm>
              <a:off x="3163" y="3769"/>
              <a:ext cx="29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sv-SE" altLang="en-US" b="1" dirty="0"/>
                <a:t>h</a:t>
              </a:r>
              <a:r>
                <a:rPr lang="sv-SE" altLang="en-US" b="1" baseline="-25000" dirty="0"/>
                <a:t>4</a:t>
              </a:r>
              <a:r>
                <a:rPr lang="sv-SE" altLang="en-US" b="1" dirty="0"/>
                <a:t>=&lt; Sunny,Warm,?, Strong,?,?&gt;</a:t>
              </a:r>
              <a:endParaRPr lang="en-US" altLang="en-US" b="1" dirty="0"/>
            </a:p>
          </p:txBody>
        </p:sp>
      </p:grpSp>
      <p:sp>
        <p:nvSpPr>
          <p:cNvPr id="2" name="Footer Placeholder 1">
            <a:extLst>
              <a:ext uri="{FF2B5EF4-FFF2-40B4-BE49-F238E27FC236}">
                <a16:creationId xmlns:a16="http://schemas.microsoft.com/office/drawing/2014/main" id="{5F49752D-B879-426C-9B82-B2632970081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276023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4429"/>
                                        </p:tgtEl>
                                        <p:attrNameLst>
                                          <p:attrName>style.visibility</p:attrName>
                                        </p:attrNameLst>
                                      </p:cBhvr>
                                      <p:to>
                                        <p:strVal val="visible"/>
                                      </p:to>
                                    </p:set>
                                    <p:anim calcmode="lin" valueType="num">
                                      <p:cBhvr additive="base">
                                        <p:cTn id="7" dur="500" fill="hold"/>
                                        <p:tgtEl>
                                          <p:spTgt spid="14429"/>
                                        </p:tgtEl>
                                        <p:attrNameLst>
                                          <p:attrName>ppt_x</p:attrName>
                                        </p:attrNameLst>
                                      </p:cBhvr>
                                      <p:tavLst>
                                        <p:tav tm="0">
                                          <p:val>
                                            <p:strVal val="0-#ppt_w/2"/>
                                          </p:val>
                                        </p:tav>
                                        <p:tav tm="100000">
                                          <p:val>
                                            <p:strVal val="#ppt_x"/>
                                          </p:val>
                                        </p:tav>
                                      </p:tavLst>
                                    </p:anim>
                                    <p:anim calcmode="lin" valueType="num">
                                      <p:cBhvr additive="base">
                                        <p:cTn id="8" dur="500" fill="hold"/>
                                        <p:tgtEl>
                                          <p:spTgt spid="1442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4425"/>
                                        </p:tgtEl>
                                        <p:attrNameLst>
                                          <p:attrName>style.visibility</p:attrName>
                                        </p:attrNameLst>
                                      </p:cBhvr>
                                      <p:to>
                                        <p:strVal val="visible"/>
                                      </p:to>
                                    </p:set>
                                    <p:anim calcmode="lin" valueType="num">
                                      <p:cBhvr additive="base">
                                        <p:cTn id="13" dur="500" fill="hold"/>
                                        <p:tgtEl>
                                          <p:spTgt spid="14425"/>
                                        </p:tgtEl>
                                        <p:attrNameLst>
                                          <p:attrName>ppt_x</p:attrName>
                                        </p:attrNameLst>
                                      </p:cBhvr>
                                      <p:tavLst>
                                        <p:tav tm="0">
                                          <p:val>
                                            <p:strVal val="0-#ppt_w/2"/>
                                          </p:val>
                                        </p:tav>
                                        <p:tav tm="100000">
                                          <p:val>
                                            <p:strVal val="#ppt_x"/>
                                          </p:val>
                                        </p:tav>
                                      </p:tavLst>
                                    </p:anim>
                                    <p:anim calcmode="lin" valueType="num">
                                      <p:cBhvr additive="base">
                                        <p:cTn id="14" dur="500" fill="hold"/>
                                        <p:tgtEl>
                                          <p:spTgt spid="1442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4426"/>
                                        </p:tgtEl>
                                        <p:attrNameLst>
                                          <p:attrName>style.visibility</p:attrName>
                                        </p:attrNameLst>
                                      </p:cBhvr>
                                      <p:to>
                                        <p:strVal val="visible"/>
                                      </p:to>
                                    </p:set>
                                    <p:anim calcmode="lin" valueType="num">
                                      <p:cBhvr additive="base">
                                        <p:cTn id="19" dur="500" fill="hold"/>
                                        <p:tgtEl>
                                          <p:spTgt spid="14426"/>
                                        </p:tgtEl>
                                        <p:attrNameLst>
                                          <p:attrName>ppt_x</p:attrName>
                                        </p:attrNameLst>
                                      </p:cBhvr>
                                      <p:tavLst>
                                        <p:tav tm="0">
                                          <p:val>
                                            <p:strVal val="0-#ppt_w/2"/>
                                          </p:val>
                                        </p:tav>
                                        <p:tav tm="100000">
                                          <p:val>
                                            <p:strVal val="#ppt_x"/>
                                          </p:val>
                                        </p:tav>
                                      </p:tavLst>
                                    </p:anim>
                                    <p:anim calcmode="lin" valueType="num">
                                      <p:cBhvr additive="base">
                                        <p:cTn id="20" dur="500" fill="hold"/>
                                        <p:tgtEl>
                                          <p:spTgt spid="1442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4428"/>
                                        </p:tgtEl>
                                        <p:attrNameLst>
                                          <p:attrName>style.visibility</p:attrName>
                                        </p:attrNameLst>
                                      </p:cBhvr>
                                      <p:to>
                                        <p:strVal val="visible"/>
                                      </p:to>
                                    </p:set>
                                    <p:anim calcmode="lin" valueType="num">
                                      <p:cBhvr additive="base">
                                        <p:cTn id="25" dur="500" fill="hold"/>
                                        <p:tgtEl>
                                          <p:spTgt spid="14428"/>
                                        </p:tgtEl>
                                        <p:attrNameLst>
                                          <p:attrName>ppt_x</p:attrName>
                                        </p:attrNameLst>
                                      </p:cBhvr>
                                      <p:tavLst>
                                        <p:tav tm="0">
                                          <p:val>
                                            <p:strVal val="0-#ppt_w/2"/>
                                          </p:val>
                                        </p:tav>
                                        <p:tav tm="100000">
                                          <p:val>
                                            <p:strVal val="#ppt_x"/>
                                          </p:val>
                                        </p:tav>
                                      </p:tavLst>
                                    </p:anim>
                                    <p:anim calcmode="lin" valueType="num">
                                      <p:cBhvr additive="base">
                                        <p:cTn id="26" dur="500" fill="hold"/>
                                        <p:tgtEl>
                                          <p:spTgt spid="1442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4427"/>
                                        </p:tgtEl>
                                        <p:attrNameLst>
                                          <p:attrName>style.visibility</p:attrName>
                                        </p:attrNameLst>
                                      </p:cBhvr>
                                      <p:to>
                                        <p:strVal val="visible"/>
                                      </p:to>
                                    </p:set>
                                    <p:anim calcmode="lin" valueType="num">
                                      <p:cBhvr additive="base">
                                        <p:cTn id="31" dur="500" fill="hold"/>
                                        <p:tgtEl>
                                          <p:spTgt spid="14427"/>
                                        </p:tgtEl>
                                        <p:attrNameLst>
                                          <p:attrName>ppt_x</p:attrName>
                                        </p:attrNameLst>
                                      </p:cBhvr>
                                      <p:tavLst>
                                        <p:tav tm="0">
                                          <p:val>
                                            <p:strVal val="0-#ppt_w/2"/>
                                          </p:val>
                                        </p:tav>
                                        <p:tav tm="100000">
                                          <p:val>
                                            <p:strVal val="#ppt_x"/>
                                          </p:val>
                                        </p:tav>
                                      </p:tavLst>
                                    </p:anim>
                                    <p:anim calcmode="lin" valueType="num">
                                      <p:cBhvr additive="base">
                                        <p:cTn id="32" dur="500" fill="hold"/>
                                        <p:tgtEl>
                                          <p:spTgt spid="144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5945C-B9BD-4229-9F74-7684EC60F35D}"/>
              </a:ext>
            </a:extLst>
          </p:cNvPr>
          <p:cNvSpPr>
            <a:spLocks noGrp="1"/>
          </p:cNvSpPr>
          <p:nvPr>
            <p:ph type="title"/>
          </p:nvPr>
        </p:nvSpPr>
        <p:spPr>
          <a:solidFill>
            <a:schemeClr val="tx2">
              <a:lumMod val="20000"/>
              <a:lumOff val="80000"/>
            </a:schemeClr>
          </a:solidFill>
        </p:spPr>
        <p:txBody>
          <a:bodyPr/>
          <a:lstStyle/>
          <a:p>
            <a:r>
              <a:rPr lang="en-US" dirty="0"/>
              <a:t>Source Code </a:t>
            </a:r>
          </a:p>
        </p:txBody>
      </p:sp>
      <p:sp>
        <p:nvSpPr>
          <p:cNvPr id="3" name="Content Placeholder 2">
            <a:extLst>
              <a:ext uri="{FF2B5EF4-FFF2-40B4-BE49-F238E27FC236}">
                <a16:creationId xmlns:a16="http://schemas.microsoft.com/office/drawing/2014/main" id="{C9DACD3D-7CD7-4CB2-B243-BAC1D7514BEB}"/>
              </a:ext>
            </a:extLst>
          </p:cNvPr>
          <p:cNvSpPr>
            <a:spLocks noGrp="1"/>
          </p:cNvSpPr>
          <p:nvPr>
            <p:ph idx="1"/>
          </p:nvPr>
        </p:nvSpPr>
        <p:spPr/>
        <p:txBody>
          <a:bodyPr/>
          <a:lstStyle/>
          <a:p>
            <a:pPr marL="0" indent="0">
              <a:buNone/>
            </a:pPr>
            <a:r>
              <a:rPr lang="en-US" dirty="0"/>
              <a:t>https://github.com/profthyagu</a:t>
            </a:r>
          </a:p>
          <a:p>
            <a:endParaRPr lang="en-US" dirty="0"/>
          </a:p>
          <a:p>
            <a:endParaRPr lang="en-US" dirty="0"/>
          </a:p>
        </p:txBody>
      </p:sp>
      <p:sp>
        <p:nvSpPr>
          <p:cNvPr id="4" name="Footer Placeholder 3">
            <a:extLst>
              <a:ext uri="{FF2B5EF4-FFF2-40B4-BE49-F238E27FC236}">
                <a16:creationId xmlns:a16="http://schemas.microsoft.com/office/drawing/2014/main" id="{FE97701E-9CB7-4FB4-B2E7-1716B029BE2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822478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41320-0C95-4F1F-8FE4-3937DA9C8B4A}"/>
              </a:ext>
            </a:extLst>
          </p:cNvPr>
          <p:cNvSpPr>
            <a:spLocks noGrp="1"/>
          </p:cNvSpPr>
          <p:nvPr>
            <p:ph type="title"/>
          </p:nvPr>
        </p:nvSpPr>
        <p:spPr>
          <a:xfrm>
            <a:off x="0" y="1"/>
            <a:ext cx="12192000" cy="781050"/>
          </a:xfrm>
          <a:solidFill>
            <a:schemeClr val="tx2">
              <a:lumMod val="20000"/>
              <a:lumOff val="80000"/>
            </a:schemeClr>
          </a:solidFill>
        </p:spPr>
        <p:txBody>
          <a:bodyPr/>
          <a:lstStyle/>
          <a:p>
            <a:r>
              <a:rPr lang="en-US" b="1" dirty="0"/>
              <a:t>Lab Program 10</a:t>
            </a:r>
          </a:p>
        </p:txBody>
      </p:sp>
      <p:sp>
        <p:nvSpPr>
          <p:cNvPr id="3" name="Content Placeholder 2">
            <a:extLst>
              <a:ext uri="{FF2B5EF4-FFF2-40B4-BE49-F238E27FC236}">
                <a16:creationId xmlns:a16="http://schemas.microsoft.com/office/drawing/2014/main" id="{CBAF879F-C784-43CB-8722-4342A7DF97D8}"/>
              </a:ext>
            </a:extLst>
          </p:cNvPr>
          <p:cNvSpPr>
            <a:spLocks noGrp="1"/>
          </p:cNvSpPr>
          <p:nvPr>
            <p:ph idx="1"/>
          </p:nvPr>
        </p:nvSpPr>
        <p:spPr>
          <a:xfrm>
            <a:off x="0" y="1825625"/>
            <a:ext cx="11972925" cy="4351338"/>
          </a:xfrm>
        </p:spPr>
        <p:txBody>
          <a:bodyPr/>
          <a:lstStyle/>
          <a:p>
            <a:pPr marL="0" indent="0" algn="just" latinLnBrk="1">
              <a:buNone/>
            </a:pPr>
            <a:r>
              <a:rPr lang="en-US" sz="4400" dirty="0"/>
              <a:t>For a given set of training data examples stored   </a:t>
            </a:r>
            <a:r>
              <a:rPr lang="en-US" sz="4400" b="1" dirty="0"/>
              <a:t>in</a:t>
            </a:r>
            <a:r>
              <a:rPr lang="en-US" sz="4400" dirty="0"/>
              <a:t> a .CSV file, implement </a:t>
            </a:r>
            <a:r>
              <a:rPr lang="en-US" sz="4400" b="1" dirty="0"/>
              <a:t>and </a:t>
            </a:r>
            <a:r>
              <a:rPr lang="en-US" sz="4400" dirty="0"/>
              <a:t>demonstrate the Candidate - Elimination algorithm to output a description of the set of all hypotheses consistent </a:t>
            </a:r>
            <a:r>
              <a:rPr lang="en-US" sz="4400" b="1" dirty="0"/>
              <a:t>with</a:t>
            </a:r>
            <a:r>
              <a:rPr lang="en-US" sz="4400" dirty="0"/>
              <a:t> the training    examples</a:t>
            </a:r>
          </a:p>
        </p:txBody>
      </p:sp>
      <p:sp>
        <p:nvSpPr>
          <p:cNvPr id="4" name="Footer Placeholder 3">
            <a:extLst>
              <a:ext uri="{FF2B5EF4-FFF2-40B4-BE49-F238E27FC236}">
                <a16:creationId xmlns:a16="http://schemas.microsoft.com/office/drawing/2014/main" id="{9DF4FCB7-01CB-4156-9DFB-7F197EEA28C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28187485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F586458-B7D5-47AF-A72A-41B8039C6559}"/>
              </a:ext>
            </a:extLst>
          </p:cNvPr>
          <p:cNvSpPr>
            <a:spLocks noGrp="1" noChangeArrowheads="1"/>
          </p:cNvSpPr>
          <p:nvPr>
            <p:ph type="title"/>
          </p:nvPr>
        </p:nvSpPr>
        <p:spPr>
          <a:xfrm>
            <a:off x="0" y="0"/>
            <a:ext cx="12192000" cy="877077"/>
          </a:xfrm>
          <a:solidFill>
            <a:schemeClr val="accent1">
              <a:lumMod val="20000"/>
              <a:lumOff val="80000"/>
            </a:schemeClr>
          </a:solidFill>
        </p:spPr>
        <p:txBody>
          <a:bodyPr/>
          <a:lstStyle/>
          <a:p>
            <a:r>
              <a:rPr lang="sv-SE" altLang="en-US" b="1"/>
              <a:t>Version Spaces</a:t>
            </a:r>
            <a:endParaRPr lang="sv-SE" altLang="en-US" b="1" dirty="0"/>
          </a:p>
        </p:txBody>
      </p:sp>
      <p:sp>
        <p:nvSpPr>
          <p:cNvPr id="2" name="Footer Placeholder 1">
            <a:extLst>
              <a:ext uri="{FF2B5EF4-FFF2-40B4-BE49-F238E27FC236}">
                <a16:creationId xmlns:a16="http://schemas.microsoft.com/office/drawing/2014/main" id="{D0A25795-322A-4CEC-8D80-253B78B49838}"/>
              </a:ext>
            </a:extLst>
          </p:cNvPr>
          <p:cNvSpPr>
            <a:spLocks noGrp="1"/>
          </p:cNvSpPr>
          <p:nvPr>
            <p:ph type="ftr" sz="quarter" idx="11"/>
          </p:nvPr>
        </p:nvSpPr>
        <p:spPr/>
        <p:txBody>
          <a:bodyPr/>
          <a:lstStyle/>
          <a:p>
            <a:r>
              <a:rPr lang="kn-IN"/>
              <a:t>ಡಾ|| ತ್ಯಾಗರಾಜು  ಜಿ.ಎಸ್ </a:t>
            </a:r>
            <a:endParaRPr lang="en-US" dirty="0"/>
          </a:p>
        </p:txBody>
      </p:sp>
      <p:sp>
        <p:nvSpPr>
          <p:cNvPr id="3" name="Slide Number Placeholder 2">
            <a:extLst>
              <a:ext uri="{FF2B5EF4-FFF2-40B4-BE49-F238E27FC236}">
                <a16:creationId xmlns:a16="http://schemas.microsoft.com/office/drawing/2014/main" id="{A8B8670D-C44E-4EE1-A01A-B41953275ECF}"/>
              </a:ext>
            </a:extLst>
          </p:cNvPr>
          <p:cNvSpPr>
            <a:spLocks noGrp="1"/>
          </p:cNvSpPr>
          <p:nvPr>
            <p:ph type="sldNum" sz="quarter" idx="12"/>
          </p:nvPr>
        </p:nvSpPr>
        <p:spPr/>
        <p:txBody>
          <a:bodyPr/>
          <a:lstStyle/>
          <a:p>
            <a:fld id="{CF79C518-0EF7-4C00-9BE3-751DAE9D3F3D}" type="slidenum">
              <a:rPr lang="en-US" smtClean="0"/>
              <a:t>257</a:t>
            </a:fld>
            <a:endParaRPr lang="en-US"/>
          </a:p>
        </p:txBody>
      </p:sp>
      <p:pic>
        <p:nvPicPr>
          <p:cNvPr id="6" name="Picture 5">
            <a:extLst>
              <a:ext uri="{FF2B5EF4-FFF2-40B4-BE49-F238E27FC236}">
                <a16:creationId xmlns:a16="http://schemas.microsoft.com/office/drawing/2014/main" id="{134FB333-4058-4046-987E-DDE518195AEF}"/>
              </a:ext>
            </a:extLst>
          </p:cNvPr>
          <p:cNvPicPr>
            <a:picLocks noChangeAspect="1"/>
          </p:cNvPicPr>
          <p:nvPr/>
        </p:nvPicPr>
        <p:blipFill>
          <a:blip r:embed="rId2"/>
          <a:stretch>
            <a:fillRect/>
          </a:stretch>
        </p:blipFill>
        <p:spPr>
          <a:xfrm>
            <a:off x="838200" y="1156996"/>
            <a:ext cx="10321212" cy="5199354"/>
          </a:xfrm>
          <a:prstGeom prst="rect">
            <a:avLst/>
          </a:prstGeom>
          <a:ln w="38100">
            <a:solidFill>
              <a:schemeClr val="tx1"/>
            </a:solidFill>
          </a:ln>
        </p:spPr>
      </p:pic>
    </p:spTree>
    <p:extLst>
      <p:ext uri="{BB962C8B-B14F-4D97-AF65-F5344CB8AC3E}">
        <p14:creationId xmlns:p14="http://schemas.microsoft.com/office/powerpoint/2010/main" val="108939143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3723188-122E-45D4-8F9B-2ED196D9719F}"/>
              </a:ext>
            </a:extLst>
          </p:cNvPr>
          <p:cNvSpPr>
            <a:spLocks noGrp="1" noChangeArrowheads="1"/>
          </p:cNvSpPr>
          <p:nvPr>
            <p:ph type="title"/>
          </p:nvPr>
        </p:nvSpPr>
        <p:spPr>
          <a:xfrm>
            <a:off x="0" y="-25400"/>
            <a:ext cx="12192000" cy="911225"/>
          </a:xfrm>
          <a:solidFill>
            <a:schemeClr val="accent1">
              <a:lumMod val="20000"/>
              <a:lumOff val="80000"/>
            </a:schemeClr>
          </a:solidFill>
        </p:spPr>
        <p:txBody>
          <a:bodyPr/>
          <a:lstStyle/>
          <a:p>
            <a:r>
              <a:rPr lang="sv-SE" altLang="en-US" b="1" dirty="0"/>
              <a:t>Representing Version Spaces</a:t>
            </a:r>
          </a:p>
        </p:txBody>
      </p:sp>
      <p:sp>
        <p:nvSpPr>
          <p:cNvPr id="20483" name="Rectangle 3">
            <a:extLst>
              <a:ext uri="{FF2B5EF4-FFF2-40B4-BE49-F238E27FC236}">
                <a16:creationId xmlns:a16="http://schemas.microsoft.com/office/drawing/2014/main" id="{BDB0915F-8601-48A1-BAF2-220B5B920DA5}"/>
              </a:ext>
            </a:extLst>
          </p:cNvPr>
          <p:cNvSpPr>
            <a:spLocks noGrp="1" noChangeArrowheads="1"/>
          </p:cNvSpPr>
          <p:nvPr>
            <p:ph type="body" idx="1"/>
          </p:nvPr>
        </p:nvSpPr>
        <p:spPr>
          <a:xfrm>
            <a:off x="390525" y="2017713"/>
            <a:ext cx="11430000" cy="4114800"/>
          </a:xfrm>
        </p:spPr>
        <p:txBody>
          <a:bodyPr/>
          <a:lstStyle/>
          <a:p>
            <a:r>
              <a:rPr lang="sv-SE" altLang="en-US" dirty="0"/>
              <a:t>The </a:t>
            </a:r>
            <a:r>
              <a:rPr lang="sv-SE" altLang="en-US" b="1" dirty="0"/>
              <a:t>general boundary</a:t>
            </a:r>
            <a:r>
              <a:rPr lang="sv-SE" altLang="en-US" dirty="0"/>
              <a:t>,</a:t>
            </a:r>
            <a:r>
              <a:rPr lang="sv-SE" altLang="en-US" b="1" dirty="0"/>
              <a:t> </a:t>
            </a:r>
            <a:r>
              <a:rPr lang="sv-SE" altLang="en-US" dirty="0"/>
              <a:t>G, of version space VS</a:t>
            </a:r>
            <a:r>
              <a:rPr lang="sv-SE" altLang="en-US" baseline="-25000" dirty="0"/>
              <a:t>H,D</a:t>
            </a:r>
            <a:r>
              <a:rPr lang="sv-SE" altLang="en-US" dirty="0"/>
              <a:t> is the set of maximally general members.</a:t>
            </a:r>
          </a:p>
          <a:p>
            <a:r>
              <a:rPr lang="sv-SE" altLang="en-US" dirty="0"/>
              <a:t>The </a:t>
            </a:r>
            <a:r>
              <a:rPr lang="sv-SE" altLang="en-US" b="1" dirty="0"/>
              <a:t>specific boundary</a:t>
            </a:r>
            <a:r>
              <a:rPr lang="sv-SE" altLang="en-US" dirty="0"/>
              <a:t>,</a:t>
            </a:r>
            <a:r>
              <a:rPr lang="sv-SE" altLang="en-US" b="1" dirty="0"/>
              <a:t> </a:t>
            </a:r>
            <a:r>
              <a:rPr lang="sv-SE" altLang="en-US" dirty="0"/>
              <a:t>S, of version space VS</a:t>
            </a:r>
            <a:r>
              <a:rPr lang="sv-SE" altLang="en-US" baseline="-25000" dirty="0"/>
              <a:t>H,D</a:t>
            </a:r>
            <a:r>
              <a:rPr lang="sv-SE" altLang="en-US" dirty="0"/>
              <a:t> is the set of maximally specific members.</a:t>
            </a:r>
          </a:p>
          <a:p>
            <a:r>
              <a:rPr lang="sv-SE" altLang="en-US" dirty="0"/>
              <a:t>Every member of the version space lies between these boundaries</a:t>
            </a:r>
          </a:p>
          <a:p>
            <a:pPr>
              <a:buFont typeface="Wingdings" panose="05000000000000000000" pitchFamily="2" charset="2"/>
              <a:buNone/>
            </a:pPr>
            <a:r>
              <a:rPr lang="sv-SE" altLang="en-US" dirty="0"/>
              <a:t>  VS</a:t>
            </a:r>
            <a:r>
              <a:rPr lang="sv-SE" altLang="en-US" baseline="-25000" dirty="0"/>
              <a:t>H,D</a:t>
            </a:r>
            <a:r>
              <a:rPr lang="sv-SE" altLang="en-US" dirty="0"/>
              <a:t> = {h </a:t>
            </a:r>
            <a:r>
              <a:rPr lang="sv-SE" altLang="en-US" dirty="0">
                <a:sym typeface="Symbol" panose="05050102010706020507" pitchFamily="18" charset="2"/>
              </a:rPr>
              <a:t> H| ( s  S) ( g  G) (g  h  s)</a:t>
            </a:r>
          </a:p>
          <a:p>
            <a:pPr>
              <a:buFont typeface="Wingdings" panose="05000000000000000000" pitchFamily="2" charset="2"/>
              <a:buNone/>
            </a:pPr>
            <a:r>
              <a:rPr lang="sv-SE" altLang="en-US" dirty="0">
                <a:sym typeface="Symbol" panose="05050102010706020507" pitchFamily="18" charset="2"/>
              </a:rPr>
              <a:t> where x  y means x is more general or equal than y</a:t>
            </a:r>
            <a:endParaRPr lang="en-US" altLang="en-US" dirty="0">
              <a:sym typeface="Symbol" panose="05050102010706020507" pitchFamily="18" charset="2"/>
            </a:endParaRPr>
          </a:p>
        </p:txBody>
      </p:sp>
      <p:sp>
        <p:nvSpPr>
          <p:cNvPr id="2" name="Footer Placeholder 1">
            <a:extLst>
              <a:ext uri="{FF2B5EF4-FFF2-40B4-BE49-F238E27FC236}">
                <a16:creationId xmlns:a16="http://schemas.microsoft.com/office/drawing/2014/main" id="{4708ABA0-B2FC-4205-9E68-5BE3E027FC0C}"/>
              </a:ext>
            </a:extLst>
          </p:cNvPr>
          <p:cNvSpPr>
            <a:spLocks noGrp="1"/>
          </p:cNvSpPr>
          <p:nvPr>
            <p:ph type="ftr" sz="quarter" idx="11"/>
          </p:nvPr>
        </p:nvSpPr>
        <p:spPr/>
        <p:txBody>
          <a:bodyPr/>
          <a:lstStyle/>
          <a:p>
            <a:r>
              <a:rPr lang="kn-IN"/>
              <a:t>ಡಾ|| ತ್ಯಾಗರಾಜು  ಜಿ.ಎಸ್ </a:t>
            </a:r>
            <a:endParaRPr lang="en-US" dirty="0"/>
          </a:p>
        </p:txBody>
      </p:sp>
      <p:sp>
        <p:nvSpPr>
          <p:cNvPr id="3" name="Slide Number Placeholder 2">
            <a:extLst>
              <a:ext uri="{FF2B5EF4-FFF2-40B4-BE49-F238E27FC236}">
                <a16:creationId xmlns:a16="http://schemas.microsoft.com/office/drawing/2014/main" id="{59D348CA-C5EF-47E4-B26E-C43D90B39528}"/>
              </a:ext>
            </a:extLst>
          </p:cNvPr>
          <p:cNvSpPr>
            <a:spLocks noGrp="1"/>
          </p:cNvSpPr>
          <p:nvPr>
            <p:ph type="sldNum" sz="quarter" idx="12"/>
          </p:nvPr>
        </p:nvSpPr>
        <p:spPr/>
        <p:txBody>
          <a:bodyPr/>
          <a:lstStyle/>
          <a:p>
            <a:fld id="{CF79C518-0EF7-4C00-9BE3-751DAE9D3F3D}" type="slidenum">
              <a:rPr lang="en-US" smtClean="0"/>
              <a:t>258</a:t>
            </a:fld>
            <a:endParaRPr lang="en-US"/>
          </a:p>
        </p:txBody>
      </p:sp>
    </p:spTree>
    <p:extLst>
      <p:ext uri="{BB962C8B-B14F-4D97-AF65-F5344CB8AC3E}">
        <p14:creationId xmlns:p14="http://schemas.microsoft.com/office/powerpoint/2010/main" val="272702075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8A7B4D-3F53-47A1-867B-B79A4001F107}"/>
              </a:ext>
            </a:extLst>
          </p:cNvPr>
          <p:cNvPicPr>
            <a:picLocks noChangeAspect="1"/>
          </p:cNvPicPr>
          <p:nvPr/>
        </p:nvPicPr>
        <p:blipFill>
          <a:blip r:embed="rId2"/>
          <a:stretch>
            <a:fillRect/>
          </a:stretch>
        </p:blipFill>
        <p:spPr>
          <a:xfrm>
            <a:off x="379379" y="136526"/>
            <a:ext cx="11031165" cy="6078008"/>
          </a:xfrm>
          <a:prstGeom prst="rect">
            <a:avLst/>
          </a:prstGeom>
          <a:ln w="19050">
            <a:solidFill>
              <a:schemeClr val="tx1"/>
            </a:solidFill>
          </a:ln>
        </p:spPr>
      </p:pic>
      <p:sp>
        <p:nvSpPr>
          <p:cNvPr id="4" name="Footer Placeholder 3">
            <a:extLst>
              <a:ext uri="{FF2B5EF4-FFF2-40B4-BE49-F238E27FC236}">
                <a16:creationId xmlns:a16="http://schemas.microsoft.com/office/drawing/2014/main" id="{D7377407-B7C6-4F19-80C3-CA26831DB39D}"/>
              </a:ext>
            </a:extLst>
          </p:cNvPr>
          <p:cNvSpPr>
            <a:spLocks noGrp="1"/>
          </p:cNvSpPr>
          <p:nvPr>
            <p:ph type="ftr" sz="quarter" idx="11"/>
          </p:nvPr>
        </p:nvSpPr>
        <p:spPr>
          <a:xfrm>
            <a:off x="4038600" y="6356350"/>
            <a:ext cx="4114800" cy="365125"/>
          </a:xfrm>
        </p:spPr>
        <p:txBody>
          <a:bodyPr>
            <a:normAutofit/>
          </a:bodyPr>
          <a:lstStyle/>
          <a:p>
            <a:pPr>
              <a:spcAft>
                <a:spcPts val="600"/>
              </a:spcAft>
            </a:pPr>
            <a:r>
              <a:rPr lang="kn-IN"/>
              <a:t>ಡಾ|| ತ್ಯಾಗರಾಜು  ಜಿ.ಎಸ್  </a:t>
            </a:r>
            <a:endParaRPr lang="en-US"/>
          </a:p>
        </p:txBody>
      </p:sp>
    </p:spTree>
    <p:extLst>
      <p:ext uri="{BB962C8B-B14F-4D97-AF65-F5344CB8AC3E}">
        <p14:creationId xmlns:p14="http://schemas.microsoft.com/office/powerpoint/2010/main" val="1971958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11697308" cy="5580171"/>
          </a:xfrm>
        </p:spPr>
        <p:txBody>
          <a:bodyPr>
            <a:normAutofit/>
          </a:bodyPr>
          <a:lstStyle/>
          <a:p>
            <a:r>
              <a:rPr lang="en-US" b="1" dirty="0"/>
              <a:t>Gradient Descent: </a:t>
            </a:r>
            <a:r>
              <a:rPr lang="en-US" dirty="0"/>
              <a:t>Gradient descent is a first-order iterative optimization algorithm for finding the minimum of a function. In machine learning algorithms, we use gradient descent to minimize the cost function. It find out the best set of parameters for our algorithm. Gradient Descent can be classified as follows:</a:t>
            </a:r>
          </a:p>
          <a:p>
            <a:r>
              <a:rPr lang="en-US" dirty="0"/>
              <a:t>On the basis of data ingestion:</a:t>
            </a:r>
          </a:p>
          <a:p>
            <a:pPr lvl="1"/>
            <a:r>
              <a:rPr lang="en-US" dirty="0"/>
              <a:t>Full Batch Gradient Descent Algorithm</a:t>
            </a:r>
          </a:p>
          <a:p>
            <a:pPr lvl="1"/>
            <a:r>
              <a:rPr lang="en-US" dirty="0"/>
              <a:t>Stochastic Gradient Descent Algorithm</a:t>
            </a:r>
          </a:p>
          <a:p>
            <a:pPr lvl="2"/>
            <a:r>
              <a:rPr lang="en-US" i="1" dirty="0"/>
              <a:t>In full batch gradient descent algorithms, we use whole data at once to compute the gradient, whereas in stochastic we take a sample while computing the gradient.</a:t>
            </a:r>
          </a:p>
          <a:p>
            <a:r>
              <a:rPr lang="en-US" dirty="0"/>
              <a:t>On the basis of differentiation techniques:</a:t>
            </a:r>
          </a:p>
          <a:p>
            <a:pPr lvl="1"/>
            <a:r>
              <a:rPr lang="en-US" dirty="0"/>
              <a:t>First order Differentiation</a:t>
            </a:r>
          </a:p>
          <a:p>
            <a:pPr lvl="1"/>
            <a:r>
              <a:rPr lang="en-US" dirty="0"/>
              <a:t>Second order Differentiation</a:t>
            </a:r>
          </a:p>
          <a:p>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14DBE681-0F2B-4FCE-8449-C8BF5BFB2C2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28367393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31DBE-F68C-4265-A9A9-68B5B6E5D722}"/>
              </a:ext>
            </a:extLst>
          </p:cNvPr>
          <p:cNvSpPr>
            <a:spLocks noGrp="1"/>
          </p:cNvSpPr>
          <p:nvPr>
            <p:ph type="title"/>
          </p:nvPr>
        </p:nvSpPr>
        <p:spPr>
          <a:xfrm>
            <a:off x="0" y="1"/>
            <a:ext cx="12192000" cy="800100"/>
          </a:xfrm>
          <a:solidFill>
            <a:schemeClr val="accent1">
              <a:lumMod val="40000"/>
              <a:lumOff val="60000"/>
            </a:schemeClr>
          </a:solidFill>
        </p:spPr>
        <p:txBody>
          <a:bodyPr/>
          <a:lstStyle/>
          <a:p>
            <a:r>
              <a:rPr lang="en-US" b="1" dirty="0"/>
              <a:t> Candidate Elimination Algorithm </a:t>
            </a:r>
          </a:p>
        </p:txBody>
      </p:sp>
      <p:sp>
        <p:nvSpPr>
          <p:cNvPr id="3" name="Content Placeholder 2">
            <a:extLst>
              <a:ext uri="{FF2B5EF4-FFF2-40B4-BE49-F238E27FC236}">
                <a16:creationId xmlns:a16="http://schemas.microsoft.com/office/drawing/2014/main" id="{4DAA9596-026D-4584-B931-3680C699E57A}"/>
              </a:ext>
            </a:extLst>
          </p:cNvPr>
          <p:cNvSpPr>
            <a:spLocks noGrp="1"/>
          </p:cNvSpPr>
          <p:nvPr>
            <p:ph idx="1"/>
          </p:nvPr>
        </p:nvSpPr>
        <p:spPr>
          <a:xfrm>
            <a:off x="257176" y="1330325"/>
            <a:ext cx="11401424" cy="4351338"/>
          </a:xfrm>
        </p:spPr>
        <p:txBody>
          <a:bodyPr>
            <a:normAutofit lnSpcReduction="10000"/>
          </a:bodyPr>
          <a:lstStyle/>
          <a:p>
            <a:r>
              <a:rPr lang="en-US" dirty="0"/>
              <a:t>The CANDIDATE-ELIMINATION algorithm computes the version space containing all hypotheses from </a:t>
            </a:r>
            <a:r>
              <a:rPr lang="en-US" b="1" dirty="0"/>
              <a:t>H</a:t>
            </a:r>
            <a:r>
              <a:rPr lang="en-US" dirty="0"/>
              <a:t> that are consistent with an observed sequence of training examples. </a:t>
            </a:r>
          </a:p>
          <a:p>
            <a:r>
              <a:rPr lang="en-US" dirty="0"/>
              <a:t>It begins by initializing the version space to the set of all hypotheses in H; that is, by initializing the </a:t>
            </a:r>
            <a:r>
              <a:rPr lang="en-US" b="1" dirty="0"/>
              <a:t>G</a:t>
            </a:r>
            <a:r>
              <a:rPr lang="en-US" dirty="0"/>
              <a:t> boundary set to contain the </a:t>
            </a:r>
            <a:r>
              <a:rPr lang="en-US" b="1" i="1" dirty="0"/>
              <a:t>most general hypothesis in H</a:t>
            </a:r>
            <a:r>
              <a:rPr lang="en-US" dirty="0"/>
              <a:t> </a:t>
            </a:r>
          </a:p>
          <a:p>
            <a:pPr marL="0" indent="0">
              <a:buNone/>
            </a:pPr>
            <a:r>
              <a:rPr lang="en-US" dirty="0"/>
              <a:t>                 G</a:t>
            </a:r>
            <a:r>
              <a:rPr lang="en-US" sz="2000" b="1" dirty="0"/>
              <a:t>o</a:t>
            </a:r>
            <a:r>
              <a:rPr lang="en-US" dirty="0"/>
              <a:t> </a:t>
            </a:r>
            <a:r>
              <a:rPr lang="en-US" dirty="0">
                <a:sym typeface="Wingdings" panose="05000000000000000000" pitchFamily="2" charset="2"/>
              </a:rPr>
              <a:t></a:t>
            </a:r>
            <a:r>
              <a:rPr lang="en-US" dirty="0"/>
              <a:t> {(?, ?, ?, ?, ?, ?)} </a:t>
            </a:r>
          </a:p>
          <a:p>
            <a:r>
              <a:rPr lang="en-US" dirty="0"/>
              <a:t>and initializing the S boundary set to contain the most specific (least general) hypothesis</a:t>
            </a:r>
          </a:p>
          <a:p>
            <a:pPr marL="0" indent="0">
              <a:buNone/>
            </a:pPr>
            <a:r>
              <a:rPr lang="de-DE" dirty="0"/>
              <a:t>                S</a:t>
            </a:r>
            <a:r>
              <a:rPr lang="de-DE" sz="2000" b="1" dirty="0"/>
              <a:t>o</a:t>
            </a:r>
            <a:r>
              <a:rPr lang="de-DE" dirty="0"/>
              <a:t> </a:t>
            </a:r>
            <a:r>
              <a:rPr lang="en-US" dirty="0">
                <a:sym typeface="Wingdings" panose="05000000000000000000" pitchFamily="2" charset="2"/>
              </a:rPr>
              <a:t></a:t>
            </a:r>
            <a:r>
              <a:rPr lang="de-DE" dirty="0"/>
              <a:t> </a:t>
            </a:r>
            <a:r>
              <a:rPr lang="en-US" dirty="0"/>
              <a:t>{(ø, ø, ø, ø, ø, ø)} </a:t>
            </a:r>
          </a:p>
          <a:p>
            <a:endParaRPr lang="en-US" dirty="0"/>
          </a:p>
        </p:txBody>
      </p:sp>
      <p:sp>
        <p:nvSpPr>
          <p:cNvPr id="4" name="Footer Placeholder 3">
            <a:extLst>
              <a:ext uri="{FF2B5EF4-FFF2-40B4-BE49-F238E27FC236}">
                <a16:creationId xmlns:a16="http://schemas.microsoft.com/office/drawing/2014/main" id="{C78531ED-BA18-4B53-9791-8C986A0B74A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7694457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121553D-85F2-46A1-8C21-EE581AAFA56E}"/>
              </a:ext>
            </a:extLst>
          </p:cNvPr>
          <p:cNvSpPr>
            <a:spLocks noGrp="1" noChangeArrowheads="1"/>
          </p:cNvSpPr>
          <p:nvPr>
            <p:ph type="title"/>
          </p:nvPr>
        </p:nvSpPr>
        <p:spPr>
          <a:xfrm>
            <a:off x="541176" y="0"/>
            <a:ext cx="11047444" cy="1325563"/>
          </a:xfrm>
          <a:solidFill>
            <a:schemeClr val="accent1">
              <a:lumMod val="20000"/>
              <a:lumOff val="80000"/>
            </a:schemeClr>
          </a:solidFill>
        </p:spPr>
        <p:txBody>
          <a:bodyPr/>
          <a:lstStyle/>
          <a:p>
            <a:r>
              <a:rPr lang="sv-SE" altLang="en-US" b="1" dirty="0"/>
              <a:t>2.5 Candidate Elimination Algorithm</a:t>
            </a:r>
          </a:p>
        </p:txBody>
      </p:sp>
      <p:sp>
        <p:nvSpPr>
          <p:cNvPr id="21507" name="Rectangle 3">
            <a:extLst>
              <a:ext uri="{FF2B5EF4-FFF2-40B4-BE49-F238E27FC236}">
                <a16:creationId xmlns:a16="http://schemas.microsoft.com/office/drawing/2014/main" id="{5C63E6BF-0806-411F-B92C-9C04F0B7BC96}"/>
              </a:ext>
            </a:extLst>
          </p:cNvPr>
          <p:cNvSpPr>
            <a:spLocks noGrp="1" noChangeArrowheads="1"/>
          </p:cNvSpPr>
          <p:nvPr>
            <p:ph type="body" idx="1"/>
          </p:nvPr>
        </p:nvSpPr>
        <p:spPr>
          <a:xfrm>
            <a:off x="696686" y="1441516"/>
            <a:ext cx="5629470" cy="4914834"/>
          </a:xfrm>
          <a:ln w="28575">
            <a:solidFill>
              <a:schemeClr val="tx1"/>
            </a:solidFill>
          </a:ln>
        </p:spPr>
        <p:txBody>
          <a:bodyPr>
            <a:normAutofit lnSpcReduction="10000"/>
          </a:bodyPr>
          <a:lstStyle/>
          <a:p>
            <a:pPr>
              <a:lnSpc>
                <a:spcPct val="100000"/>
              </a:lnSpc>
              <a:buFont typeface="Wingdings" panose="05000000000000000000" pitchFamily="2" charset="2"/>
              <a:buNone/>
            </a:pPr>
            <a:r>
              <a:rPr lang="sv-SE" altLang="en-US" sz="2000" b="1" i="1" dirty="0"/>
              <a:t>G </a:t>
            </a:r>
            <a:r>
              <a:rPr lang="sv-SE" altLang="en-US" sz="2000" b="1" dirty="0">
                <a:sym typeface="Symbol" panose="05050102010706020507" pitchFamily="18" charset="2"/>
              </a:rPr>
              <a:t> maximally general hypotheses in H</a:t>
            </a:r>
          </a:p>
          <a:p>
            <a:pPr>
              <a:lnSpc>
                <a:spcPct val="100000"/>
              </a:lnSpc>
              <a:buFont typeface="Wingdings" panose="05000000000000000000" pitchFamily="2" charset="2"/>
              <a:buNone/>
            </a:pPr>
            <a:r>
              <a:rPr lang="sv-SE" altLang="en-US" sz="2000" b="1" dirty="0">
                <a:sym typeface="Symbol" panose="05050102010706020507" pitchFamily="18" charset="2"/>
              </a:rPr>
              <a:t>S  maximally specific hypotheses in H</a:t>
            </a:r>
          </a:p>
          <a:p>
            <a:pPr>
              <a:lnSpc>
                <a:spcPct val="100000"/>
              </a:lnSpc>
              <a:buFont typeface="Wingdings" panose="05000000000000000000" pitchFamily="2" charset="2"/>
              <a:buNone/>
            </a:pPr>
            <a:r>
              <a:rPr lang="sv-SE" altLang="en-US" sz="2000" b="1" dirty="0"/>
              <a:t>For each training example d=&lt;x,c(x)&gt;</a:t>
            </a:r>
          </a:p>
          <a:p>
            <a:pPr>
              <a:lnSpc>
                <a:spcPct val="90000"/>
              </a:lnSpc>
              <a:buFont typeface="Wingdings" panose="05000000000000000000" pitchFamily="2" charset="2"/>
              <a:buNone/>
            </a:pPr>
            <a:r>
              <a:rPr lang="sv-SE" altLang="en-US" sz="2000" b="1" dirty="0"/>
              <a:t>Case 1 : If d is a positive example</a:t>
            </a:r>
          </a:p>
          <a:p>
            <a:pPr lvl="1">
              <a:buNone/>
            </a:pPr>
            <a:r>
              <a:rPr lang="sv-SE" altLang="en-US" sz="2000" i="1" dirty="0"/>
              <a:t>Remove from G any hypothesis that is inconsistent with d</a:t>
            </a:r>
          </a:p>
          <a:p>
            <a:pPr lvl="1">
              <a:buNone/>
            </a:pPr>
            <a:r>
              <a:rPr lang="sv-SE" altLang="en-US" sz="2000" i="1" dirty="0"/>
              <a:t>For each hypothesis s in S that is not consistent with d</a:t>
            </a:r>
          </a:p>
          <a:p>
            <a:pPr lvl="1"/>
            <a:r>
              <a:rPr lang="sv-SE" altLang="en-US" sz="2000" i="1" dirty="0"/>
              <a:t>Remove s from S.</a:t>
            </a:r>
          </a:p>
          <a:p>
            <a:pPr lvl="1"/>
            <a:r>
              <a:rPr lang="sv-SE" altLang="en-US" sz="2000" i="1" dirty="0"/>
              <a:t>Add to S all minimal generalizations h of s such that </a:t>
            </a:r>
          </a:p>
          <a:p>
            <a:pPr lvl="2"/>
            <a:r>
              <a:rPr lang="sv-SE" altLang="en-US" i="1" dirty="0"/>
              <a:t>h consistent with d</a:t>
            </a:r>
          </a:p>
          <a:p>
            <a:pPr lvl="2"/>
            <a:r>
              <a:rPr lang="sv-SE" altLang="en-US" i="1" dirty="0"/>
              <a:t>Some member of G is more general than h</a:t>
            </a:r>
          </a:p>
          <a:p>
            <a:pPr lvl="1"/>
            <a:r>
              <a:rPr lang="sv-SE" altLang="en-US" sz="2000" i="1" dirty="0"/>
              <a:t>Remove from S any hypothesis that is more general than another hypothesis in S</a:t>
            </a:r>
          </a:p>
          <a:p>
            <a:pPr>
              <a:lnSpc>
                <a:spcPct val="90000"/>
              </a:lnSpc>
              <a:buFont typeface="Wingdings" panose="05000000000000000000" pitchFamily="2" charset="2"/>
              <a:buNone/>
            </a:pPr>
            <a:endParaRPr lang="en-US" altLang="en-US" sz="2400" dirty="0"/>
          </a:p>
        </p:txBody>
      </p:sp>
      <p:sp>
        <p:nvSpPr>
          <p:cNvPr id="4" name="Rectangle 3">
            <a:extLst>
              <a:ext uri="{FF2B5EF4-FFF2-40B4-BE49-F238E27FC236}">
                <a16:creationId xmlns:a16="http://schemas.microsoft.com/office/drawing/2014/main" id="{3361EFDF-7B6A-46E0-8E8A-D05E73985DD6}"/>
              </a:ext>
            </a:extLst>
          </p:cNvPr>
          <p:cNvSpPr txBox="1">
            <a:spLocks noChangeArrowheads="1"/>
          </p:cNvSpPr>
          <p:nvPr/>
        </p:nvSpPr>
        <p:spPr>
          <a:xfrm>
            <a:off x="6615404" y="1441515"/>
            <a:ext cx="4879910" cy="4511415"/>
          </a:xfrm>
          <a:prstGeom prst="rect">
            <a:avLst/>
          </a:prstGeom>
          <a:ln w="38100">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sv-SE" altLang="en-US" sz="2400" b="1" dirty="0"/>
              <a:t>Case 2: If d is a negative example</a:t>
            </a:r>
          </a:p>
          <a:p>
            <a:pPr>
              <a:buFont typeface="Wingdings" panose="05000000000000000000" pitchFamily="2" charset="2"/>
              <a:buNone/>
            </a:pPr>
            <a:r>
              <a:rPr lang="sv-SE" altLang="en-US" sz="2400" i="1" dirty="0"/>
              <a:t>Remove from S any hypothesis</a:t>
            </a:r>
            <a:r>
              <a:rPr lang="sv-SE" altLang="en-US" i="1" dirty="0"/>
              <a:t> </a:t>
            </a:r>
            <a:r>
              <a:rPr lang="sv-SE" altLang="en-US" sz="2400" i="1" dirty="0"/>
              <a:t>that is inconsistent with d</a:t>
            </a:r>
          </a:p>
          <a:p>
            <a:pPr>
              <a:buFont typeface="Wingdings" panose="05000000000000000000" pitchFamily="2" charset="2"/>
              <a:buNone/>
            </a:pPr>
            <a:r>
              <a:rPr lang="sv-SE" altLang="en-US" sz="2400" i="1" dirty="0"/>
              <a:t>For each hypothesis g in G that is not consistent with d</a:t>
            </a:r>
          </a:p>
          <a:p>
            <a:r>
              <a:rPr lang="sv-SE" altLang="en-US" sz="2400" i="1" dirty="0"/>
              <a:t>remove g from G.</a:t>
            </a:r>
          </a:p>
          <a:p>
            <a:r>
              <a:rPr lang="sv-SE" altLang="en-US" sz="2400" i="1" dirty="0"/>
              <a:t>Add to G all minimal specializations h of g such that </a:t>
            </a:r>
          </a:p>
          <a:p>
            <a:pPr lvl="1"/>
            <a:r>
              <a:rPr lang="sv-SE" altLang="en-US" sz="2000" i="1" dirty="0"/>
              <a:t>h consistent with d</a:t>
            </a:r>
          </a:p>
          <a:p>
            <a:pPr lvl="1"/>
            <a:r>
              <a:rPr lang="sv-SE" altLang="en-US" sz="2000" i="1" dirty="0"/>
              <a:t>Some member of S is more specific than h</a:t>
            </a:r>
          </a:p>
          <a:p>
            <a:r>
              <a:rPr lang="sv-SE" altLang="en-US" sz="2400" i="1" dirty="0"/>
              <a:t>Remove from G any hypothesis that is less general than another hypothesis in G</a:t>
            </a:r>
          </a:p>
          <a:p>
            <a:endParaRPr lang="en-US" altLang="en-US" dirty="0"/>
          </a:p>
        </p:txBody>
      </p:sp>
      <p:sp>
        <p:nvSpPr>
          <p:cNvPr id="2" name="Footer Placeholder 1">
            <a:extLst>
              <a:ext uri="{FF2B5EF4-FFF2-40B4-BE49-F238E27FC236}">
                <a16:creationId xmlns:a16="http://schemas.microsoft.com/office/drawing/2014/main" id="{F15DF17A-663E-4690-B2C4-C79BA3EE5D0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6505397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342F0A0-C27A-4F4F-80E8-66F4CCB608AC}"/>
              </a:ext>
            </a:extLst>
          </p:cNvPr>
          <p:cNvSpPr>
            <a:spLocks noGrp="1"/>
          </p:cNvSpPr>
          <p:nvPr>
            <p:ph type="ftr" sz="quarter" idx="11"/>
          </p:nvPr>
        </p:nvSpPr>
        <p:spPr/>
        <p:txBody>
          <a:bodyPr/>
          <a:lstStyle/>
          <a:p>
            <a:r>
              <a:rPr lang="kn-IN"/>
              <a:t>ಡಾ|| ತ್ಯಾಗರಾಜು  ಜಿ.ಎಸ್  </a:t>
            </a:r>
            <a:endParaRPr lang="en-US"/>
          </a:p>
        </p:txBody>
      </p:sp>
      <p:pic>
        <p:nvPicPr>
          <p:cNvPr id="5" name="Picture 4">
            <a:extLst>
              <a:ext uri="{FF2B5EF4-FFF2-40B4-BE49-F238E27FC236}">
                <a16:creationId xmlns:a16="http://schemas.microsoft.com/office/drawing/2014/main" id="{B0FA6352-0F1C-430C-B7D7-8E7DF78750B6}"/>
              </a:ext>
            </a:extLst>
          </p:cNvPr>
          <p:cNvPicPr>
            <a:picLocks noChangeAspect="1"/>
          </p:cNvPicPr>
          <p:nvPr/>
        </p:nvPicPr>
        <p:blipFill>
          <a:blip r:embed="rId2"/>
          <a:stretch>
            <a:fillRect/>
          </a:stretch>
        </p:blipFill>
        <p:spPr>
          <a:xfrm>
            <a:off x="1237869" y="0"/>
            <a:ext cx="9716261" cy="6858000"/>
          </a:xfrm>
          <a:prstGeom prst="rect">
            <a:avLst/>
          </a:prstGeom>
          <a:ln w="28575">
            <a:solidFill>
              <a:schemeClr val="tx1"/>
            </a:solidFill>
          </a:ln>
        </p:spPr>
      </p:pic>
    </p:spTree>
    <p:extLst>
      <p:ext uri="{BB962C8B-B14F-4D97-AF65-F5344CB8AC3E}">
        <p14:creationId xmlns:p14="http://schemas.microsoft.com/office/powerpoint/2010/main" val="346070190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white background&#10;&#10;Description generated with very high confidence">
            <a:extLst>
              <a:ext uri="{FF2B5EF4-FFF2-40B4-BE49-F238E27FC236}">
                <a16:creationId xmlns:a16="http://schemas.microsoft.com/office/drawing/2014/main" id="{A9832240-3079-4B99-8F06-7EAEBB551D6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4819350" y="578498"/>
            <a:ext cx="7263793" cy="4697657"/>
          </a:xfrm>
          <a:prstGeom prst="rect">
            <a:avLst/>
          </a:prstGeom>
          <a:ln w="38100">
            <a:solidFill>
              <a:schemeClr val="tx1"/>
            </a:solidFill>
          </a:ln>
        </p:spPr>
      </p:pic>
      <p:sp>
        <p:nvSpPr>
          <p:cNvPr id="2" name="Title 1">
            <a:extLst>
              <a:ext uri="{FF2B5EF4-FFF2-40B4-BE49-F238E27FC236}">
                <a16:creationId xmlns:a16="http://schemas.microsoft.com/office/drawing/2014/main" id="{AB4ECB71-94A7-47FC-B93E-92F4223EE0BC}"/>
              </a:ext>
            </a:extLst>
          </p:cNvPr>
          <p:cNvSpPr>
            <a:spLocks noGrp="1"/>
          </p:cNvSpPr>
          <p:nvPr>
            <p:ph type="title"/>
          </p:nvPr>
        </p:nvSpPr>
        <p:spPr>
          <a:xfrm>
            <a:off x="655721" y="720242"/>
            <a:ext cx="3657600" cy="1525597"/>
          </a:xfrm>
          <a:solidFill>
            <a:schemeClr val="tx2">
              <a:lumMod val="20000"/>
              <a:lumOff val="80000"/>
            </a:schemeClr>
          </a:solidFill>
        </p:spPr>
        <p:txBody>
          <a:bodyPr vert="horz" lIns="91440" tIns="45720" rIns="91440" bIns="45720" rtlCol="0" anchor="b">
            <a:normAutofit/>
          </a:bodyPr>
          <a:lstStyle/>
          <a:p>
            <a:pPr algn="ctr"/>
            <a:r>
              <a:rPr lang="en-US" sz="4800" b="1" kern="1200" dirty="0">
                <a:latin typeface="+mj-lt"/>
                <a:ea typeface="+mj-ea"/>
                <a:cs typeface="+mj-cs"/>
              </a:rPr>
              <a:t>An Illustrative Example</a:t>
            </a:r>
          </a:p>
        </p:txBody>
      </p:sp>
      <p:sp>
        <p:nvSpPr>
          <p:cNvPr id="3" name="Content Placeholder 2">
            <a:extLst>
              <a:ext uri="{FF2B5EF4-FFF2-40B4-BE49-F238E27FC236}">
                <a16:creationId xmlns:a16="http://schemas.microsoft.com/office/drawing/2014/main" id="{9F937967-5F67-4965-A5BA-914C8D28BFBE}"/>
              </a:ext>
            </a:extLst>
          </p:cNvPr>
          <p:cNvSpPr>
            <a:spLocks noGrp="1"/>
          </p:cNvSpPr>
          <p:nvPr>
            <p:ph idx="1"/>
          </p:nvPr>
        </p:nvSpPr>
        <p:spPr>
          <a:xfrm>
            <a:off x="487044" y="3086565"/>
            <a:ext cx="3994953" cy="1525597"/>
          </a:xfrm>
        </p:spPr>
        <p:txBody>
          <a:bodyPr vert="horz" lIns="91440" tIns="45720" rIns="91440" bIns="45720" rtlCol="0">
            <a:normAutofit/>
          </a:bodyPr>
          <a:lstStyle/>
          <a:p>
            <a:pPr marL="0" indent="0">
              <a:buNone/>
            </a:pPr>
            <a:r>
              <a:rPr lang="en-US" sz="2000" kern="1200" dirty="0">
                <a:latin typeface="+mn-lt"/>
                <a:ea typeface="+mn-ea"/>
                <a:cs typeface="+mn-cs"/>
              </a:rPr>
              <a:t>Figure  traces the CANDIDATE-ELIMINATION algorithm applied to the first two training examples from  table</a:t>
            </a:r>
          </a:p>
        </p:txBody>
      </p:sp>
      <p:sp>
        <p:nvSpPr>
          <p:cNvPr id="4" name="Footer Placeholder 3">
            <a:extLst>
              <a:ext uri="{FF2B5EF4-FFF2-40B4-BE49-F238E27FC236}">
                <a16:creationId xmlns:a16="http://schemas.microsoft.com/office/drawing/2014/main" id="{6B9156FE-44A0-4BE3-9900-DD277F04FAD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6984085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3CFF1B45-D13C-43B7-ABA5-D19C5043E5DC}"/>
              </a:ext>
            </a:extLst>
          </p:cNvPr>
          <p:cNvPicPr>
            <a:picLocks noGrp="1" noChangeAspect="1"/>
          </p:cNvPicPr>
          <p:nvPr>
            <p:ph idx="1"/>
          </p:nvPr>
        </p:nvPicPr>
        <p:blipFill>
          <a:blip r:embed="rId2"/>
          <a:stretch>
            <a:fillRect/>
          </a:stretch>
        </p:blipFill>
        <p:spPr>
          <a:xfrm>
            <a:off x="3745149" y="400930"/>
            <a:ext cx="8073957" cy="5899150"/>
          </a:xfrm>
          <a:prstGeom prst="rect">
            <a:avLst/>
          </a:prstGeom>
          <a:ln w="38100">
            <a:solidFill>
              <a:schemeClr val="tx1"/>
            </a:solidFill>
          </a:ln>
        </p:spPr>
      </p:pic>
      <p:sp>
        <p:nvSpPr>
          <p:cNvPr id="2" name="Title 1">
            <a:extLst>
              <a:ext uri="{FF2B5EF4-FFF2-40B4-BE49-F238E27FC236}">
                <a16:creationId xmlns:a16="http://schemas.microsoft.com/office/drawing/2014/main" id="{7EE31F61-49CE-47EE-8ED7-7156E8DE991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Trace1</a:t>
            </a:r>
          </a:p>
        </p:txBody>
      </p:sp>
      <p:sp>
        <p:nvSpPr>
          <p:cNvPr id="3" name="Footer Placeholder 2">
            <a:extLst>
              <a:ext uri="{FF2B5EF4-FFF2-40B4-BE49-F238E27FC236}">
                <a16:creationId xmlns:a16="http://schemas.microsoft.com/office/drawing/2014/main" id="{651D519F-9D1A-4A7C-BD0C-997605C11E5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0094888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4F20D1B2-6EC9-49E9-A48D-F870C3FA5206}"/>
              </a:ext>
            </a:extLst>
          </p:cNvPr>
          <p:cNvPicPr>
            <a:picLocks noGrp="1" noChangeAspect="1"/>
          </p:cNvPicPr>
          <p:nvPr>
            <p:ph idx="1"/>
          </p:nvPr>
        </p:nvPicPr>
        <p:blipFill>
          <a:blip r:embed="rId2"/>
          <a:stretch>
            <a:fillRect/>
          </a:stretch>
        </p:blipFill>
        <p:spPr>
          <a:xfrm>
            <a:off x="3833962" y="350196"/>
            <a:ext cx="8101875" cy="6006154"/>
          </a:xfrm>
          <a:prstGeom prst="rect">
            <a:avLst/>
          </a:prstGeom>
          <a:ln w="38100">
            <a:solidFill>
              <a:schemeClr val="tx1"/>
            </a:solidFill>
          </a:ln>
        </p:spPr>
      </p:pic>
      <p:sp>
        <p:nvSpPr>
          <p:cNvPr id="2" name="Title 1">
            <a:extLst>
              <a:ext uri="{FF2B5EF4-FFF2-40B4-BE49-F238E27FC236}">
                <a16:creationId xmlns:a16="http://schemas.microsoft.com/office/drawing/2014/main" id="{8A6663A8-E97F-4ABA-93D7-848E283DA4A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Trace 2</a:t>
            </a:r>
          </a:p>
        </p:txBody>
      </p:sp>
      <p:sp>
        <p:nvSpPr>
          <p:cNvPr id="3" name="Footer Placeholder 2">
            <a:extLst>
              <a:ext uri="{FF2B5EF4-FFF2-40B4-BE49-F238E27FC236}">
                <a16:creationId xmlns:a16="http://schemas.microsoft.com/office/drawing/2014/main" id="{900F2F98-AC0A-47E8-B570-5C64026B580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6662564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00FA4F03-1A92-43F1-A1F8-D23D74F87F08}"/>
              </a:ext>
            </a:extLst>
          </p:cNvPr>
          <p:cNvPicPr>
            <a:picLocks noGrp="1" noChangeAspect="1"/>
          </p:cNvPicPr>
          <p:nvPr>
            <p:ph idx="1"/>
          </p:nvPr>
        </p:nvPicPr>
        <p:blipFill>
          <a:blip r:embed="rId2"/>
          <a:stretch>
            <a:fillRect/>
          </a:stretch>
        </p:blipFill>
        <p:spPr>
          <a:xfrm>
            <a:off x="3871609" y="330740"/>
            <a:ext cx="7937769" cy="6025610"/>
          </a:xfrm>
          <a:prstGeom prst="rect">
            <a:avLst/>
          </a:prstGeom>
          <a:ln w="38100">
            <a:solidFill>
              <a:schemeClr val="tx1"/>
            </a:solidFill>
          </a:ln>
        </p:spPr>
      </p:pic>
      <p:sp>
        <p:nvSpPr>
          <p:cNvPr id="2" name="Title 1">
            <a:extLst>
              <a:ext uri="{FF2B5EF4-FFF2-40B4-BE49-F238E27FC236}">
                <a16:creationId xmlns:a16="http://schemas.microsoft.com/office/drawing/2014/main" id="{95C92C50-9B1D-4034-9C91-5EAD6F01539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Trace3</a:t>
            </a:r>
          </a:p>
        </p:txBody>
      </p:sp>
      <p:sp>
        <p:nvSpPr>
          <p:cNvPr id="3" name="Footer Placeholder 2">
            <a:extLst>
              <a:ext uri="{FF2B5EF4-FFF2-40B4-BE49-F238E27FC236}">
                <a16:creationId xmlns:a16="http://schemas.microsoft.com/office/drawing/2014/main" id="{6E355C56-BB23-45DB-BD09-D56D04BA238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54886152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935B95ED-FBE3-4F8B-8AA5-F2C89E75002F}"/>
              </a:ext>
            </a:extLst>
          </p:cNvPr>
          <p:cNvPicPr>
            <a:picLocks noGrp="1" noChangeAspect="1"/>
          </p:cNvPicPr>
          <p:nvPr>
            <p:ph idx="1"/>
          </p:nvPr>
        </p:nvPicPr>
        <p:blipFill>
          <a:blip r:embed="rId2"/>
          <a:stretch>
            <a:fillRect/>
          </a:stretch>
        </p:blipFill>
        <p:spPr>
          <a:xfrm>
            <a:off x="3715966" y="768486"/>
            <a:ext cx="8044774" cy="4545722"/>
          </a:xfrm>
          <a:prstGeom prst="rect">
            <a:avLst/>
          </a:prstGeom>
          <a:ln w="38100">
            <a:solidFill>
              <a:schemeClr val="tx1"/>
            </a:solidFill>
          </a:ln>
        </p:spPr>
      </p:pic>
      <p:sp>
        <p:nvSpPr>
          <p:cNvPr id="2" name="Title 1">
            <a:extLst>
              <a:ext uri="{FF2B5EF4-FFF2-40B4-BE49-F238E27FC236}">
                <a16:creationId xmlns:a16="http://schemas.microsoft.com/office/drawing/2014/main" id="{92127601-5081-4238-A61F-C4A200F9089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Final Version Space</a:t>
            </a:r>
          </a:p>
        </p:txBody>
      </p:sp>
      <p:sp>
        <p:nvSpPr>
          <p:cNvPr id="3" name="Footer Placeholder 2">
            <a:extLst>
              <a:ext uri="{FF2B5EF4-FFF2-40B4-BE49-F238E27FC236}">
                <a16:creationId xmlns:a16="http://schemas.microsoft.com/office/drawing/2014/main" id="{7421EC52-8E34-431D-B1A1-891E17F80CA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00569569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D7CD903-2AF4-447A-868B-832D7707C13E}"/>
              </a:ext>
            </a:extLst>
          </p:cNvPr>
          <p:cNvSpPr>
            <a:spLocks noGrp="1"/>
          </p:cNvSpPr>
          <p:nvPr>
            <p:ph type="ftr" sz="quarter" idx="11"/>
          </p:nvPr>
        </p:nvSpPr>
        <p:spPr/>
        <p:txBody>
          <a:bodyPr/>
          <a:lstStyle/>
          <a:p>
            <a:r>
              <a:rPr lang="kn-IN"/>
              <a:t>ಡಾ|| ತ್ಯಾಗರಾಜು  ಜಿ.ಎಸ್  </a:t>
            </a:r>
            <a:endParaRPr lang="en-US"/>
          </a:p>
        </p:txBody>
      </p:sp>
      <p:pic>
        <p:nvPicPr>
          <p:cNvPr id="5" name="Picture 4">
            <a:extLst>
              <a:ext uri="{FF2B5EF4-FFF2-40B4-BE49-F238E27FC236}">
                <a16:creationId xmlns:a16="http://schemas.microsoft.com/office/drawing/2014/main" id="{1FD02CE4-AF0E-4141-9540-5E546B2873E8}"/>
              </a:ext>
            </a:extLst>
          </p:cNvPr>
          <p:cNvPicPr>
            <a:picLocks noChangeAspect="1"/>
          </p:cNvPicPr>
          <p:nvPr/>
        </p:nvPicPr>
        <p:blipFill>
          <a:blip r:embed="rId2"/>
          <a:stretch>
            <a:fillRect/>
          </a:stretch>
        </p:blipFill>
        <p:spPr>
          <a:xfrm>
            <a:off x="1491867" y="0"/>
            <a:ext cx="9208265" cy="6858000"/>
          </a:xfrm>
          <a:prstGeom prst="rect">
            <a:avLst/>
          </a:prstGeom>
          <a:ln w="38100">
            <a:solidFill>
              <a:schemeClr val="tx1"/>
            </a:solidFill>
          </a:ln>
        </p:spPr>
      </p:pic>
    </p:spTree>
    <p:extLst>
      <p:ext uri="{BB962C8B-B14F-4D97-AF65-F5344CB8AC3E}">
        <p14:creationId xmlns:p14="http://schemas.microsoft.com/office/powerpoint/2010/main" val="291149423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FD76E-5218-441E-B1F0-D4BE2A41FF92}"/>
              </a:ext>
            </a:extLst>
          </p:cNvPr>
          <p:cNvSpPr>
            <a:spLocks noGrp="1"/>
          </p:cNvSpPr>
          <p:nvPr>
            <p:ph type="title"/>
          </p:nvPr>
        </p:nvSpPr>
        <p:spPr>
          <a:solidFill>
            <a:schemeClr val="tx2">
              <a:lumMod val="20000"/>
              <a:lumOff val="80000"/>
            </a:schemeClr>
          </a:solidFill>
        </p:spPr>
        <p:txBody>
          <a:bodyPr/>
          <a:lstStyle/>
          <a:p>
            <a:r>
              <a:rPr lang="en-US" b="1" dirty="0"/>
              <a:t>Source</a:t>
            </a:r>
            <a:r>
              <a:rPr lang="en-US" dirty="0"/>
              <a:t> Code</a:t>
            </a:r>
          </a:p>
        </p:txBody>
      </p:sp>
      <p:sp>
        <p:nvSpPr>
          <p:cNvPr id="3" name="Content Placeholder 2">
            <a:extLst>
              <a:ext uri="{FF2B5EF4-FFF2-40B4-BE49-F238E27FC236}">
                <a16:creationId xmlns:a16="http://schemas.microsoft.com/office/drawing/2014/main" id="{77D4E250-80A9-4840-A376-BD849A789B4A}"/>
              </a:ext>
            </a:extLst>
          </p:cNvPr>
          <p:cNvSpPr>
            <a:spLocks noGrp="1"/>
          </p:cNvSpPr>
          <p:nvPr>
            <p:ph idx="1"/>
          </p:nvPr>
        </p:nvSpPr>
        <p:spPr>
          <a:xfrm>
            <a:off x="838200" y="1825625"/>
            <a:ext cx="10515600" cy="2366547"/>
          </a:xfrm>
        </p:spPr>
        <p:txBody>
          <a:bodyPr/>
          <a:lstStyle/>
          <a:p>
            <a:pPr marL="0" indent="0">
              <a:buNone/>
            </a:pPr>
            <a:r>
              <a:rPr lang="en-US" dirty="0"/>
              <a:t>https://github.com/profthyagu</a:t>
            </a:r>
          </a:p>
          <a:p>
            <a:endParaRPr lang="en-US" dirty="0"/>
          </a:p>
        </p:txBody>
      </p:sp>
      <p:sp>
        <p:nvSpPr>
          <p:cNvPr id="4" name="Footer Placeholder 3">
            <a:extLst>
              <a:ext uri="{FF2B5EF4-FFF2-40B4-BE49-F238E27FC236}">
                <a16:creationId xmlns:a16="http://schemas.microsoft.com/office/drawing/2014/main" id="{75564F79-5584-4207-9F6E-D33916AADCC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052908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11697308" cy="5580171"/>
          </a:xfrm>
        </p:spPr>
        <p:txBody>
          <a:bodyPr>
            <a:normAutofit lnSpcReduction="10000"/>
          </a:bodyPr>
          <a:lstStyle/>
          <a:p>
            <a:r>
              <a:rPr lang="en-US" b="1" dirty="0"/>
              <a:t>Hypothesis : </a:t>
            </a:r>
            <a:r>
              <a:rPr lang="en-US" dirty="0"/>
              <a:t>Simply put, a hypothesis is a possible view or assertion of an analyst about the problem he or she is working upon. It may be true or may not be true</a:t>
            </a:r>
          </a:p>
          <a:p>
            <a:r>
              <a:rPr lang="en-US" b="1" dirty="0"/>
              <a:t>Labeled Data: </a:t>
            </a:r>
            <a:r>
              <a:rPr lang="en-US" dirty="0"/>
              <a:t>Data consisting of a set of </a:t>
            </a:r>
            <a:r>
              <a:rPr lang="en-US" i="1" dirty="0"/>
              <a:t>training examples,</a:t>
            </a:r>
            <a:r>
              <a:rPr lang="en-US" dirty="0"/>
              <a:t> where each example is a </a:t>
            </a:r>
            <a:r>
              <a:rPr lang="en-US" i="1" dirty="0"/>
              <a:t>pair</a:t>
            </a:r>
            <a:r>
              <a:rPr lang="en-US" dirty="0"/>
              <a:t> consisting of an input and a desired output value (also called the </a:t>
            </a:r>
            <a:r>
              <a:rPr lang="en-US" i="1" dirty="0"/>
              <a:t>supervisory signal, labels, </a:t>
            </a:r>
            <a:r>
              <a:rPr lang="en-US" i="1" dirty="0" err="1"/>
              <a:t>etc</a:t>
            </a:r>
            <a:r>
              <a:rPr lang="en-US" dirty="0"/>
              <a:t>). A </a:t>
            </a:r>
            <a:r>
              <a:rPr lang="en-US" b="1" dirty="0"/>
              <a:t>label</a:t>
            </a:r>
            <a:r>
              <a:rPr lang="en-US" dirty="0"/>
              <a:t> is the thing we're predicting—the y variable in simple linear regression. The label could be the future price of wheat, the kind of animal shown in a picture, the meaning of an audio clip, or just about anything.</a:t>
            </a:r>
          </a:p>
          <a:p>
            <a:r>
              <a:rPr lang="en-US" b="1" dirty="0"/>
              <a:t>Maximum Likelihood Estimation : </a:t>
            </a:r>
            <a:r>
              <a:rPr lang="en-US" dirty="0"/>
              <a:t>It is a method for finding the values of parameters which make the likelihood maximum. The resulting values are called maximum likelihood estimates (MLE).</a:t>
            </a:r>
          </a:p>
          <a:p>
            <a:r>
              <a:rPr lang="en-US" b="1" dirty="0"/>
              <a:t>Multivariate Analysis : </a:t>
            </a:r>
            <a:r>
              <a:rPr lang="en-US" dirty="0"/>
              <a:t>Multivariate analysis is a process of comparing and analyzing the dependency of multiple variables over each other.</a:t>
            </a:r>
          </a:p>
          <a:p>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2B584D63-25D9-4E6E-A763-938ECF5C8A8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06880744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060EC-13CB-44D9-A576-1CC699523C63}"/>
              </a:ext>
            </a:extLst>
          </p:cNvPr>
          <p:cNvSpPr>
            <a:spLocks noGrp="1"/>
          </p:cNvSpPr>
          <p:nvPr>
            <p:ph type="title"/>
          </p:nvPr>
        </p:nvSpPr>
        <p:spPr/>
        <p:txBody>
          <a:bodyPr/>
          <a:lstStyle/>
          <a:p>
            <a:r>
              <a:rPr lang="en-US" b="1" dirty="0" err="1"/>
              <a:t>Github</a:t>
            </a:r>
            <a:r>
              <a:rPr lang="en-US" b="1" dirty="0"/>
              <a:t> Repository </a:t>
            </a:r>
          </a:p>
        </p:txBody>
      </p:sp>
      <p:sp>
        <p:nvSpPr>
          <p:cNvPr id="3" name="Content Placeholder 2">
            <a:extLst>
              <a:ext uri="{FF2B5EF4-FFF2-40B4-BE49-F238E27FC236}">
                <a16:creationId xmlns:a16="http://schemas.microsoft.com/office/drawing/2014/main" id="{1D7B5B0B-99C3-4E30-839C-5B6A02E125BC}"/>
              </a:ext>
            </a:extLst>
          </p:cNvPr>
          <p:cNvSpPr>
            <a:spLocks noGrp="1"/>
          </p:cNvSpPr>
          <p:nvPr>
            <p:ph idx="1"/>
          </p:nvPr>
        </p:nvSpPr>
        <p:spPr/>
        <p:txBody>
          <a:bodyPr/>
          <a:lstStyle/>
          <a:p>
            <a:r>
              <a:rPr lang="en-US" dirty="0"/>
              <a:t>https://github.com/profthyagu</a:t>
            </a:r>
          </a:p>
        </p:txBody>
      </p:sp>
      <p:sp>
        <p:nvSpPr>
          <p:cNvPr id="4" name="Footer Placeholder 3">
            <a:extLst>
              <a:ext uri="{FF2B5EF4-FFF2-40B4-BE49-F238E27FC236}">
                <a16:creationId xmlns:a16="http://schemas.microsoft.com/office/drawing/2014/main" id="{475D5DF1-4702-44D4-A09E-57DFAD147CE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66057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6200775" cy="5580171"/>
          </a:xfrm>
        </p:spPr>
        <p:txBody>
          <a:bodyPr>
            <a:normAutofit/>
          </a:bodyPr>
          <a:lstStyle/>
          <a:p>
            <a:pPr algn="just"/>
            <a:r>
              <a:rPr lang="en-US" sz="2000" b="1" dirty="0"/>
              <a:t>Naive Bayes : </a:t>
            </a:r>
            <a:r>
              <a:rPr lang="en-US" sz="2000" dirty="0"/>
              <a:t>It is a classification technique based on Bayes’ theorem with an assumption of independence between predictors. In simple terms, a Naive Bayes classifier assumes that the presence of a particular feature in a class is unrelated to the presence of any other feature. For example, a fruit may be considered to be an apple if it is red, round and about 3 inches in diameter. Even if these features depend on each other or upon the existence of the other features, a naive Bayes classifier would consider all of these properties to independently contribute to the probability that this fruit is an apple.</a:t>
            </a:r>
          </a:p>
          <a:p>
            <a:pPr algn="just"/>
            <a:r>
              <a:rPr lang="en-US" sz="2000" b="1" dirty="0"/>
              <a:t>Normal Distribution : </a:t>
            </a:r>
            <a:r>
              <a:rPr lang="en-US" sz="2000" dirty="0"/>
              <a:t>The normal distribution is the most important and most widely used distribution in statistics. It is sometimes called the bell curve, because it has a peculiar shape of a bell. Mostly, a binomial distribution is similar to normal distribution. The difference between the two is normal distribution is continuous.</a:t>
            </a:r>
          </a:p>
          <a:p>
            <a:endParaRPr lang="en-US" dirty="0"/>
          </a:p>
          <a:p>
            <a:endParaRPr lang="en-US" dirty="0"/>
          </a:p>
          <a:p>
            <a:endParaRPr lang="en-US" dirty="0"/>
          </a:p>
          <a:p>
            <a:endParaRPr lang="en-US" dirty="0"/>
          </a:p>
          <a:p>
            <a:endParaRPr lang="en-US" dirty="0"/>
          </a:p>
        </p:txBody>
      </p:sp>
      <p:pic>
        <p:nvPicPr>
          <p:cNvPr id="25602" name="Picture 2" descr="standard normal distribution - statistics">
            <a:extLst>
              <a:ext uri="{FF2B5EF4-FFF2-40B4-BE49-F238E27FC236}">
                <a16:creationId xmlns:a16="http://schemas.microsoft.com/office/drawing/2014/main" id="{50B78BBD-841B-4BC2-AFD2-0ABDD5526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963468"/>
            <a:ext cx="4410075" cy="260032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CF8C364-C11D-4261-A14B-58B2AEAE419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03284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11697308" cy="5580171"/>
          </a:xfrm>
        </p:spPr>
        <p:txBody>
          <a:bodyPr>
            <a:normAutofit/>
          </a:bodyPr>
          <a:lstStyle/>
          <a:p>
            <a:r>
              <a:rPr lang="en-US" b="1" dirty="0"/>
              <a:t>Normalization : </a:t>
            </a:r>
            <a:r>
              <a:rPr lang="en-US" dirty="0"/>
              <a:t>Normalization is the process of rescaling your data so that they have the same scale. Normalization is used when the attributes in our data have varying scales.</a:t>
            </a:r>
          </a:p>
          <a:p>
            <a:pPr lvl="1"/>
            <a:r>
              <a:rPr lang="en-US" dirty="0"/>
              <a:t>For example, if you have a variable ranging from 0 to 1 and other from 0 to 1000, you can normalize the variable, such that both are in the range 0 to 1.</a:t>
            </a:r>
          </a:p>
          <a:p>
            <a:pPr lvl="1"/>
            <a:endParaRPr lang="en-US" dirty="0"/>
          </a:p>
          <a:p>
            <a:r>
              <a:rPr lang="en-US" b="1" dirty="0"/>
              <a:t>Overfitting : </a:t>
            </a:r>
            <a:r>
              <a:rPr lang="en-US" dirty="0"/>
              <a:t>A model is said to overfit when it performs well on the train dataset but fails on the test set. This happens when the model is too sensitive and captures random patterns which are present only in the training dataset. There are two methods to overcome overfitting:</a:t>
            </a:r>
          </a:p>
          <a:p>
            <a:pPr lvl="1"/>
            <a:r>
              <a:rPr lang="en-US" dirty="0"/>
              <a:t>Reduce the model complexity</a:t>
            </a:r>
          </a:p>
          <a:p>
            <a:pPr lvl="1"/>
            <a:r>
              <a:rPr lang="en-US" dirty="0"/>
              <a:t>Regularization</a:t>
            </a:r>
          </a:p>
          <a:p>
            <a:endParaRPr lang="en-US" dirty="0"/>
          </a:p>
          <a:p>
            <a:pPr lvl="1"/>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A2AF333C-460D-4D79-B803-5429EFAFF5F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788948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DB46B-4045-40CC-9E92-07C1AECDC652}"/>
              </a:ext>
            </a:extLst>
          </p:cNvPr>
          <p:cNvSpPr>
            <a:spLocks noGrp="1"/>
          </p:cNvSpPr>
          <p:nvPr>
            <p:ph type="ctrTitle"/>
          </p:nvPr>
        </p:nvSpPr>
        <p:spPr>
          <a:xfrm>
            <a:off x="820615" y="2437154"/>
            <a:ext cx="10067778" cy="991846"/>
          </a:xfrm>
          <a:solidFill>
            <a:schemeClr val="accent1">
              <a:lumMod val="40000"/>
              <a:lumOff val="60000"/>
            </a:schemeClr>
          </a:solidFill>
        </p:spPr>
        <p:txBody>
          <a:bodyPr/>
          <a:lstStyle/>
          <a:p>
            <a:r>
              <a:rPr lang="en-US" b="1" dirty="0"/>
              <a:t>Machine Learning Engineering</a:t>
            </a:r>
          </a:p>
        </p:txBody>
      </p:sp>
      <p:sp>
        <p:nvSpPr>
          <p:cNvPr id="5" name="Rectangle 4">
            <a:extLst>
              <a:ext uri="{FF2B5EF4-FFF2-40B4-BE49-F238E27FC236}">
                <a16:creationId xmlns:a16="http://schemas.microsoft.com/office/drawing/2014/main" id="{A269CC0A-66EE-4229-974D-15D3ACE70C26}"/>
              </a:ext>
            </a:extLst>
          </p:cNvPr>
          <p:cNvSpPr/>
          <p:nvPr/>
        </p:nvSpPr>
        <p:spPr>
          <a:xfrm>
            <a:off x="4539174" y="4812307"/>
            <a:ext cx="3395003" cy="1200329"/>
          </a:xfrm>
          <a:prstGeom prst="rect">
            <a:avLst/>
          </a:prstGeom>
          <a:solidFill>
            <a:schemeClr val="accent6"/>
          </a:solidFill>
        </p:spPr>
        <p:txBody>
          <a:bodyPr wrap="square">
            <a:spAutoFit/>
          </a:bodyPr>
          <a:lstStyle/>
          <a:p>
            <a:r>
              <a:rPr lang="kn-IN" sz="2400" b="1" dirty="0"/>
              <a:t>ಡಾ|| ತ್ಯಾಗರಾಜು  ಜಿ.ಎಸ್ </a:t>
            </a:r>
            <a:endParaRPr lang="en-US" sz="2400" b="1" dirty="0"/>
          </a:p>
          <a:p>
            <a:r>
              <a:rPr lang="en-US" sz="2400" b="1" dirty="0"/>
              <a:t>Head Dept of CSE</a:t>
            </a:r>
          </a:p>
          <a:p>
            <a:r>
              <a:rPr lang="en-US" sz="2400" b="1" dirty="0"/>
              <a:t>SDMIT Ujire</a:t>
            </a:r>
          </a:p>
        </p:txBody>
      </p:sp>
      <p:sp>
        <p:nvSpPr>
          <p:cNvPr id="3" name="Footer Placeholder 2">
            <a:extLst>
              <a:ext uri="{FF2B5EF4-FFF2-40B4-BE49-F238E27FC236}">
                <a16:creationId xmlns:a16="http://schemas.microsoft.com/office/drawing/2014/main" id="{BCF85FB8-958B-453F-B36A-45F4C148626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549240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4" y="1030179"/>
            <a:ext cx="8062914" cy="5580171"/>
          </a:xfrm>
        </p:spPr>
        <p:txBody>
          <a:bodyPr>
            <a:normAutofit fontScale="92500" lnSpcReduction="20000"/>
          </a:bodyPr>
          <a:lstStyle/>
          <a:p>
            <a:r>
              <a:rPr lang="en-US" b="1" dirty="0"/>
              <a:t>Regression: </a:t>
            </a:r>
            <a:r>
              <a:rPr lang="en-US" dirty="0"/>
              <a:t>It is supervised learning method where the output variable is a real value, such as “amount” or “weight”.</a:t>
            </a:r>
          </a:p>
          <a:p>
            <a:pPr lvl="1"/>
            <a:r>
              <a:rPr lang="en-US" dirty="0"/>
              <a:t>Example of Regression: Linear Regression, Ridge Regression, Lasso Regression</a:t>
            </a:r>
          </a:p>
          <a:p>
            <a:r>
              <a:rPr lang="en-US" b="1" dirty="0"/>
              <a:t>Linear Regression  : </a:t>
            </a:r>
            <a:r>
              <a:rPr lang="en-US" dirty="0"/>
              <a:t>is a method for finding the straight line or hyperplane that best fits a set of points. </a:t>
            </a:r>
            <a:r>
              <a:rPr lang="en-US" b="1" dirty="0"/>
              <a:t> Y=</a:t>
            </a:r>
            <a:r>
              <a:rPr lang="en-US" b="1" dirty="0" err="1"/>
              <a:t>aX+b</a:t>
            </a:r>
            <a:r>
              <a:rPr lang="en-US" b="1" dirty="0"/>
              <a:t> , </a:t>
            </a:r>
            <a:r>
              <a:rPr lang="en-US" dirty="0"/>
              <a:t>where:</a:t>
            </a:r>
          </a:p>
          <a:p>
            <a:pPr lvl="1"/>
            <a:r>
              <a:rPr lang="en-US" dirty="0"/>
              <a:t>Y – Dependent Variable</a:t>
            </a:r>
          </a:p>
          <a:p>
            <a:pPr lvl="1"/>
            <a:r>
              <a:rPr lang="en-US" dirty="0"/>
              <a:t>a – Slope</a:t>
            </a:r>
          </a:p>
          <a:p>
            <a:pPr lvl="1"/>
            <a:r>
              <a:rPr lang="en-US" dirty="0"/>
              <a:t>X – Independent variable</a:t>
            </a:r>
          </a:p>
          <a:p>
            <a:pPr lvl="1"/>
            <a:r>
              <a:rPr lang="en-US" dirty="0"/>
              <a:t>b – Intercept</a:t>
            </a:r>
          </a:p>
          <a:p>
            <a:r>
              <a:rPr lang="en-US" b="1" dirty="0"/>
              <a:t>Polynomial Regression :</a:t>
            </a:r>
            <a:r>
              <a:rPr lang="en-US" dirty="0"/>
              <a:t>In this technique, a curve fits into the data points. In a polynomial regression equation, the power of the independent variable is greater than 1. Although higher degree polynomials give lower error, they might also result in over-fitting.</a:t>
            </a:r>
          </a:p>
          <a:p>
            <a:endParaRPr lang="en-US" dirty="0"/>
          </a:p>
          <a:p>
            <a:pPr lvl="1"/>
            <a:endParaRPr lang="en-US" dirty="0"/>
          </a:p>
          <a:p>
            <a:endParaRPr lang="en-US" dirty="0"/>
          </a:p>
          <a:p>
            <a:endParaRPr lang="en-US" dirty="0"/>
          </a:p>
          <a:p>
            <a:endParaRPr lang="en-US" dirty="0"/>
          </a:p>
          <a:p>
            <a:endParaRPr lang="en-US" dirty="0"/>
          </a:p>
          <a:p>
            <a:endParaRPr lang="en-US" dirty="0"/>
          </a:p>
        </p:txBody>
      </p:sp>
      <p:pic>
        <p:nvPicPr>
          <p:cNvPr id="29698" name="Picture 2" descr="https://s3-ap-south-1.amazonaws.com/av-blog-media/wp-content/uploads/2018/06/Poly.png">
            <a:extLst>
              <a:ext uri="{FF2B5EF4-FFF2-40B4-BE49-F238E27FC236}">
                <a16:creationId xmlns:a16="http://schemas.microsoft.com/office/drawing/2014/main" id="{8CBDCEA3-6DB9-4890-A363-29D616BB7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2038" y="3820264"/>
            <a:ext cx="3210948" cy="260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9700" name="Picture 4" descr="Linear Regression - statistics">
            <a:extLst>
              <a:ext uri="{FF2B5EF4-FFF2-40B4-BE49-F238E27FC236}">
                <a16:creationId xmlns:a16="http://schemas.microsoft.com/office/drawing/2014/main" id="{CC86EED1-E053-485D-A4D2-7E50977C8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2038" y="1150802"/>
            <a:ext cx="3210948" cy="243870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0E0DB76-0F87-4B6F-9D64-B0B6FFFF71F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575924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4" y="1030179"/>
            <a:ext cx="11782426" cy="5580171"/>
          </a:xfrm>
        </p:spPr>
        <p:txBody>
          <a:bodyPr>
            <a:normAutofit/>
          </a:bodyPr>
          <a:lstStyle/>
          <a:p>
            <a:r>
              <a:rPr lang="en-US" b="1" dirty="0"/>
              <a:t>Root Mean Squared Error (RMSE):</a:t>
            </a:r>
            <a:r>
              <a:rPr lang="en-US" dirty="0"/>
              <a:t>RMSE is a measure of the differences between values predicted by a model or an estimator and the values actually observed. It is the standard deviation of the residuals. Residuals are a measure of how far from the regression line data points are. The formula for RMSE is given by:</a:t>
            </a:r>
          </a:p>
          <a:p>
            <a:endParaRPr lang="en-US" dirty="0"/>
          </a:p>
          <a:p>
            <a:endParaRPr lang="en-US" dirty="0"/>
          </a:p>
          <a:p>
            <a:endParaRPr lang="en-US" dirty="0"/>
          </a:p>
          <a:p>
            <a:r>
              <a:rPr lang="en-US" dirty="0"/>
              <a:t>Here,</a:t>
            </a:r>
          </a:p>
          <a:p>
            <a:pPr lvl="1"/>
            <a:r>
              <a:rPr lang="en-US" dirty="0"/>
              <a:t>Predicted -&gt; value predicted by the model</a:t>
            </a:r>
          </a:p>
          <a:p>
            <a:pPr lvl="1"/>
            <a:r>
              <a:rPr lang="en-US" dirty="0"/>
              <a:t>Actual -&gt; observed values</a:t>
            </a:r>
          </a:p>
          <a:p>
            <a:pPr lvl="1"/>
            <a:r>
              <a:rPr lang="en-US" dirty="0"/>
              <a:t>N -&gt; Total number of observations</a:t>
            </a:r>
          </a:p>
          <a:p>
            <a:endParaRPr lang="en-US" dirty="0"/>
          </a:p>
          <a:p>
            <a:pPr lvl="1"/>
            <a:endParaRPr lang="en-US" dirty="0"/>
          </a:p>
          <a:p>
            <a:endParaRPr lang="en-US" dirty="0"/>
          </a:p>
          <a:p>
            <a:endParaRPr lang="en-US" dirty="0"/>
          </a:p>
          <a:p>
            <a:endParaRPr lang="en-US" dirty="0"/>
          </a:p>
          <a:p>
            <a:endParaRPr lang="en-US" dirty="0"/>
          </a:p>
          <a:p>
            <a:endParaRPr lang="en-US" dirty="0"/>
          </a:p>
        </p:txBody>
      </p:sp>
      <p:pic>
        <p:nvPicPr>
          <p:cNvPr id="31746" name="Picture 2" descr="https://s3-ap-south-1.amazonaws.com/av-blog-media/wp-content/uploads/2018/05/rmse.png">
            <a:extLst>
              <a:ext uri="{FF2B5EF4-FFF2-40B4-BE49-F238E27FC236}">
                <a16:creationId xmlns:a16="http://schemas.microsoft.com/office/drawing/2014/main" id="{A7F70ACC-C47A-4DC5-8C92-682D9E1D8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2724150"/>
            <a:ext cx="4953000" cy="162877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17D066E-F708-459F-AD03-CE1D15BFCBC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71025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4" y="1030179"/>
            <a:ext cx="11782426" cy="5580171"/>
          </a:xfrm>
        </p:spPr>
        <p:txBody>
          <a:bodyPr>
            <a:normAutofit/>
          </a:bodyPr>
          <a:lstStyle/>
          <a:p>
            <a:r>
              <a:rPr lang="en-US" b="1" dirty="0"/>
              <a:t>Underfitting: </a:t>
            </a:r>
            <a:r>
              <a:rPr lang="en-US" dirty="0"/>
              <a:t>Underfitting occurs when a statistical model or machine learning algorithm cannot capture the underlying trend of the data. It refers to a model that can neither model on the training data nor generalize to new data. An underfit model is not a suitable model as it will have poor performance on the training data.</a:t>
            </a:r>
          </a:p>
          <a:p>
            <a:r>
              <a:rPr lang="en-US" b="1" dirty="0"/>
              <a:t>Univariate Analysis : </a:t>
            </a:r>
            <a:r>
              <a:rPr lang="en-US" dirty="0"/>
              <a:t>Univariate analysis is comparing and analyzing the dependency of a single predictor and a response variable</a:t>
            </a:r>
          </a:p>
          <a:p>
            <a:r>
              <a:rPr lang="en-US" b="1" dirty="0"/>
              <a:t>True Negative : </a:t>
            </a:r>
            <a:r>
              <a:rPr lang="en-US" dirty="0"/>
              <a:t>These are the points which are actually false and we have predicted them false.</a:t>
            </a:r>
          </a:p>
          <a:p>
            <a:r>
              <a:rPr lang="en-US" b="1" dirty="0"/>
              <a:t>True Positive : T</a:t>
            </a:r>
            <a:r>
              <a:rPr lang="en-US" dirty="0"/>
              <a:t>hese are the points which are actually true and we have predicted them true.</a:t>
            </a:r>
          </a:p>
          <a:p>
            <a:endParaRPr lang="en-US" dirty="0"/>
          </a:p>
          <a:p>
            <a:pPr marL="457200" lvl="1" indent="0">
              <a:buNone/>
            </a:pPr>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4FC99D23-B927-4AD3-B4BA-B89E51C4421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4629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4" y="1030179"/>
            <a:ext cx="11782426" cy="4589571"/>
          </a:xfrm>
        </p:spPr>
        <p:txBody>
          <a:bodyPr>
            <a:normAutofit fontScale="92500" lnSpcReduction="10000"/>
          </a:bodyPr>
          <a:lstStyle/>
          <a:p>
            <a:r>
              <a:rPr lang="en-US" b="1" dirty="0"/>
              <a:t>Model:</a:t>
            </a:r>
            <a:r>
              <a:rPr lang="en-US" dirty="0"/>
              <a:t> A model defines the relationship between features and label. For example, a spam detection model might associate certain features strongly with "spam".</a:t>
            </a:r>
          </a:p>
          <a:p>
            <a:r>
              <a:rPr lang="en-US" b="1" dirty="0"/>
              <a:t>Training</a:t>
            </a:r>
            <a:r>
              <a:rPr lang="en-US" dirty="0"/>
              <a:t> means creating or </a:t>
            </a:r>
            <a:r>
              <a:rPr lang="en-US" b="1" dirty="0"/>
              <a:t>learning</a:t>
            </a:r>
            <a:r>
              <a:rPr lang="en-US" dirty="0"/>
              <a:t> the model. That is, you show the model labeled examples and enable the model to gradually learn the relationships between features and label</a:t>
            </a:r>
          </a:p>
          <a:p>
            <a:r>
              <a:rPr lang="en-US" dirty="0"/>
              <a:t>Loss : </a:t>
            </a:r>
            <a:r>
              <a:rPr lang="en-US" b="1" dirty="0"/>
              <a:t>Loss</a:t>
            </a:r>
            <a:r>
              <a:rPr lang="en-US" dirty="0"/>
              <a:t> for a given example is also called squared error .</a:t>
            </a:r>
          </a:p>
          <a:p>
            <a:pPr lvl="2"/>
            <a:r>
              <a:rPr lang="en-US" dirty="0"/>
              <a:t>= Square of the difference between prediction and label</a:t>
            </a:r>
          </a:p>
          <a:p>
            <a:pPr lvl="2"/>
            <a:r>
              <a:rPr lang="en-US" dirty="0"/>
              <a:t>= (observation - prediction)</a:t>
            </a:r>
            <a:r>
              <a:rPr lang="en-US" baseline="30000" dirty="0"/>
              <a:t>2</a:t>
            </a:r>
            <a:endParaRPr lang="en-US" dirty="0"/>
          </a:p>
          <a:p>
            <a:pPr lvl="2"/>
            <a:r>
              <a:rPr lang="en-US" dirty="0"/>
              <a:t>= (y - y’)</a:t>
            </a:r>
            <a:r>
              <a:rPr lang="en-US" baseline="30000" dirty="0"/>
              <a:t>2</a:t>
            </a:r>
          </a:p>
          <a:p>
            <a:pPr lvl="2"/>
            <a:endParaRPr lang="en-US" baseline="30000" dirty="0"/>
          </a:p>
          <a:p>
            <a:r>
              <a:rPr lang="en-US" b="1" dirty="0"/>
              <a:t>Mean square error</a:t>
            </a:r>
            <a:r>
              <a:rPr lang="en-US" dirty="0"/>
              <a:t> (</a:t>
            </a:r>
            <a:r>
              <a:rPr lang="en-US" b="1" dirty="0"/>
              <a:t>MSE</a:t>
            </a:r>
            <a:r>
              <a:rPr lang="en-US" dirty="0"/>
              <a:t>) is the average squared loss per example over the whole dataset. To calculate MSE, sum up all the squared losses for individual examples and then divide by the number of examples:</a:t>
            </a:r>
          </a:p>
          <a:p>
            <a:endParaRPr lang="en-US" dirty="0"/>
          </a:p>
          <a:p>
            <a:endParaRPr lang="en-US" dirty="0"/>
          </a:p>
          <a:p>
            <a:pPr marL="457200" lvl="1" indent="0">
              <a:buNone/>
            </a:pPr>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798FA04B-06E2-4786-A111-456FBB09B19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52825" y="5423008"/>
            <a:ext cx="3562350" cy="809625"/>
          </a:xfrm>
          <a:prstGeom prst="rect">
            <a:avLst/>
          </a:prstGeom>
          <a:noFill/>
          <a:ln w="28575">
            <a:solidFill>
              <a:schemeClr val="tx1"/>
            </a:solidFill>
          </a:ln>
        </p:spPr>
      </p:pic>
      <p:sp>
        <p:nvSpPr>
          <p:cNvPr id="5" name="Footer Placeholder 4">
            <a:extLst>
              <a:ext uri="{FF2B5EF4-FFF2-40B4-BE49-F238E27FC236}">
                <a16:creationId xmlns:a16="http://schemas.microsoft.com/office/drawing/2014/main" id="{F489C980-7A77-4A59-8621-8A2936B72E6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63653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1028700"/>
          </a:xfrm>
          <a:solidFill>
            <a:schemeClr val="accent1">
              <a:lumMod val="40000"/>
              <a:lumOff val="60000"/>
            </a:schemeClr>
          </a:solidFill>
        </p:spPr>
        <p:txBody>
          <a:bodyPr>
            <a:normAutofit fontScale="90000"/>
          </a:bodyPr>
          <a:lstStyle/>
          <a:p>
            <a:r>
              <a:rPr lang="en-US" b="1" dirty="0"/>
              <a:t>5. Types of Machine Learning Algorithms </a:t>
            </a:r>
            <a:br>
              <a:rPr lang="en-US" b="1" dirty="0"/>
            </a:b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p:txBody>
          <a:bodyPr/>
          <a:lstStyle/>
          <a:p>
            <a:pPr marL="514350" indent="-514350">
              <a:buFont typeface="+mj-lt"/>
              <a:buAutoNum type="arabicPeriod"/>
            </a:pPr>
            <a:r>
              <a:rPr lang="en-US" dirty="0"/>
              <a:t>Based on Depth of Learning </a:t>
            </a:r>
          </a:p>
          <a:p>
            <a:pPr marL="514350" indent="-514350">
              <a:buFont typeface="+mj-lt"/>
              <a:buAutoNum type="arabicPeriod"/>
            </a:pPr>
            <a:r>
              <a:rPr lang="en-US" dirty="0"/>
              <a:t>Based on Type of learning </a:t>
            </a:r>
          </a:p>
          <a:p>
            <a:endParaRPr lang="en-US" dirty="0"/>
          </a:p>
        </p:txBody>
      </p:sp>
      <p:sp>
        <p:nvSpPr>
          <p:cNvPr id="4" name="Footer Placeholder 3">
            <a:extLst>
              <a:ext uri="{FF2B5EF4-FFF2-40B4-BE49-F238E27FC236}">
                <a16:creationId xmlns:a16="http://schemas.microsoft.com/office/drawing/2014/main" id="{C4DF86FA-914C-46CA-A217-7316976324F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79980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3BA2D-A816-4229-823A-278C382EEE2B}"/>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5.1 Based on Depth of Learning </a:t>
            </a:r>
          </a:p>
        </p:txBody>
      </p:sp>
      <p:sp>
        <p:nvSpPr>
          <p:cNvPr id="3" name="Content Placeholder 2">
            <a:extLst>
              <a:ext uri="{FF2B5EF4-FFF2-40B4-BE49-F238E27FC236}">
                <a16:creationId xmlns:a16="http://schemas.microsoft.com/office/drawing/2014/main" id="{091EDC98-1F41-4FCB-A0A6-C868498D8BDB}"/>
              </a:ext>
            </a:extLst>
          </p:cNvPr>
          <p:cNvSpPr>
            <a:spLocks noGrp="1"/>
          </p:cNvSpPr>
          <p:nvPr>
            <p:ph idx="1"/>
          </p:nvPr>
        </p:nvSpPr>
        <p:spPr/>
        <p:txBody>
          <a:bodyPr/>
          <a:lstStyle/>
          <a:p>
            <a:pPr marL="514350" indent="-514350">
              <a:buFont typeface="+mj-lt"/>
              <a:buAutoNum type="arabicPeriod"/>
            </a:pPr>
            <a:r>
              <a:rPr lang="en-US" dirty="0"/>
              <a:t>Shallow Learning </a:t>
            </a:r>
          </a:p>
          <a:p>
            <a:pPr lvl="1"/>
            <a:r>
              <a:rPr lang="en-US" dirty="0"/>
              <a:t>Algorithms with Few Layers</a:t>
            </a:r>
          </a:p>
          <a:p>
            <a:pPr lvl="1"/>
            <a:r>
              <a:rPr lang="en-US" dirty="0"/>
              <a:t>Better for Less Complex and Smaller Data sets</a:t>
            </a:r>
          </a:p>
          <a:p>
            <a:pPr lvl="1"/>
            <a:r>
              <a:rPr lang="en-US" b="1" dirty="0" err="1"/>
              <a:t>Eg</a:t>
            </a:r>
            <a:r>
              <a:rPr lang="en-US" b="1" dirty="0"/>
              <a:t>: Logistic Regression and Support vector Machines </a:t>
            </a:r>
          </a:p>
          <a:p>
            <a:pPr marL="514350" indent="-514350">
              <a:buFont typeface="+mj-lt"/>
              <a:buAutoNum type="arabicPeriod"/>
            </a:pPr>
            <a:r>
              <a:rPr lang="en-US" dirty="0"/>
              <a:t>Deep Learning </a:t>
            </a:r>
          </a:p>
          <a:p>
            <a:pPr lvl="1"/>
            <a:r>
              <a:rPr lang="en-US" dirty="0"/>
              <a:t>New technique that uses many layers of neural network ( a model based on the structure of human brain)</a:t>
            </a:r>
          </a:p>
          <a:p>
            <a:pPr lvl="1"/>
            <a:r>
              <a:rPr lang="en-US" dirty="0"/>
              <a:t>Useful when the target function is very complex and data sets are very large. </a:t>
            </a:r>
          </a:p>
          <a:p>
            <a:endParaRPr lang="en-US" dirty="0"/>
          </a:p>
        </p:txBody>
      </p:sp>
      <p:sp>
        <p:nvSpPr>
          <p:cNvPr id="4" name="Footer Placeholder 3">
            <a:extLst>
              <a:ext uri="{FF2B5EF4-FFF2-40B4-BE49-F238E27FC236}">
                <a16:creationId xmlns:a16="http://schemas.microsoft.com/office/drawing/2014/main" id="{12E5A51B-56A7-4138-8BFD-EDE98916DB2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97237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638F8-39F7-461F-8F6C-601CA0C66089}"/>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5.2 Based on Type of Learning </a:t>
            </a:r>
          </a:p>
        </p:txBody>
      </p:sp>
      <p:sp>
        <p:nvSpPr>
          <p:cNvPr id="3" name="Content Placeholder 2">
            <a:extLst>
              <a:ext uri="{FF2B5EF4-FFF2-40B4-BE49-F238E27FC236}">
                <a16:creationId xmlns:a16="http://schemas.microsoft.com/office/drawing/2014/main" id="{3419E997-2B10-406F-83FD-ADF543282423}"/>
              </a:ext>
            </a:extLst>
          </p:cNvPr>
          <p:cNvSpPr>
            <a:spLocks noGrp="1"/>
          </p:cNvSpPr>
          <p:nvPr>
            <p:ph idx="1"/>
          </p:nvPr>
        </p:nvSpPr>
        <p:spPr/>
        <p:txBody>
          <a:bodyPr>
            <a:normAutofit fontScale="92500" lnSpcReduction="10000"/>
          </a:bodyPr>
          <a:lstStyle/>
          <a:p>
            <a:pPr marL="514350" indent="-514350">
              <a:buFont typeface="+mj-lt"/>
              <a:buAutoNum type="arabicPeriod"/>
            </a:pPr>
            <a:r>
              <a:rPr lang="en-US" b="1" dirty="0"/>
              <a:t>Supervised Learning </a:t>
            </a:r>
          </a:p>
          <a:p>
            <a:pPr marL="914400" lvl="1" indent="-514350"/>
            <a:r>
              <a:rPr lang="en-US" dirty="0"/>
              <a:t>X and Y</a:t>
            </a:r>
          </a:p>
          <a:p>
            <a:pPr marL="914400" lvl="1" indent="-514350"/>
            <a:r>
              <a:rPr lang="en-US" dirty="0"/>
              <a:t>Given an observation X what is the best label for Y</a:t>
            </a:r>
          </a:p>
          <a:p>
            <a:pPr marL="514350" indent="-514350">
              <a:buFont typeface="+mj-lt"/>
              <a:buAutoNum type="arabicPeriod"/>
            </a:pPr>
            <a:r>
              <a:rPr lang="en-US" b="1" dirty="0"/>
              <a:t>Unsupervised Learning</a:t>
            </a:r>
          </a:p>
          <a:p>
            <a:pPr marL="914400" lvl="1" indent="-514350"/>
            <a:r>
              <a:rPr lang="en-US" dirty="0"/>
              <a:t>X</a:t>
            </a:r>
          </a:p>
          <a:p>
            <a:pPr marL="914400" lvl="1" indent="-514350"/>
            <a:r>
              <a:rPr lang="en-US" dirty="0"/>
              <a:t>Given a set of X cluster or summarize them</a:t>
            </a:r>
          </a:p>
          <a:p>
            <a:pPr marL="914400" lvl="1" indent="-514350">
              <a:buNone/>
            </a:pPr>
            <a:endParaRPr lang="en-US" dirty="0"/>
          </a:p>
          <a:p>
            <a:pPr marL="514350" indent="-514350">
              <a:buFont typeface="+mj-lt"/>
              <a:buAutoNum type="arabicPeriod"/>
            </a:pPr>
            <a:r>
              <a:rPr lang="en-US" b="1" dirty="0"/>
              <a:t>Semi Supervised Learning</a:t>
            </a:r>
          </a:p>
          <a:p>
            <a:pPr marL="514350" indent="-514350">
              <a:buFont typeface="+mj-lt"/>
              <a:buAutoNum type="arabicPeriod"/>
            </a:pPr>
            <a:endParaRPr lang="en-US" dirty="0"/>
          </a:p>
          <a:p>
            <a:pPr marL="514350" indent="-514350">
              <a:buFont typeface="+mj-lt"/>
              <a:buAutoNum type="arabicPeriod"/>
            </a:pPr>
            <a:r>
              <a:rPr lang="en-US" b="1" dirty="0"/>
              <a:t>Reinforcement Learning </a:t>
            </a:r>
          </a:p>
          <a:p>
            <a:pPr marL="914400" lvl="1" indent="-514350"/>
            <a:r>
              <a:rPr lang="en-US" dirty="0"/>
              <a:t>Determine what to do based on Rewards and punishments</a:t>
            </a:r>
          </a:p>
          <a:p>
            <a:endParaRPr lang="en-US" dirty="0"/>
          </a:p>
        </p:txBody>
      </p:sp>
      <p:sp>
        <p:nvSpPr>
          <p:cNvPr id="4" name="Footer Placeholder 3">
            <a:extLst>
              <a:ext uri="{FF2B5EF4-FFF2-40B4-BE49-F238E27FC236}">
                <a16:creationId xmlns:a16="http://schemas.microsoft.com/office/drawing/2014/main" id="{3B78505E-02EC-4719-BF11-A1CDEF0D853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86310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5.2.1. Supervised Learn</a:t>
            </a:r>
            <a:r>
              <a:rPr lang="en-US" dirty="0"/>
              <a:t>ing  </a:t>
            </a:r>
          </a:p>
        </p:txBody>
      </p:sp>
      <p:sp>
        <p:nvSpPr>
          <p:cNvPr id="3" name="Content Placeholder 2"/>
          <p:cNvSpPr>
            <a:spLocks noGrp="1"/>
          </p:cNvSpPr>
          <p:nvPr>
            <p:ph idx="1"/>
          </p:nvPr>
        </p:nvSpPr>
        <p:spPr>
          <a:xfrm>
            <a:off x="436098" y="2106638"/>
            <a:ext cx="11535508" cy="4040944"/>
          </a:xfrm>
        </p:spPr>
        <p:txBody>
          <a:bodyPr>
            <a:normAutofit/>
          </a:bodyPr>
          <a:lstStyle/>
          <a:p>
            <a:pPr algn="just"/>
            <a:r>
              <a:rPr lang="en-US" sz="2400" dirty="0"/>
              <a:t>Here the training (labeled) data set  containing </a:t>
            </a:r>
            <a:r>
              <a:rPr lang="en-US" sz="2400" b="1" i="1" dirty="0"/>
              <a:t>input/predictors and output </a:t>
            </a:r>
            <a:r>
              <a:rPr lang="en-US" sz="2400" dirty="0"/>
              <a:t>will be fed to the machine. The machine with the help of algorithm analyze the data set and </a:t>
            </a:r>
            <a:r>
              <a:rPr lang="en-US" sz="2400" b="1" i="1" dirty="0"/>
              <a:t>generates a suitable model /function </a:t>
            </a:r>
            <a:r>
              <a:rPr lang="en-US" sz="2400" dirty="0"/>
              <a:t>that best describes the input data. </a:t>
            </a:r>
            <a:r>
              <a:rPr lang="en-US" sz="2400" dirty="0" err="1"/>
              <a:t>i.e</a:t>
            </a:r>
            <a:r>
              <a:rPr lang="en-US" sz="2400" dirty="0"/>
              <a:t> it generates a function </a:t>
            </a:r>
            <a:r>
              <a:rPr lang="en-US" sz="2400" b="1" i="1" dirty="0"/>
              <a:t>f(X) which makes best estimation of the output X for given X.</a:t>
            </a:r>
          </a:p>
          <a:p>
            <a:pPr algn="just"/>
            <a:endParaRPr lang="en-US" sz="2400" dirty="0"/>
          </a:p>
          <a:p>
            <a:pPr algn="just"/>
            <a:r>
              <a:rPr lang="en-US" sz="2400" dirty="0"/>
              <a:t>The generated model / function can be used to predict the output values for new data based on those relationships which it learned from the previous data sets. </a:t>
            </a:r>
          </a:p>
          <a:p>
            <a:pPr lvl="1" algn="just"/>
            <a:r>
              <a:rPr lang="en-US" sz="2000" dirty="0"/>
              <a:t>When Y is discrete (True /False, ..) – </a:t>
            </a:r>
            <a:r>
              <a:rPr lang="en-US" sz="2000" b="1" dirty="0"/>
              <a:t>Classification</a:t>
            </a:r>
          </a:p>
          <a:p>
            <a:pPr lvl="1" algn="just"/>
            <a:r>
              <a:rPr lang="en-US" sz="2000" dirty="0"/>
              <a:t>When X is continuous (Real Numbers )- </a:t>
            </a:r>
            <a:r>
              <a:rPr lang="en-US" sz="2000" b="1" dirty="0"/>
              <a:t>Regression</a:t>
            </a:r>
          </a:p>
        </p:txBody>
      </p:sp>
      <p:sp>
        <p:nvSpPr>
          <p:cNvPr id="4" name="Footer Placeholder 3">
            <a:extLst>
              <a:ext uri="{FF2B5EF4-FFF2-40B4-BE49-F238E27FC236}">
                <a16:creationId xmlns:a16="http://schemas.microsoft.com/office/drawing/2014/main" id="{32CF5A58-A710-488F-9E35-E6F21CDBE84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71571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905000" y="457201"/>
            <a:ext cx="8214078" cy="5127673"/>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164DE7F0-5CFD-49D8-A324-6D5F724EE53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35691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75582"/>
          </a:xfrm>
          <a:solidFill>
            <a:schemeClr val="accent1">
              <a:lumMod val="40000"/>
              <a:lumOff val="60000"/>
            </a:schemeClr>
          </a:solidFill>
        </p:spPr>
        <p:txBody>
          <a:bodyPr>
            <a:noAutofit/>
          </a:bodyPr>
          <a:lstStyle/>
          <a:p>
            <a:r>
              <a:rPr lang="en-US" sz="3200" b="1" dirty="0"/>
              <a:t>Types of Supervised Learning  </a:t>
            </a:r>
            <a:br>
              <a:rPr lang="en-US" sz="3200" b="1" dirty="0"/>
            </a:br>
            <a:r>
              <a:rPr lang="en-US" sz="1800" dirty="0"/>
              <a:t>(</a:t>
            </a:r>
            <a:r>
              <a:rPr lang="en-US" sz="1800" b="1" dirty="0"/>
              <a:t>Task Driven . Develop Prediction Model based on Input and Output Data</a:t>
            </a:r>
            <a:r>
              <a:rPr lang="en-US" sz="1800" dirty="0"/>
              <a:t>)</a:t>
            </a:r>
          </a:p>
        </p:txBody>
      </p:sp>
      <p:sp>
        <p:nvSpPr>
          <p:cNvPr id="3" name="Content Placeholder 2"/>
          <p:cNvSpPr>
            <a:spLocks noGrp="1"/>
          </p:cNvSpPr>
          <p:nvPr>
            <p:ph idx="1"/>
          </p:nvPr>
        </p:nvSpPr>
        <p:spPr>
          <a:xfrm>
            <a:off x="838201" y="1825625"/>
            <a:ext cx="4718538" cy="4351338"/>
          </a:xfrm>
        </p:spPr>
        <p:txBody>
          <a:bodyPr>
            <a:normAutofit/>
          </a:bodyPr>
          <a:lstStyle/>
          <a:p>
            <a:pPr marL="514350" indent="-514350">
              <a:buFont typeface="+mj-lt"/>
              <a:buAutoNum type="arabicPeriod"/>
            </a:pPr>
            <a:r>
              <a:rPr lang="en-US" b="1" dirty="0"/>
              <a:t>Classification ( Discrete) </a:t>
            </a:r>
          </a:p>
          <a:p>
            <a:pPr marL="914400" lvl="1" indent="-514350">
              <a:buFont typeface="+mj-lt"/>
              <a:buAutoNum type="alphaLcParenR"/>
            </a:pPr>
            <a:r>
              <a:rPr lang="en-US" dirty="0"/>
              <a:t>Logistic Regression</a:t>
            </a:r>
          </a:p>
          <a:p>
            <a:pPr marL="914400" lvl="1" indent="-514350">
              <a:buFont typeface="+mj-lt"/>
              <a:buAutoNum type="alphaLcParenR"/>
            </a:pPr>
            <a:r>
              <a:rPr lang="en-US" dirty="0"/>
              <a:t>KNN </a:t>
            </a:r>
          </a:p>
          <a:p>
            <a:pPr marL="914400" lvl="1" indent="-514350">
              <a:buFont typeface="+mj-lt"/>
              <a:buAutoNum type="alphaLcParenR"/>
            </a:pPr>
            <a:r>
              <a:rPr lang="en-US" dirty="0"/>
              <a:t>Decision Trees </a:t>
            </a:r>
          </a:p>
          <a:p>
            <a:pPr marL="914400" lvl="1" indent="-514350">
              <a:buFont typeface="+mj-lt"/>
              <a:buAutoNum type="alphaLcParenR"/>
            </a:pPr>
            <a:r>
              <a:rPr lang="en-US" dirty="0"/>
              <a:t>Support Vector Machines</a:t>
            </a:r>
          </a:p>
          <a:p>
            <a:pPr marL="914400" lvl="1" indent="-514350">
              <a:buFont typeface="+mj-lt"/>
              <a:buAutoNum type="alphaLcParenR"/>
            </a:pPr>
            <a:r>
              <a:rPr lang="en-US" dirty="0"/>
              <a:t>Naïve Bayesian </a:t>
            </a:r>
          </a:p>
          <a:p>
            <a:pPr marL="914400" lvl="1" indent="-514350">
              <a:buFont typeface="+mj-lt"/>
              <a:buAutoNum type="alphaLcParenR"/>
            </a:pPr>
            <a:r>
              <a:rPr lang="en-US" dirty="0"/>
              <a:t>Discriminant  Analysis </a:t>
            </a:r>
          </a:p>
          <a:p>
            <a:pPr marL="914400" lvl="1" indent="-514350">
              <a:buFont typeface="+mj-lt"/>
              <a:buAutoNum type="alphaLcParenR"/>
            </a:pPr>
            <a:r>
              <a:rPr lang="en-US" dirty="0"/>
              <a:t>Random Forest</a:t>
            </a:r>
          </a:p>
          <a:p>
            <a:pPr marL="914400" lvl="1" indent="-514350">
              <a:buFont typeface="+mj-lt"/>
              <a:buAutoNum type="alphaLcParenR"/>
            </a:pPr>
            <a:r>
              <a:rPr lang="en-US" dirty="0"/>
              <a:t>AdaBoost</a:t>
            </a:r>
          </a:p>
          <a:p>
            <a:pPr marL="914400" lvl="1" indent="-514350">
              <a:buFont typeface="+mj-lt"/>
              <a:buAutoNum type="alphaLcParenR"/>
            </a:pPr>
            <a:r>
              <a:rPr lang="en-US" dirty="0"/>
              <a:t>Neural Networks</a:t>
            </a:r>
          </a:p>
          <a:p>
            <a:pPr marL="1314450" lvl="2" indent="-514350">
              <a:buFont typeface="+mj-lt"/>
              <a:buAutoNum type="alphaLcParenR"/>
            </a:pPr>
            <a:endParaRPr lang="en-US" dirty="0"/>
          </a:p>
        </p:txBody>
      </p:sp>
      <p:sp>
        <p:nvSpPr>
          <p:cNvPr id="5" name="Content Placeholder 2">
            <a:extLst>
              <a:ext uri="{FF2B5EF4-FFF2-40B4-BE49-F238E27FC236}">
                <a16:creationId xmlns:a16="http://schemas.microsoft.com/office/drawing/2014/main" id="{12FCEA78-86D8-418D-872D-0362EEB0EA2F}"/>
              </a:ext>
            </a:extLst>
          </p:cNvPr>
          <p:cNvSpPr txBox="1">
            <a:spLocks/>
          </p:cNvSpPr>
          <p:nvPr/>
        </p:nvSpPr>
        <p:spPr>
          <a:xfrm>
            <a:off x="6096000" y="1825625"/>
            <a:ext cx="471853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2"/>
            </a:pPr>
            <a:r>
              <a:rPr lang="en-US" b="1" dirty="0"/>
              <a:t>Regression ( Continuous)</a:t>
            </a:r>
          </a:p>
          <a:p>
            <a:pPr marL="914400" lvl="1" indent="-514350">
              <a:buFont typeface="+mj-lt"/>
              <a:buAutoNum type="alphaLcParenR"/>
            </a:pPr>
            <a:r>
              <a:rPr lang="en-US" dirty="0"/>
              <a:t>Linear Regression </a:t>
            </a:r>
          </a:p>
          <a:p>
            <a:pPr marL="914400" lvl="1" indent="-514350">
              <a:buFont typeface="+mj-lt"/>
              <a:buAutoNum type="alphaLcParenR"/>
            </a:pPr>
            <a:r>
              <a:rPr lang="en-US" dirty="0"/>
              <a:t>SVR</a:t>
            </a:r>
          </a:p>
          <a:p>
            <a:pPr marL="914400" lvl="1" indent="-514350">
              <a:buFont typeface="+mj-lt"/>
              <a:buAutoNum type="alphaLcParenR"/>
            </a:pPr>
            <a:r>
              <a:rPr lang="en-US" dirty="0"/>
              <a:t>GPR</a:t>
            </a:r>
          </a:p>
          <a:p>
            <a:pPr marL="914400" lvl="1" indent="-514350">
              <a:buFont typeface="+mj-lt"/>
              <a:buAutoNum type="alphaLcParenR"/>
            </a:pPr>
            <a:r>
              <a:rPr lang="en-US" dirty="0"/>
              <a:t>Ensemble Methods </a:t>
            </a:r>
          </a:p>
        </p:txBody>
      </p:sp>
      <p:sp>
        <p:nvSpPr>
          <p:cNvPr id="4" name="Footer Placeholder 3">
            <a:extLst>
              <a:ext uri="{FF2B5EF4-FFF2-40B4-BE49-F238E27FC236}">
                <a16:creationId xmlns:a16="http://schemas.microsoft.com/office/drawing/2014/main" id="{26EBF7A2-9585-4E20-9576-C2D22A90455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103116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091A-9CCF-4E45-BEF2-C454C01D886C}"/>
              </a:ext>
            </a:extLst>
          </p:cNvPr>
          <p:cNvSpPr>
            <a:spLocks noGrp="1"/>
          </p:cNvSpPr>
          <p:nvPr>
            <p:ph type="title"/>
          </p:nvPr>
        </p:nvSpPr>
        <p:spPr>
          <a:xfrm>
            <a:off x="0" y="0"/>
            <a:ext cx="12192000" cy="866775"/>
          </a:xfrm>
          <a:solidFill>
            <a:schemeClr val="accent1">
              <a:lumMod val="40000"/>
              <a:lumOff val="60000"/>
            </a:schemeClr>
          </a:solidFill>
        </p:spPr>
        <p:txBody>
          <a:bodyPr/>
          <a:lstStyle/>
          <a:p>
            <a:r>
              <a:rPr lang="en-US" b="1" dirty="0"/>
              <a:t>Contents</a:t>
            </a:r>
          </a:p>
        </p:txBody>
      </p:sp>
      <p:sp>
        <p:nvSpPr>
          <p:cNvPr id="3" name="Content Placeholder 2">
            <a:extLst>
              <a:ext uri="{FF2B5EF4-FFF2-40B4-BE49-F238E27FC236}">
                <a16:creationId xmlns:a16="http://schemas.microsoft.com/office/drawing/2014/main" id="{8A88DB37-1F58-46AB-8069-B66FA6BA5F5C}"/>
              </a:ext>
            </a:extLst>
          </p:cNvPr>
          <p:cNvSpPr>
            <a:spLocks noGrp="1"/>
          </p:cNvSpPr>
          <p:nvPr>
            <p:ph idx="1"/>
          </p:nvPr>
        </p:nvSpPr>
        <p:spPr>
          <a:xfrm>
            <a:off x="838200" y="1825625"/>
            <a:ext cx="10515600" cy="3970264"/>
          </a:xfrm>
          <a:ln w="38100">
            <a:solidFill>
              <a:schemeClr val="tx1"/>
            </a:solidFill>
          </a:ln>
        </p:spPr>
        <p:txBody>
          <a:bodyPr>
            <a:normAutofit fontScale="70000" lnSpcReduction="20000"/>
          </a:bodyPr>
          <a:lstStyle/>
          <a:p>
            <a:pPr marL="514350" indent="-514350">
              <a:buFont typeface="+mj-lt"/>
              <a:buAutoNum type="arabicPeriod"/>
            </a:pPr>
            <a:r>
              <a:rPr lang="en-US" sz="4100" b="1" dirty="0"/>
              <a:t>What is Machine Learning ? </a:t>
            </a:r>
          </a:p>
          <a:p>
            <a:pPr marL="514350" indent="-514350">
              <a:buFont typeface="+mj-lt"/>
              <a:buAutoNum type="arabicPeriod"/>
            </a:pPr>
            <a:r>
              <a:rPr lang="en-US" sz="4100" b="1" dirty="0"/>
              <a:t>Machine Learning Engineer </a:t>
            </a:r>
          </a:p>
          <a:p>
            <a:pPr marL="514350" indent="-514350">
              <a:buFont typeface="+mj-lt"/>
              <a:buAutoNum type="arabicPeriod"/>
            </a:pPr>
            <a:r>
              <a:rPr lang="en-US" sz="4100" b="1" dirty="0"/>
              <a:t>Skills required  to become MLE</a:t>
            </a:r>
          </a:p>
          <a:p>
            <a:pPr marL="514350" indent="-514350">
              <a:buFont typeface="+mj-lt"/>
              <a:buAutoNum type="arabicPeriod"/>
            </a:pPr>
            <a:r>
              <a:rPr lang="en-US" sz="4100" b="1" dirty="0"/>
              <a:t>Architecture of Machine Learning </a:t>
            </a:r>
          </a:p>
          <a:p>
            <a:pPr marL="514350" indent="-514350">
              <a:buFont typeface="+mj-lt"/>
              <a:buAutoNum type="arabicPeriod"/>
            </a:pPr>
            <a:r>
              <a:rPr lang="en-US" sz="4100" b="1" dirty="0"/>
              <a:t>Machine Learning Algorithms - Types</a:t>
            </a:r>
          </a:p>
          <a:p>
            <a:pPr marL="514350" indent="-514350">
              <a:buFont typeface="+mj-lt"/>
              <a:buAutoNum type="arabicPeriod"/>
            </a:pPr>
            <a:r>
              <a:rPr lang="en-US" sz="4100" b="1" dirty="0"/>
              <a:t>Machine Learning  Tools</a:t>
            </a:r>
          </a:p>
          <a:p>
            <a:pPr marL="514350" indent="-514350">
              <a:buFont typeface="+mj-lt"/>
              <a:buAutoNum type="arabicPeriod"/>
            </a:pPr>
            <a:r>
              <a:rPr lang="en-US" sz="4100" b="1" dirty="0"/>
              <a:t>Open Source and Commercial  Machine Learning Tools</a:t>
            </a:r>
          </a:p>
          <a:p>
            <a:pPr marL="514350" indent="-514350">
              <a:buFont typeface="+mj-lt"/>
              <a:buAutoNum type="arabicPeriod"/>
            </a:pPr>
            <a:r>
              <a:rPr lang="en-US" sz="4100" b="1" dirty="0"/>
              <a:t>Introduction to Scikit Learn </a:t>
            </a:r>
          </a:p>
          <a:p>
            <a:pPr marL="514350" indent="-514350">
              <a:buFont typeface="+mj-lt"/>
              <a:buAutoNum type="arabicPeriod"/>
            </a:pPr>
            <a:r>
              <a:rPr lang="en-US" sz="4100" b="1" dirty="0"/>
              <a:t>Deep Learning </a:t>
            </a:r>
          </a:p>
          <a:p>
            <a:endParaRPr lang="en-US" dirty="0"/>
          </a:p>
          <a:p>
            <a:endParaRPr lang="en-US" dirty="0"/>
          </a:p>
        </p:txBody>
      </p:sp>
      <p:sp>
        <p:nvSpPr>
          <p:cNvPr id="4" name="Footer Placeholder 3">
            <a:extLst>
              <a:ext uri="{FF2B5EF4-FFF2-40B4-BE49-F238E27FC236}">
                <a16:creationId xmlns:a16="http://schemas.microsoft.com/office/drawing/2014/main" id="{A876FC7C-59EB-4A32-BF59-B36ABEAB5D9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9556220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5.2.2: Unsupervised Learning </a:t>
            </a:r>
          </a:p>
        </p:txBody>
      </p:sp>
      <p:sp>
        <p:nvSpPr>
          <p:cNvPr id="3" name="Content Placeholder 2"/>
          <p:cNvSpPr>
            <a:spLocks noGrp="1"/>
          </p:cNvSpPr>
          <p:nvPr>
            <p:ph idx="1"/>
          </p:nvPr>
        </p:nvSpPr>
        <p:spPr>
          <a:xfrm>
            <a:off x="838199" y="2275450"/>
            <a:ext cx="10515599" cy="3154679"/>
          </a:xfrm>
        </p:spPr>
        <p:txBody>
          <a:bodyPr>
            <a:normAutofit/>
          </a:bodyPr>
          <a:lstStyle/>
          <a:p>
            <a:r>
              <a:rPr lang="en-US" dirty="0"/>
              <a:t>This approach is data driven . The computer is trained with </a:t>
            </a:r>
            <a:r>
              <a:rPr lang="en-US" b="1" i="1" dirty="0"/>
              <a:t>unlabeled </a:t>
            </a:r>
            <a:r>
              <a:rPr lang="en-US" dirty="0"/>
              <a:t>input data.</a:t>
            </a:r>
          </a:p>
          <a:p>
            <a:r>
              <a:rPr lang="en-US" dirty="0"/>
              <a:t>These algorithms try to use techniques on the input data to </a:t>
            </a:r>
            <a:r>
              <a:rPr lang="en-US" i="1" dirty="0"/>
              <a:t>mine for rules</a:t>
            </a:r>
            <a:r>
              <a:rPr lang="en-US" dirty="0"/>
              <a:t>, </a:t>
            </a:r>
            <a:r>
              <a:rPr lang="en-US" i="1" dirty="0"/>
              <a:t>detect patterns</a:t>
            </a:r>
            <a:r>
              <a:rPr lang="en-US" dirty="0"/>
              <a:t>, and </a:t>
            </a:r>
            <a:r>
              <a:rPr lang="en-US" i="1" dirty="0"/>
              <a:t>summarize and group the data points</a:t>
            </a:r>
            <a:r>
              <a:rPr lang="en-US" dirty="0"/>
              <a:t> which help in deriving meaningful insights and describe the data better to the users.</a:t>
            </a:r>
          </a:p>
          <a:p>
            <a:endParaRPr lang="en-US" dirty="0"/>
          </a:p>
        </p:txBody>
      </p:sp>
      <p:sp>
        <p:nvSpPr>
          <p:cNvPr id="4" name="Footer Placeholder 3">
            <a:extLst>
              <a:ext uri="{FF2B5EF4-FFF2-40B4-BE49-F238E27FC236}">
                <a16:creationId xmlns:a16="http://schemas.microsoft.com/office/drawing/2014/main" id="{B9C66D6A-4C4C-47A5-9892-761AD435218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883925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1739547" y="632618"/>
            <a:ext cx="8046156" cy="5592763"/>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24B9BDEC-4740-40B1-9BAB-FE18A7BFC8A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482253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Types of Unsupervised Learning </a:t>
            </a:r>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a:t>Clustering </a:t>
            </a:r>
          </a:p>
          <a:p>
            <a:pPr lvl="1"/>
            <a:r>
              <a:rPr lang="en-US" dirty="0"/>
              <a:t>K Means Clustering </a:t>
            </a:r>
          </a:p>
          <a:p>
            <a:pPr lvl="1"/>
            <a:r>
              <a:rPr lang="en-US" dirty="0"/>
              <a:t>Hierarchical Clustering </a:t>
            </a:r>
          </a:p>
          <a:p>
            <a:pPr lvl="1"/>
            <a:r>
              <a:rPr lang="en-US" dirty="0"/>
              <a:t>Gaussian Mixture Models</a:t>
            </a:r>
          </a:p>
          <a:p>
            <a:pPr lvl="1"/>
            <a:r>
              <a:rPr lang="en-US" dirty="0"/>
              <a:t>Genetic Algorithms </a:t>
            </a:r>
          </a:p>
          <a:p>
            <a:pPr lvl="1"/>
            <a:r>
              <a:rPr lang="en-US" dirty="0"/>
              <a:t>Artificial Neural Networks </a:t>
            </a:r>
          </a:p>
          <a:p>
            <a:pPr marL="514350" indent="-514350">
              <a:buFont typeface="+mj-lt"/>
              <a:buAutoNum type="arabicPeriod"/>
            </a:pPr>
            <a:r>
              <a:rPr lang="en-US" dirty="0"/>
              <a:t>Dimensionality Reduction </a:t>
            </a:r>
          </a:p>
          <a:p>
            <a:pPr marL="914400" lvl="1" indent="-514350"/>
            <a:r>
              <a:rPr lang="en-US" dirty="0"/>
              <a:t>Tensor Decomposition </a:t>
            </a:r>
          </a:p>
          <a:p>
            <a:pPr marL="914400" lvl="1" indent="-514350"/>
            <a:r>
              <a:rPr lang="en-US" dirty="0"/>
              <a:t>Principal Component Analysis</a:t>
            </a:r>
          </a:p>
          <a:p>
            <a:pPr marL="914400" lvl="1" indent="-514350"/>
            <a:r>
              <a:rPr lang="en-US" dirty="0"/>
              <a:t>Multidimensional statistics</a:t>
            </a:r>
          </a:p>
          <a:p>
            <a:pPr marL="914400" lvl="1" indent="-514350"/>
            <a:r>
              <a:rPr lang="en-US" dirty="0"/>
              <a:t>Random Projection</a:t>
            </a:r>
          </a:p>
          <a:p>
            <a:pPr marL="914400" lvl="1" indent="-514350"/>
            <a:r>
              <a:rPr lang="en-US" dirty="0"/>
              <a:t>Artificial Neural Networks </a:t>
            </a:r>
          </a:p>
          <a:p>
            <a:pPr marL="514350" indent="-514350">
              <a:buFont typeface="+mj-lt"/>
              <a:buAutoNum type="arabicPeriod"/>
            </a:pPr>
            <a:r>
              <a:rPr lang="en-US" dirty="0"/>
              <a:t>Association Rules </a:t>
            </a:r>
          </a:p>
          <a:p>
            <a:pPr marL="914400" lvl="1" indent="-514350"/>
            <a:endParaRPr lang="en-US" dirty="0"/>
          </a:p>
        </p:txBody>
      </p:sp>
      <p:sp>
        <p:nvSpPr>
          <p:cNvPr id="4" name="Footer Placeholder 3">
            <a:extLst>
              <a:ext uri="{FF2B5EF4-FFF2-40B4-BE49-F238E27FC236}">
                <a16:creationId xmlns:a16="http://schemas.microsoft.com/office/drawing/2014/main" id="{C6C76A98-2B82-4E3F-A082-FADFE00320F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226806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Image result for unsupervised learning">
            <a:hlinkClick r:id="rId2"/>
          </p:cNvPr>
          <p:cNvPicPr>
            <a:picLocks noChangeAspect="1" noChangeArrowheads="1"/>
          </p:cNvPicPr>
          <p:nvPr/>
        </p:nvPicPr>
        <p:blipFill>
          <a:blip r:embed="rId3"/>
          <a:srcRect/>
          <a:stretch>
            <a:fillRect/>
          </a:stretch>
        </p:blipFill>
        <p:spPr bwMode="auto">
          <a:xfrm>
            <a:off x="-1" y="0"/>
            <a:ext cx="12192001" cy="6858000"/>
          </a:xfrm>
          <a:prstGeom prst="rect">
            <a:avLst/>
          </a:prstGeom>
          <a:noFill/>
          <a:ln w="76200">
            <a:solidFill>
              <a:schemeClr val="tx1"/>
            </a:solidFill>
          </a:ln>
        </p:spPr>
      </p:pic>
      <p:sp>
        <p:nvSpPr>
          <p:cNvPr id="2" name="Footer Placeholder 1">
            <a:extLst>
              <a:ext uri="{FF2B5EF4-FFF2-40B4-BE49-F238E27FC236}">
                <a16:creationId xmlns:a16="http://schemas.microsoft.com/office/drawing/2014/main" id="{D4521B9A-6F48-41AA-8B92-ADB1323651B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02087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Image result for unsupervised learning">
            <a:hlinkClick r:id="rId2"/>
          </p:cNvPr>
          <p:cNvPicPr>
            <a:picLocks noChangeAspect="1" noChangeArrowheads="1"/>
          </p:cNvPicPr>
          <p:nvPr/>
        </p:nvPicPr>
        <p:blipFill>
          <a:blip r:embed="rId3"/>
          <a:srcRect/>
          <a:stretch>
            <a:fillRect/>
          </a:stretch>
        </p:blipFill>
        <p:spPr bwMode="auto">
          <a:xfrm>
            <a:off x="717451" y="225083"/>
            <a:ext cx="10649243" cy="6203852"/>
          </a:xfrm>
          <a:prstGeom prst="rect">
            <a:avLst/>
          </a:prstGeom>
          <a:noFill/>
          <a:ln w="76200">
            <a:solidFill>
              <a:schemeClr val="tx1"/>
            </a:solidFill>
          </a:ln>
        </p:spPr>
      </p:pic>
      <p:sp>
        <p:nvSpPr>
          <p:cNvPr id="2" name="Footer Placeholder 1">
            <a:extLst>
              <a:ext uri="{FF2B5EF4-FFF2-40B4-BE49-F238E27FC236}">
                <a16:creationId xmlns:a16="http://schemas.microsoft.com/office/drawing/2014/main" id="{F2577998-C413-4022-840E-C708E0FE9F4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85206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5.2.3. Semi Supervised </a:t>
            </a:r>
          </a:p>
        </p:txBody>
      </p:sp>
      <p:sp>
        <p:nvSpPr>
          <p:cNvPr id="3" name="Content Placeholder 2"/>
          <p:cNvSpPr>
            <a:spLocks noGrp="1"/>
          </p:cNvSpPr>
          <p:nvPr>
            <p:ph idx="1"/>
          </p:nvPr>
        </p:nvSpPr>
        <p:spPr>
          <a:xfrm>
            <a:off x="838200" y="2294963"/>
            <a:ext cx="10515600" cy="2268073"/>
          </a:xfrm>
          <a:ln w="38100">
            <a:solidFill>
              <a:schemeClr val="tx1"/>
            </a:solidFill>
          </a:ln>
        </p:spPr>
        <p:txBody>
          <a:bodyPr>
            <a:normAutofit/>
          </a:bodyPr>
          <a:lstStyle/>
          <a:p>
            <a:r>
              <a:rPr lang="en-US" dirty="0"/>
              <a:t>In the previous two types, either there are no labels for all the observation in the dataset or labels are present for all the observations. </a:t>
            </a:r>
          </a:p>
          <a:p>
            <a:r>
              <a:rPr lang="en-US" dirty="0"/>
              <a:t>Semi-supervised learning falls in between these two.  </a:t>
            </a:r>
          </a:p>
        </p:txBody>
      </p:sp>
      <p:sp>
        <p:nvSpPr>
          <p:cNvPr id="4" name="Footer Placeholder 3">
            <a:extLst>
              <a:ext uri="{FF2B5EF4-FFF2-40B4-BE49-F238E27FC236}">
                <a16:creationId xmlns:a16="http://schemas.microsoft.com/office/drawing/2014/main" id="{06261232-7D4B-4B3A-98C1-590C67AD492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401910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srcRect/>
          <a:stretch>
            <a:fillRect/>
          </a:stretch>
        </p:blipFill>
        <p:spPr bwMode="auto">
          <a:xfrm>
            <a:off x="1966913" y="385763"/>
            <a:ext cx="8458200" cy="5867400"/>
          </a:xfrm>
          <a:prstGeom prst="rect">
            <a:avLst/>
          </a:prstGeom>
          <a:noFill/>
          <a:ln w="57150">
            <a:solidFill>
              <a:schemeClr val="tx1"/>
            </a:solidFill>
            <a:miter lim="800000"/>
            <a:headEnd/>
            <a:tailEnd/>
          </a:ln>
          <a:effectLst/>
        </p:spPr>
      </p:pic>
      <p:sp>
        <p:nvSpPr>
          <p:cNvPr id="2" name="Footer Placeholder 1">
            <a:extLst>
              <a:ext uri="{FF2B5EF4-FFF2-40B4-BE49-F238E27FC236}">
                <a16:creationId xmlns:a16="http://schemas.microsoft.com/office/drawing/2014/main" id="{A8FE087B-B6F5-4285-BA76-B78FC52B691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53196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dirty="0"/>
              <a:t>5.2.4.</a:t>
            </a:r>
            <a:r>
              <a:rPr lang="en-US" b="1" dirty="0"/>
              <a:t> Reinforcement Learning</a:t>
            </a:r>
            <a:endParaRPr lang="en-US" dirty="0"/>
          </a:p>
        </p:txBody>
      </p:sp>
      <p:sp>
        <p:nvSpPr>
          <p:cNvPr id="3" name="Content Placeholder 2"/>
          <p:cNvSpPr>
            <a:spLocks noGrp="1"/>
          </p:cNvSpPr>
          <p:nvPr>
            <p:ph idx="1"/>
          </p:nvPr>
        </p:nvSpPr>
        <p:spPr>
          <a:xfrm>
            <a:off x="838200" y="2111375"/>
            <a:ext cx="10515600" cy="2903538"/>
          </a:xfrm>
          <a:ln w="57150">
            <a:solidFill>
              <a:schemeClr val="tx1"/>
            </a:solidFill>
          </a:ln>
        </p:spPr>
        <p:txBody>
          <a:bodyPr>
            <a:normAutofit/>
          </a:bodyPr>
          <a:lstStyle/>
          <a:p>
            <a:r>
              <a:rPr lang="en-US" dirty="0"/>
              <a:t>This method aims at using observations gathered from the interaction with the environment to take actions that would maximize the reward or minimize the risk. </a:t>
            </a:r>
          </a:p>
          <a:p>
            <a:r>
              <a:rPr lang="en-US" dirty="0"/>
              <a:t>Reinforcement learning algorithm (called the agent) continuously learns from the environment in an iterative fashion.</a:t>
            </a:r>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B6197417-A993-464C-AC31-1B56B57566B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554505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reinforcement learning">
            <a:hlinkClick r:id="rId2"/>
          </p:cNvPr>
          <p:cNvPicPr>
            <a:picLocks noChangeAspect="1" noChangeArrowheads="1"/>
          </p:cNvPicPr>
          <p:nvPr/>
        </p:nvPicPr>
        <p:blipFill>
          <a:blip r:embed="rId3"/>
          <a:srcRect/>
          <a:stretch>
            <a:fillRect/>
          </a:stretch>
        </p:blipFill>
        <p:spPr bwMode="auto">
          <a:xfrm>
            <a:off x="1752601" y="1371600"/>
            <a:ext cx="8029575" cy="3657600"/>
          </a:xfrm>
          <a:prstGeom prst="rect">
            <a:avLst/>
          </a:prstGeom>
          <a:noFill/>
          <a:ln w="57150">
            <a:solidFill>
              <a:schemeClr val="tx1"/>
            </a:solidFill>
          </a:ln>
        </p:spPr>
      </p:pic>
      <p:sp>
        <p:nvSpPr>
          <p:cNvPr id="2" name="Footer Placeholder 1">
            <a:extLst>
              <a:ext uri="{FF2B5EF4-FFF2-40B4-BE49-F238E27FC236}">
                <a16:creationId xmlns:a16="http://schemas.microsoft.com/office/drawing/2014/main" id="{808F67E9-94E1-43DE-84F1-126B692302F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23848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a:solidFill>
            <a:schemeClr val="accent1">
              <a:lumMod val="40000"/>
              <a:lumOff val="60000"/>
            </a:schemeClr>
          </a:solidFill>
        </p:spPr>
        <p:txBody>
          <a:bodyPr>
            <a:normAutofit/>
          </a:bodyPr>
          <a:lstStyle/>
          <a:p>
            <a:r>
              <a:rPr lang="en-US" b="1" dirty="0"/>
              <a:t>Types of Reinforcement Learning Algorithm</a:t>
            </a:r>
            <a:r>
              <a:rPr lang="en-US" dirty="0"/>
              <a:t>s</a:t>
            </a:r>
          </a:p>
        </p:txBody>
      </p:sp>
      <p:sp>
        <p:nvSpPr>
          <p:cNvPr id="3" name="Content Placeholder 2"/>
          <p:cNvSpPr>
            <a:spLocks noGrp="1"/>
          </p:cNvSpPr>
          <p:nvPr>
            <p:ph idx="1"/>
          </p:nvPr>
        </p:nvSpPr>
        <p:spPr>
          <a:xfrm>
            <a:off x="1085849" y="2667001"/>
            <a:ext cx="8905875" cy="1733549"/>
          </a:xfrm>
          <a:ln w="57150">
            <a:solidFill>
              <a:schemeClr val="tx1"/>
            </a:solidFill>
          </a:ln>
        </p:spPr>
        <p:txBody>
          <a:bodyPr/>
          <a:lstStyle/>
          <a:p>
            <a:r>
              <a:rPr lang="en-US" b="1" dirty="0"/>
              <a:t>Q-Learning</a:t>
            </a:r>
          </a:p>
          <a:p>
            <a:r>
              <a:rPr lang="en-US" b="1" dirty="0"/>
              <a:t>Temporal Difference (TD)</a:t>
            </a:r>
          </a:p>
          <a:p>
            <a:r>
              <a:rPr lang="en-US" b="1" dirty="0"/>
              <a:t>Deep Adversarial Networks</a:t>
            </a:r>
          </a:p>
          <a:p>
            <a:endParaRPr lang="en-US" dirty="0"/>
          </a:p>
        </p:txBody>
      </p:sp>
      <p:sp>
        <p:nvSpPr>
          <p:cNvPr id="4" name="Footer Placeholder 3">
            <a:extLst>
              <a:ext uri="{FF2B5EF4-FFF2-40B4-BE49-F238E27FC236}">
                <a16:creationId xmlns:a16="http://schemas.microsoft.com/office/drawing/2014/main" id="{1AA3CE0D-8845-4804-BD82-DA14FBE8DCB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037730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18CB9-4598-4572-8D7C-2CBF6B53720B}"/>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dirty="0"/>
              <a:t>1. </a:t>
            </a:r>
            <a:r>
              <a:rPr lang="en-US" b="1" dirty="0"/>
              <a:t>What is Machine Learning  ? </a:t>
            </a:r>
          </a:p>
        </p:txBody>
      </p:sp>
      <p:sp>
        <p:nvSpPr>
          <p:cNvPr id="3" name="Content Placeholder 2">
            <a:extLst>
              <a:ext uri="{FF2B5EF4-FFF2-40B4-BE49-F238E27FC236}">
                <a16:creationId xmlns:a16="http://schemas.microsoft.com/office/drawing/2014/main" id="{EC00AC70-F5D9-4714-B503-A05AEE2CE2EE}"/>
              </a:ext>
            </a:extLst>
          </p:cNvPr>
          <p:cNvSpPr>
            <a:spLocks noGrp="1"/>
          </p:cNvSpPr>
          <p:nvPr>
            <p:ph idx="1"/>
          </p:nvPr>
        </p:nvSpPr>
        <p:spPr>
          <a:xfrm>
            <a:off x="157968" y="2445413"/>
            <a:ext cx="5613010" cy="2564305"/>
          </a:xfrm>
          <a:ln w="6350">
            <a:solidFill>
              <a:schemeClr val="tx1"/>
            </a:solidFill>
          </a:ln>
        </p:spPr>
        <p:txBody>
          <a:bodyPr>
            <a:normAutofit/>
          </a:bodyPr>
          <a:lstStyle/>
          <a:p>
            <a:r>
              <a:rPr lang="en-US" dirty="0"/>
              <a:t>Study of algorithms that </a:t>
            </a:r>
          </a:p>
          <a:p>
            <a:pPr lvl="1"/>
            <a:r>
              <a:rPr lang="en-US" dirty="0"/>
              <a:t>Improve their performance </a:t>
            </a:r>
            <a:r>
              <a:rPr lang="en-US" b="1" dirty="0"/>
              <a:t>P</a:t>
            </a:r>
          </a:p>
          <a:p>
            <a:pPr lvl="1"/>
            <a:r>
              <a:rPr lang="en-US" dirty="0"/>
              <a:t>At some task </a:t>
            </a:r>
            <a:r>
              <a:rPr lang="en-US" b="1" dirty="0"/>
              <a:t>T</a:t>
            </a:r>
          </a:p>
          <a:p>
            <a:pPr lvl="1"/>
            <a:r>
              <a:rPr lang="en-US" dirty="0"/>
              <a:t>With Experience </a:t>
            </a:r>
            <a:r>
              <a:rPr lang="en-US" b="1" dirty="0"/>
              <a:t>E </a:t>
            </a:r>
          </a:p>
          <a:p>
            <a:r>
              <a:rPr lang="en-US" dirty="0"/>
              <a:t>Well-defined learning task&lt;P,T,E&gt;</a:t>
            </a:r>
          </a:p>
        </p:txBody>
      </p:sp>
      <p:sp>
        <p:nvSpPr>
          <p:cNvPr id="5" name="Rectangle 4">
            <a:extLst>
              <a:ext uri="{FF2B5EF4-FFF2-40B4-BE49-F238E27FC236}">
                <a16:creationId xmlns:a16="http://schemas.microsoft.com/office/drawing/2014/main" id="{20EA369B-E45C-4AC7-8AB5-6590DDE79C62}"/>
              </a:ext>
            </a:extLst>
          </p:cNvPr>
          <p:cNvSpPr/>
          <p:nvPr/>
        </p:nvSpPr>
        <p:spPr>
          <a:xfrm>
            <a:off x="5969390" y="2332062"/>
            <a:ext cx="5511020" cy="2677656"/>
          </a:xfrm>
          <a:prstGeom prst="rect">
            <a:avLst/>
          </a:prstGeom>
        </p:spPr>
        <p:txBody>
          <a:bodyPr wrap="square">
            <a:spAutoFit/>
          </a:bodyPr>
          <a:lstStyle/>
          <a:p>
            <a:pPr algn="just"/>
            <a:r>
              <a:rPr lang="en-US" sz="2400" b="1" dirty="0"/>
              <a:t>Machine learning (ML) </a:t>
            </a:r>
            <a:r>
              <a:rPr lang="en-US" sz="2400" dirty="0"/>
              <a:t>— a subset of artificial intelligence (AI) — is more than a technique for analyzing data. It's a system that is fueled by data, with the ability to learn and improve by using algorithms that provide new insights without being explicitly programmed to do so.</a:t>
            </a:r>
          </a:p>
        </p:txBody>
      </p:sp>
      <p:sp>
        <p:nvSpPr>
          <p:cNvPr id="4" name="Footer Placeholder 3">
            <a:extLst>
              <a:ext uri="{FF2B5EF4-FFF2-40B4-BE49-F238E27FC236}">
                <a16:creationId xmlns:a16="http://schemas.microsoft.com/office/drawing/2014/main" id="{8B7FF8A8-0EE5-4FBA-BF8E-B6581D69678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455622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F09D37-92F1-4195-A5C5-D1FA722B7E44}"/>
              </a:ext>
            </a:extLst>
          </p:cNvPr>
          <p:cNvGraphicFramePr>
            <a:graphicFrameLocks noGrp="1"/>
          </p:cNvGraphicFramePr>
          <p:nvPr>
            <p:extLst>
              <p:ext uri="{D42A27DB-BD31-4B8C-83A1-F6EECF244321}">
                <p14:modId xmlns:p14="http://schemas.microsoft.com/office/powerpoint/2010/main" val="1720049660"/>
              </p:ext>
            </p:extLst>
          </p:nvPr>
        </p:nvGraphicFramePr>
        <p:xfrm>
          <a:off x="257176" y="1074199"/>
          <a:ext cx="11506199" cy="4458062"/>
        </p:xfrm>
        <a:graphic>
          <a:graphicData uri="http://schemas.openxmlformats.org/drawingml/2006/table">
            <a:tbl>
              <a:tblPr firstRow="1" bandRow="1">
                <a:tableStyleId>{5940675A-B579-460E-94D1-54222C63F5DA}</a:tableStyleId>
              </a:tblPr>
              <a:tblGrid>
                <a:gridCol w="2982753">
                  <a:extLst>
                    <a:ext uri="{9D8B030D-6E8A-4147-A177-3AD203B41FA5}">
                      <a16:colId xmlns:a16="http://schemas.microsoft.com/office/drawing/2014/main" val="3465737057"/>
                    </a:ext>
                  </a:extLst>
                </a:gridCol>
                <a:gridCol w="3004919">
                  <a:extLst>
                    <a:ext uri="{9D8B030D-6E8A-4147-A177-3AD203B41FA5}">
                      <a16:colId xmlns:a16="http://schemas.microsoft.com/office/drawing/2014/main" val="3488911901"/>
                    </a:ext>
                  </a:extLst>
                </a:gridCol>
                <a:gridCol w="5518527">
                  <a:extLst>
                    <a:ext uri="{9D8B030D-6E8A-4147-A177-3AD203B41FA5}">
                      <a16:colId xmlns:a16="http://schemas.microsoft.com/office/drawing/2014/main" val="80602165"/>
                    </a:ext>
                  </a:extLst>
                </a:gridCol>
              </a:tblGrid>
              <a:tr h="7936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Type</a:t>
                      </a:r>
                    </a:p>
                  </a:txBody>
                  <a:tcPr>
                    <a:solidFill>
                      <a:schemeClr val="tx2">
                        <a:lumMod val="20000"/>
                        <a:lumOff val="80000"/>
                      </a:schemeClr>
                    </a:solidFill>
                  </a:tcPr>
                </a:tc>
                <a:tc>
                  <a:txBody>
                    <a:bodyPr/>
                    <a:lstStyle/>
                    <a:p>
                      <a:pPr algn="ctr"/>
                      <a:r>
                        <a:rPr lang="en-US" b="1" dirty="0"/>
                        <a:t>Model /Algorithm or Task </a:t>
                      </a:r>
                    </a:p>
                  </a:txBody>
                  <a:tcPr>
                    <a:solidFill>
                      <a:schemeClr val="tx2">
                        <a:lumMod val="20000"/>
                        <a:lumOff val="80000"/>
                      </a:schemeClr>
                    </a:solidFill>
                  </a:tcPr>
                </a:tc>
                <a:tc>
                  <a:txBody>
                    <a:bodyPr/>
                    <a:lstStyle/>
                    <a:p>
                      <a:pPr algn="ctr"/>
                      <a:r>
                        <a:rPr lang="en-US" b="1" dirty="0"/>
                        <a:t>Usage Examples in Business </a:t>
                      </a:r>
                    </a:p>
                  </a:txBody>
                  <a:tcPr>
                    <a:solidFill>
                      <a:schemeClr val="tx2">
                        <a:lumMod val="20000"/>
                        <a:lumOff val="80000"/>
                      </a:schemeClr>
                    </a:solidFill>
                  </a:tcPr>
                </a:tc>
                <a:extLst>
                  <a:ext uri="{0D108BD9-81ED-4DB2-BD59-A6C34878D82A}">
                    <a16:rowId xmlns:a16="http://schemas.microsoft.com/office/drawing/2014/main" val="1198758129"/>
                  </a:ext>
                </a:extLst>
              </a:tr>
              <a:tr h="975343">
                <a:tc>
                  <a:txBody>
                    <a:bodyPr/>
                    <a:lstStyle/>
                    <a:p>
                      <a:pPr algn="just"/>
                      <a:r>
                        <a:rPr lang="en-US" sz="2400" b="1" i="0" u="none" strike="noStrike" kern="1200" baseline="0" dirty="0">
                          <a:solidFill>
                            <a:schemeClr val="tx1"/>
                          </a:solidFill>
                          <a:latin typeface="+mn-lt"/>
                          <a:ea typeface="+mn-ea"/>
                          <a:cs typeface="+mn-cs"/>
                        </a:rPr>
                        <a:t>Supervised</a:t>
                      </a:r>
                      <a:endParaRPr lang="en-US" sz="2400" b="1" dirty="0"/>
                    </a:p>
                  </a:txBody>
                  <a:tcPr/>
                </a:tc>
                <a:tc>
                  <a:txBody>
                    <a:bodyPr/>
                    <a:lstStyle/>
                    <a:p>
                      <a:pPr algn="just"/>
                      <a:r>
                        <a:rPr lang="en-US" sz="2400" b="0" i="0" u="none" strike="noStrike" kern="1200" baseline="0" dirty="0">
                          <a:solidFill>
                            <a:schemeClr val="tx1"/>
                          </a:solidFill>
                          <a:latin typeface="+mn-lt"/>
                          <a:ea typeface="+mn-ea"/>
                          <a:cs typeface="+mn-cs"/>
                        </a:rPr>
                        <a:t>Neural network</a:t>
                      </a:r>
                      <a:endParaRPr lang="en-US" sz="2400" dirty="0"/>
                    </a:p>
                  </a:txBody>
                  <a:tcPr/>
                </a:tc>
                <a:tc>
                  <a:txBody>
                    <a:bodyPr/>
                    <a:lstStyle/>
                    <a:p>
                      <a:pPr algn="just"/>
                      <a:r>
                        <a:rPr lang="en-US" sz="2400" b="0" i="0" u="none" strike="noStrike" kern="1200" baseline="0" dirty="0">
                          <a:solidFill>
                            <a:schemeClr val="tx1"/>
                          </a:solidFill>
                          <a:latin typeface="+mn-lt"/>
                          <a:ea typeface="+mn-ea"/>
                          <a:cs typeface="+mn-cs"/>
                        </a:rPr>
                        <a:t>■ Predicting financial results</a:t>
                      </a:r>
                    </a:p>
                    <a:p>
                      <a:pPr algn="just"/>
                      <a:r>
                        <a:rPr lang="en-US" sz="2400" b="0" i="0" u="none" strike="noStrike" kern="1200" baseline="0" dirty="0">
                          <a:solidFill>
                            <a:schemeClr val="tx1"/>
                          </a:solidFill>
                          <a:latin typeface="+mn-lt"/>
                          <a:ea typeface="+mn-ea"/>
                          <a:cs typeface="+mn-cs"/>
                        </a:rPr>
                        <a:t>■ Fraud detection</a:t>
                      </a:r>
                      <a:endParaRPr lang="en-US" sz="2400" dirty="0"/>
                    </a:p>
                  </a:txBody>
                  <a:tcPr/>
                </a:tc>
                <a:extLst>
                  <a:ext uri="{0D108BD9-81ED-4DB2-BD59-A6C34878D82A}">
                    <a16:rowId xmlns:a16="http://schemas.microsoft.com/office/drawing/2014/main" val="29740668"/>
                  </a:ext>
                </a:extLst>
              </a:tr>
              <a:tr h="942975">
                <a:tc>
                  <a:txBody>
                    <a:bodyPr/>
                    <a:lstStyle/>
                    <a:p>
                      <a:pPr algn="just"/>
                      <a:r>
                        <a:rPr lang="en-US" sz="2400" b="1" i="0" u="none" strike="noStrike" kern="1200" baseline="0" dirty="0">
                          <a:solidFill>
                            <a:schemeClr val="tx1"/>
                          </a:solidFill>
                          <a:latin typeface="+mn-lt"/>
                          <a:ea typeface="+mn-ea"/>
                          <a:cs typeface="+mn-cs"/>
                        </a:rPr>
                        <a:t>Supervised</a:t>
                      </a:r>
                      <a:endParaRPr lang="en-US" sz="2400" b="1" dirty="0"/>
                    </a:p>
                  </a:txBody>
                  <a:tcPr/>
                </a:tc>
                <a:tc>
                  <a:txBody>
                    <a:bodyPr/>
                    <a:lstStyle/>
                    <a:p>
                      <a:pPr algn="just"/>
                      <a:r>
                        <a:rPr lang="en-US" sz="2400" b="0" i="0" u="none" strike="noStrike" kern="1200" baseline="0" dirty="0">
                          <a:solidFill>
                            <a:schemeClr val="tx1"/>
                          </a:solidFill>
                          <a:latin typeface="+mn-lt"/>
                          <a:ea typeface="+mn-ea"/>
                          <a:cs typeface="+mn-cs"/>
                        </a:rPr>
                        <a:t>Classification and/or</a:t>
                      </a:r>
                    </a:p>
                    <a:p>
                      <a:pPr algn="just"/>
                      <a:r>
                        <a:rPr lang="en-US" sz="2400" b="0" i="0" u="none" strike="noStrike" kern="1200" baseline="0" dirty="0">
                          <a:solidFill>
                            <a:schemeClr val="tx1"/>
                          </a:solidFill>
                          <a:latin typeface="+mn-lt"/>
                          <a:ea typeface="+mn-ea"/>
                          <a:cs typeface="+mn-cs"/>
                        </a:rPr>
                        <a:t>Regression</a:t>
                      </a:r>
                      <a:endParaRPr lang="en-US" sz="2400" dirty="0"/>
                    </a:p>
                  </a:txBody>
                  <a:tcPr/>
                </a:tc>
                <a:tc>
                  <a:txBody>
                    <a:bodyPr/>
                    <a:lstStyle/>
                    <a:p>
                      <a:r>
                        <a:rPr lang="en-US" sz="2400" b="0" i="0" u="none" strike="noStrike" kern="1200" baseline="0" dirty="0">
                          <a:solidFill>
                            <a:schemeClr val="tx1"/>
                          </a:solidFill>
                          <a:latin typeface="+mn-lt"/>
                          <a:ea typeface="+mn-ea"/>
                          <a:cs typeface="+mn-cs"/>
                        </a:rPr>
                        <a:t>■ Spam filtering</a:t>
                      </a:r>
                    </a:p>
                    <a:p>
                      <a:r>
                        <a:rPr lang="en-US" sz="2400" b="0" i="0" u="none" strike="noStrike" kern="1200" baseline="0" dirty="0">
                          <a:solidFill>
                            <a:schemeClr val="tx1"/>
                          </a:solidFill>
                          <a:latin typeface="+mn-lt"/>
                          <a:ea typeface="+mn-ea"/>
                          <a:cs typeface="+mn-cs"/>
                        </a:rPr>
                        <a:t>■ Fraud detection</a:t>
                      </a:r>
                      <a:endParaRPr lang="en-US" sz="2400" dirty="0"/>
                    </a:p>
                  </a:txBody>
                  <a:tcPr/>
                </a:tc>
                <a:extLst>
                  <a:ext uri="{0D108BD9-81ED-4DB2-BD59-A6C34878D82A}">
                    <a16:rowId xmlns:a16="http://schemas.microsoft.com/office/drawing/2014/main" val="2431186767"/>
                  </a:ext>
                </a:extLst>
              </a:tr>
              <a:tr h="1746074">
                <a:tc>
                  <a:txBody>
                    <a:bodyPr/>
                    <a:lstStyle/>
                    <a:p>
                      <a:pPr algn="just"/>
                      <a:r>
                        <a:rPr lang="en-US" sz="2400" b="1" i="0" u="none" strike="noStrike" kern="1200" baseline="0" dirty="0">
                          <a:solidFill>
                            <a:schemeClr val="tx1"/>
                          </a:solidFill>
                          <a:latin typeface="+mn-lt"/>
                          <a:ea typeface="+mn-ea"/>
                          <a:cs typeface="+mn-cs"/>
                        </a:rPr>
                        <a:t>Supervised</a:t>
                      </a:r>
                      <a:endParaRPr lang="en-US" sz="2400" b="1" dirty="0"/>
                    </a:p>
                  </a:txBody>
                  <a:tcPr/>
                </a:tc>
                <a:tc>
                  <a:txBody>
                    <a:bodyPr/>
                    <a:lstStyle/>
                    <a:p>
                      <a:pPr algn="just"/>
                      <a:r>
                        <a:rPr lang="en-US" sz="2400" b="0" i="0" u="none" strike="noStrike" kern="1200" baseline="0" dirty="0">
                          <a:solidFill>
                            <a:schemeClr val="tx1"/>
                          </a:solidFill>
                          <a:latin typeface="+mn-lt"/>
                          <a:ea typeface="+mn-ea"/>
                          <a:cs typeface="+mn-cs"/>
                        </a:rPr>
                        <a:t>Decision tree</a:t>
                      </a:r>
                      <a:endParaRPr lang="en-US" sz="2400" dirty="0"/>
                    </a:p>
                  </a:txBody>
                  <a:tcPr/>
                </a:tc>
                <a:tc>
                  <a:txBody>
                    <a:bodyPr/>
                    <a:lstStyle/>
                    <a:p>
                      <a:r>
                        <a:rPr lang="en-US" sz="2400" b="0" i="0" u="none" strike="noStrike" kern="1200" baseline="0" dirty="0">
                          <a:solidFill>
                            <a:schemeClr val="tx1"/>
                          </a:solidFill>
                          <a:latin typeface="+mn-lt"/>
                          <a:ea typeface="+mn-ea"/>
                          <a:cs typeface="+mn-cs"/>
                        </a:rPr>
                        <a:t>■ Risk assessment</a:t>
                      </a:r>
                    </a:p>
                    <a:p>
                      <a:r>
                        <a:rPr lang="en-US" sz="2400" b="0" i="0" u="none" strike="noStrike" kern="1200" baseline="0" dirty="0">
                          <a:solidFill>
                            <a:schemeClr val="tx1"/>
                          </a:solidFill>
                          <a:latin typeface="+mn-lt"/>
                          <a:ea typeface="+mn-ea"/>
                          <a:cs typeface="+mn-cs"/>
                        </a:rPr>
                        <a:t>■ Threat management systems</a:t>
                      </a:r>
                    </a:p>
                    <a:p>
                      <a:r>
                        <a:rPr lang="en-US" sz="2400" b="0" i="0" u="none" strike="noStrike" kern="1200" baseline="0" dirty="0">
                          <a:solidFill>
                            <a:schemeClr val="tx1"/>
                          </a:solidFill>
                          <a:latin typeface="+mn-lt"/>
                          <a:ea typeface="+mn-ea"/>
                          <a:cs typeface="+mn-cs"/>
                        </a:rPr>
                        <a:t>■ Any optimization problem where an exhaustive search is not feasible</a:t>
                      </a:r>
                      <a:endParaRPr lang="en-US" sz="2400" dirty="0"/>
                    </a:p>
                  </a:txBody>
                  <a:tcPr/>
                </a:tc>
                <a:extLst>
                  <a:ext uri="{0D108BD9-81ED-4DB2-BD59-A6C34878D82A}">
                    <a16:rowId xmlns:a16="http://schemas.microsoft.com/office/drawing/2014/main" val="1293437499"/>
                  </a:ext>
                </a:extLst>
              </a:tr>
            </a:tbl>
          </a:graphicData>
        </a:graphic>
      </p:graphicFrame>
      <p:sp>
        <p:nvSpPr>
          <p:cNvPr id="5" name="Title 4">
            <a:extLst>
              <a:ext uri="{FF2B5EF4-FFF2-40B4-BE49-F238E27FC236}">
                <a16:creationId xmlns:a16="http://schemas.microsoft.com/office/drawing/2014/main" id="{F46355CC-147E-4B84-AD1E-DD6DEAF70BE5}"/>
              </a:ext>
            </a:extLst>
          </p:cNvPr>
          <p:cNvSpPr>
            <a:spLocks noGrp="1"/>
          </p:cNvSpPr>
          <p:nvPr>
            <p:ph type="title"/>
          </p:nvPr>
        </p:nvSpPr>
        <p:spPr>
          <a:xfrm>
            <a:off x="121921" y="0"/>
            <a:ext cx="12070079" cy="576775"/>
          </a:xfrm>
          <a:solidFill>
            <a:schemeClr val="accent1">
              <a:lumMod val="40000"/>
              <a:lumOff val="60000"/>
            </a:schemeClr>
          </a:solidFill>
        </p:spPr>
        <p:txBody>
          <a:bodyPr>
            <a:normAutofit fontScale="90000"/>
          </a:bodyPr>
          <a:lstStyle/>
          <a:p>
            <a:r>
              <a:rPr lang="en-US" sz="2800" b="1" dirty="0"/>
              <a:t>Table1: Examples of Types of Machine Learning Algorithms / Problem Solving Approaches</a:t>
            </a:r>
          </a:p>
        </p:txBody>
      </p:sp>
    </p:spTree>
    <p:extLst>
      <p:ext uri="{BB962C8B-B14F-4D97-AF65-F5344CB8AC3E}">
        <p14:creationId xmlns:p14="http://schemas.microsoft.com/office/powerpoint/2010/main" val="329911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F09D37-92F1-4195-A5C5-D1FA722B7E44}"/>
              </a:ext>
            </a:extLst>
          </p:cNvPr>
          <p:cNvGraphicFramePr>
            <a:graphicFrameLocks noGrp="1"/>
          </p:cNvGraphicFramePr>
          <p:nvPr>
            <p:extLst>
              <p:ext uri="{D42A27DB-BD31-4B8C-83A1-F6EECF244321}">
                <p14:modId xmlns:p14="http://schemas.microsoft.com/office/powerpoint/2010/main" val="1664225618"/>
              </p:ext>
            </p:extLst>
          </p:nvPr>
        </p:nvGraphicFramePr>
        <p:xfrm>
          <a:off x="173635" y="1186180"/>
          <a:ext cx="11722810" cy="4485640"/>
        </p:xfrm>
        <a:graphic>
          <a:graphicData uri="http://schemas.openxmlformats.org/drawingml/2006/table">
            <a:tbl>
              <a:tblPr firstRow="1" bandRow="1">
                <a:tableStyleId>{5940675A-B579-460E-94D1-54222C63F5DA}</a:tableStyleId>
              </a:tblPr>
              <a:tblGrid>
                <a:gridCol w="2893135">
                  <a:extLst>
                    <a:ext uri="{9D8B030D-6E8A-4147-A177-3AD203B41FA5}">
                      <a16:colId xmlns:a16="http://schemas.microsoft.com/office/drawing/2014/main" val="3465737057"/>
                    </a:ext>
                  </a:extLst>
                </a:gridCol>
                <a:gridCol w="3357562">
                  <a:extLst>
                    <a:ext uri="{9D8B030D-6E8A-4147-A177-3AD203B41FA5}">
                      <a16:colId xmlns:a16="http://schemas.microsoft.com/office/drawing/2014/main" val="3488911901"/>
                    </a:ext>
                  </a:extLst>
                </a:gridCol>
                <a:gridCol w="5472113">
                  <a:extLst>
                    <a:ext uri="{9D8B030D-6E8A-4147-A177-3AD203B41FA5}">
                      <a16:colId xmlns:a16="http://schemas.microsoft.com/office/drawing/2014/main" val="80602165"/>
                    </a:ext>
                  </a:extLst>
                </a:gridCol>
              </a:tblGrid>
              <a:tr h="370840">
                <a:tc>
                  <a:txBody>
                    <a:bodyPr/>
                    <a:lstStyle/>
                    <a:p>
                      <a:pPr algn="ctr"/>
                      <a:r>
                        <a:rPr lang="en-US" b="1" dirty="0"/>
                        <a:t>Type </a:t>
                      </a:r>
                    </a:p>
                  </a:txBody>
                  <a:tcPr>
                    <a:solidFill>
                      <a:schemeClr val="tx2">
                        <a:lumMod val="20000"/>
                        <a:lumOff val="80000"/>
                      </a:schemeClr>
                    </a:solidFill>
                  </a:tcPr>
                </a:tc>
                <a:tc>
                  <a:txBody>
                    <a:bodyPr/>
                    <a:lstStyle/>
                    <a:p>
                      <a:pPr algn="ctr"/>
                      <a:r>
                        <a:rPr lang="en-US" b="1" dirty="0"/>
                        <a:t>Model /Algorithm or Task </a:t>
                      </a:r>
                    </a:p>
                  </a:txBody>
                  <a:tcPr>
                    <a:solidFill>
                      <a:schemeClr val="tx2">
                        <a:lumMod val="20000"/>
                        <a:lumOff val="80000"/>
                      </a:schemeClr>
                    </a:solidFill>
                  </a:tcPr>
                </a:tc>
                <a:tc>
                  <a:txBody>
                    <a:bodyPr/>
                    <a:lstStyle/>
                    <a:p>
                      <a:pPr algn="ctr"/>
                      <a:r>
                        <a:rPr lang="en-US" b="1" dirty="0"/>
                        <a:t>Usage Examples in Business </a:t>
                      </a:r>
                    </a:p>
                  </a:txBody>
                  <a:tcPr>
                    <a:solidFill>
                      <a:schemeClr val="tx2">
                        <a:lumMod val="20000"/>
                        <a:lumOff val="80000"/>
                      </a:schemeClr>
                    </a:solidFill>
                  </a:tcPr>
                </a:tc>
                <a:extLst>
                  <a:ext uri="{0D108BD9-81ED-4DB2-BD59-A6C34878D82A}">
                    <a16:rowId xmlns:a16="http://schemas.microsoft.com/office/drawing/2014/main" val="1198758129"/>
                  </a:ext>
                </a:extLst>
              </a:tr>
              <a:tr h="370840">
                <a:tc>
                  <a:txBody>
                    <a:bodyPr/>
                    <a:lstStyle/>
                    <a:p>
                      <a:pPr algn="just"/>
                      <a:r>
                        <a:rPr lang="en-US" sz="2800" b="1" i="0" u="none" strike="noStrike" kern="1200" baseline="0" dirty="0">
                          <a:solidFill>
                            <a:schemeClr val="tx1"/>
                          </a:solidFill>
                          <a:latin typeface="+mn-lt"/>
                          <a:ea typeface="+mn-ea"/>
                          <a:cs typeface="+mn-cs"/>
                        </a:rPr>
                        <a:t>Unsupervised</a:t>
                      </a:r>
                      <a:endParaRPr lang="en-US" sz="2800" b="1" dirty="0"/>
                    </a:p>
                  </a:txBody>
                  <a:tcPr/>
                </a:tc>
                <a:tc>
                  <a:txBody>
                    <a:bodyPr/>
                    <a:lstStyle/>
                    <a:p>
                      <a:pPr algn="just"/>
                      <a:r>
                        <a:rPr lang="en-US" sz="2800" b="0" i="0" u="none" strike="noStrike" kern="1200" baseline="0" dirty="0">
                          <a:solidFill>
                            <a:schemeClr val="tx1"/>
                          </a:solidFill>
                          <a:latin typeface="+mn-lt"/>
                          <a:ea typeface="+mn-ea"/>
                          <a:cs typeface="+mn-cs"/>
                        </a:rPr>
                        <a:t>Cluster analysis</a:t>
                      </a:r>
                      <a:endParaRPr lang="en-US" sz="2800" dirty="0"/>
                    </a:p>
                  </a:txBody>
                  <a:tcPr/>
                </a:tc>
                <a:tc>
                  <a:txBody>
                    <a:bodyPr/>
                    <a:lstStyle/>
                    <a:p>
                      <a:r>
                        <a:rPr lang="en-US" sz="2800" b="0" i="0" u="none" strike="noStrike" kern="1200" baseline="0" dirty="0">
                          <a:solidFill>
                            <a:schemeClr val="tx1"/>
                          </a:solidFill>
                          <a:latin typeface="+mn-lt"/>
                          <a:ea typeface="+mn-ea"/>
                          <a:cs typeface="+mn-cs"/>
                        </a:rPr>
                        <a:t>■ Financial transactions</a:t>
                      </a:r>
                    </a:p>
                    <a:p>
                      <a:r>
                        <a:rPr lang="en-US" sz="2800" b="0" i="0" u="none" strike="noStrike" kern="1200" baseline="0" dirty="0">
                          <a:solidFill>
                            <a:schemeClr val="tx1"/>
                          </a:solidFill>
                          <a:latin typeface="+mn-lt"/>
                          <a:ea typeface="+mn-ea"/>
                          <a:cs typeface="+mn-cs"/>
                        </a:rPr>
                        <a:t>■ Streaming analytics in IoT</a:t>
                      </a:r>
                    </a:p>
                    <a:p>
                      <a:r>
                        <a:rPr lang="en-US" sz="2800" b="0" i="0" u="none" strike="noStrike" kern="1200" baseline="0" dirty="0">
                          <a:solidFill>
                            <a:schemeClr val="tx1"/>
                          </a:solidFill>
                          <a:latin typeface="+mn-lt"/>
                          <a:ea typeface="+mn-ea"/>
                          <a:cs typeface="+mn-cs"/>
                        </a:rPr>
                        <a:t>■ Underwriting in insurance</a:t>
                      </a:r>
                      <a:endParaRPr lang="en-US" sz="2800" dirty="0"/>
                    </a:p>
                  </a:txBody>
                  <a:tcPr/>
                </a:tc>
                <a:extLst>
                  <a:ext uri="{0D108BD9-81ED-4DB2-BD59-A6C34878D82A}">
                    <a16:rowId xmlns:a16="http://schemas.microsoft.com/office/drawing/2014/main" val="29740668"/>
                  </a:ext>
                </a:extLst>
              </a:tr>
              <a:tr h="370840">
                <a:tc>
                  <a:txBody>
                    <a:bodyPr/>
                    <a:lstStyle/>
                    <a:p>
                      <a:pPr algn="just"/>
                      <a:r>
                        <a:rPr lang="en-US" sz="2800" b="1" i="0" u="none" strike="noStrike" kern="1200" baseline="0" dirty="0">
                          <a:solidFill>
                            <a:schemeClr val="tx1"/>
                          </a:solidFill>
                          <a:latin typeface="+mn-lt"/>
                          <a:ea typeface="+mn-ea"/>
                          <a:cs typeface="+mn-cs"/>
                        </a:rPr>
                        <a:t>Unsupervised</a:t>
                      </a:r>
                      <a:endParaRPr lang="en-US" sz="2800" b="1" dirty="0"/>
                    </a:p>
                  </a:txBody>
                  <a:tcPr/>
                </a:tc>
                <a:tc>
                  <a:txBody>
                    <a:bodyPr/>
                    <a:lstStyle/>
                    <a:p>
                      <a:r>
                        <a:rPr lang="en-US" sz="2800" b="0" i="0" u="none" strike="noStrike" kern="1200" baseline="0" dirty="0">
                          <a:solidFill>
                            <a:schemeClr val="tx1"/>
                          </a:solidFill>
                          <a:latin typeface="+mn-lt"/>
                          <a:ea typeface="+mn-ea"/>
                          <a:cs typeface="+mn-cs"/>
                        </a:rPr>
                        <a:t>Pattern</a:t>
                      </a:r>
                    </a:p>
                    <a:p>
                      <a:r>
                        <a:rPr lang="en-US" sz="2800" b="0" i="0" u="none" strike="noStrike" kern="1200" baseline="0" dirty="0">
                          <a:solidFill>
                            <a:schemeClr val="tx1"/>
                          </a:solidFill>
                          <a:latin typeface="+mn-lt"/>
                          <a:ea typeface="+mn-ea"/>
                          <a:cs typeface="+mn-cs"/>
                        </a:rPr>
                        <a:t>recognition</a:t>
                      </a:r>
                      <a:endParaRPr lang="en-US" sz="2800" dirty="0"/>
                    </a:p>
                  </a:txBody>
                  <a:tcPr/>
                </a:tc>
                <a:tc>
                  <a:txBody>
                    <a:bodyPr/>
                    <a:lstStyle/>
                    <a:p>
                      <a:r>
                        <a:rPr lang="en-US" sz="2800" b="0" i="0" u="none" strike="noStrike" kern="1200" baseline="0" dirty="0">
                          <a:solidFill>
                            <a:schemeClr val="tx1"/>
                          </a:solidFill>
                          <a:latin typeface="+mn-lt"/>
                          <a:ea typeface="+mn-ea"/>
                          <a:cs typeface="+mn-cs"/>
                        </a:rPr>
                        <a:t>■ Spam detection</a:t>
                      </a:r>
                    </a:p>
                    <a:p>
                      <a:r>
                        <a:rPr lang="en-US" sz="2800" b="0" i="0" u="none" strike="noStrike" kern="1200" baseline="0" dirty="0">
                          <a:solidFill>
                            <a:schemeClr val="tx1"/>
                          </a:solidFill>
                          <a:latin typeface="+mn-lt"/>
                          <a:ea typeface="+mn-ea"/>
                          <a:cs typeface="+mn-cs"/>
                        </a:rPr>
                        <a:t>■ Biometrics</a:t>
                      </a:r>
                    </a:p>
                    <a:p>
                      <a:r>
                        <a:rPr lang="en-US" sz="2800" b="0" i="0" u="none" strike="noStrike" kern="1200" baseline="0" dirty="0">
                          <a:solidFill>
                            <a:schemeClr val="tx1"/>
                          </a:solidFill>
                          <a:latin typeface="+mn-lt"/>
                          <a:ea typeface="+mn-ea"/>
                          <a:cs typeface="+mn-cs"/>
                        </a:rPr>
                        <a:t>■ Identity management</a:t>
                      </a:r>
                      <a:endParaRPr lang="en-US" sz="2800" dirty="0"/>
                    </a:p>
                  </a:txBody>
                  <a:tcPr/>
                </a:tc>
                <a:extLst>
                  <a:ext uri="{0D108BD9-81ED-4DB2-BD59-A6C34878D82A}">
                    <a16:rowId xmlns:a16="http://schemas.microsoft.com/office/drawing/2014/main" val="2431186767"/>
                  </a:ext>
                </a:extLst>
              </a:tr>
              <a:tr h="370840">
                <a:tc>
                  <a:txBody>
                    <a:bodyPr/>
                    <a:lstStyle/>
                    <a:p>
                      <a:pPr algn="just"/>
                      <a:r>
                        <a:rPr lang="en-US" sz="2800" b="1" i="0" u="none" strike="noStrike" kern="1200" baseline="0" dirty="0">
                          <a:solidFill>
                            <a:schemeClr val="tx1"/>
                          </a:solidFill>
                          <a:latin typeface="+mn-lt"/>
                          <a:ea typeface="+mn-ea"/>
                          <a:cs typeface="+mn-cs"/>
                        </a:rPr>
                        <a:t>Unsupervised</a:t>
                      </a:r>
                      <a:endParaRPr lang="en-US" sz="2800" b="1" dirty="0"/>
                    </a:p>
                  </a:txBody>
                  <a:tcPr/>
                </a:tc>
                <a:tc>
                  <a:txBody>
                    <a:bodyPr/>
                    <a:lstStyle/>
                    <a:p>
                      <a:r>
                        <a:rPr lang="en-US" sz="2800" b="0" i="0" u="none" strike="noStrike" kern="1200" baseline="0" dirty="0">
                          <a:solidFill>
                            <a:schemeClr val="tx1"/>
                          </a:solidFill>
                          <a:latin typeface="+mn-lt"/>
                          <a:ea typeface="+mn-ea"/>
                          <a:cs typeface="+mn-cs"/>
                        </a:rPr>
                        <a:t>Association rule</a:t>
                      </a:r>
                    </a:p>
                    <a:p>
                      <a:r>
                        <a:rPr lang="en-US" sz="2800" b="0" i="0" u="none" strike="noStrike" kern="1200" baseline="0" dirty="0">
                          <a:solidFill>
                            <a:schemeClr val="tx1"/>
                          </a:solidFill>
                          <a:latin typeface="+mn-lt"/>
                          <a:ea typeface="+mn-ea"/>
                          <a:cs typeface="+mn-cs"/>
                        </a:rPr>
                        <a:t>learning</a:t>
                      </a:r>
                      <a:endParaRPr lang="en-US" sz="2800" dirty="0"/>
                    </a:p>
                  </a:txBody>
                  <a:tcPr/>
                </a:tc>
                <a:tc>
                  <a:txBody>
                    <a:bodyPr/>
                    <a:lstStyle/>
                    <a:p>
                      <a:r>
                        <a:rPr lang="en-US" sz="2800" b="0" i="0" u="none" strike="noStrike" kern="1200" baseline="0" dirty="0">
                          <a:solidFill>
                            <a:schemeClr val="tx1"/>
                          </a:solidFill>
                          <a:latin typeface="+mn-lt"/>
                          <a:ea typeface="+mn-ea"/>
                          <a:cs typeface="+mn-cs"/>
                        </a:rPr>
                        <a:t>■ Security and intrusion detection</a:t>
                      </a:r>
                    </a:p>
                    <a:p>
                      <a:r>
                        <a:rPr lang="en-US" sz="2800" b="0" i="0" u="none" strike="noStrike" kern="1200" baseline="0" dirty="0">
                          <a:solidFill>
                            <a:schemeClr val="tx1"/>
                          </a:solidFill>
                          <a:latin typeface="+mn-lt"/>
                          <a:ea typeface="+mn-ea"/>
                          <a:cs typeface="+mn-cs"/>
                        </a:rPr>
                        <a:t>■ Bioinformatics</a:t>
                      </a:r>
                    </a:p>
                    <a:p>
                      <a:r>
                        <a:rPr lang="en-US" sz="2800" b="0" i="0" u="none" strike="noStrike" kern="1200" baseline="0" dirty="0">
                          <a:solidFill>
                            <a:schemeClr val="tx1"/>
                          </a:solidFill>
                          <a:latin typeface="+mn-lt"/>
                          <a:ea typeface="+mn-ea"/>
                          <a:cs typeface="+mn-cs"/>
                        </a:rPr>
                        <a:t>■Manufacturing and Assembly</a:t>
                      </a:r>
                      <a:endParaRPr lang="en-US" sz="2800" dirty="0"/>
                    </a:p>
                  </a:txBody>
                  <a:tcPr/>
                </a:tc>
                <a:extLst>
                  <a:ext uri="{0D108BD9-81ED-4DB2-BD59-A6C34878D82A}">
                    <a16:rowId xmlns:a16="http://schemas.microsoft.com/office/drawing/2014/main" val="1293437499"/>
                  </a:ext>
                </a:extLst>
              </a:tr>
            </a:tbl>
          </a:graphicData>
        </a:graphic>
      </p:graphicFrame>
      <p:sp>
        <p:nvSpPr>
          <p:cNvPr id="5" name="Title 4">
            <a:extLst>
              <a:ext uri="{FF2B5EF4-FFF2-40B4-BE49-F238E27FC236}">
                <a16:creationId xmlns:a16="http://schemas.microsoft.com/office/drawing/2014/main" id="{F46355CC-147E-4B84-AD1E-DD6DEAF70BE5}"/>
              </a:ext>
            </a:extLst>
          </p:cNvPr>
          <p:cNvSpPr>
            <a:spLocks noGrp="1"/>
          </p:cNvSpPr>
          <p:nvPr>
            <p:ph type="title"/>
          </p:nvPr>
        </p:nvSpPr>
        <p:spPr>
          <a:xfrm>
            <a:off x="1" y="0"/>
            <a:ext cx="12070079" cy="576775"/>
          </a:xfrm>
          <a:solidFill>
            <a:schemeClr val="accent1">
              <a:lumMod val="40000"/>
              <a:lumOff val="60000"/>
            </a:schemeClr>
          </a:solidFill>
        </p:spPr>
        <p:txBody>
          <a:bodyPr>
            <a:normAutofit fontScale="90000"/>
          </a:bodyPr>
          <a:lstStyle/>
          <a:p>
            <a:r>
              <a:rPr lang="en-US" sz="2800" b="1" dirty="0"/>
              <a:t>Table1: Examples of Types of Machine Learning Algorithms / Problem Solving Approaches</a:t>
            </a:r>
          </a:p>
        </p:txBody>
      </p:sp>
    </p:spTree>
    <p:extLst>
      <p:ext uri="{BB962C8B-B14F-4D97-AF65-F5344CB8AC3E}">
        <p14:creationId xmlns:p14="http://schemas.microsoft.com/office/powerpoint/2010/main" val="25992092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1828801" y="762000"/>
            <a:ext cx="8686799" cy="5334000"/>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D8A86CE8-2541-4E46-891D-84ACC318CD1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990204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645B-75F3-4EDF-B316-A3BA28B79A55}"/>
              </a:ext>
            </a:extLst>
          </p:cNvPr>
          <p:cNvSpPr>
            <a:spLocks noGrp="1"/>
          </p:cNvSpPr>
          <p:nvPr>
            <p:ph type="title"/>
          </p:nvPr>
        </p:nvSpPr>
        <p:spPr>
          <a:xfrm>
            <a:off x="739726" y="2236128"/>
            <a:ext cx="10515600" cy="1325563"/>
          </a:xfrm>
          <a:solidFill>
            <a:schemeClr val="accent1">
              <a:lumMod val="40000"/>
              <a:lumOff val="60000"/>
            </a:schemeClr>
          </a:solidFill>
        </p:spPr>
        <p:txBody>
          <a:bodyPr/>
          <a:lstStyle/>
          <a:p>
            <a:r>
              <a:rPr lang="en-US" b="1" dirty="0"/>
              <a:t>6. Open Source and Commercial Tools</a:t>
            </a:r>
          </a:p>
        </p:txBody>
      </p:sp>
      <p:sp>
        <p:nvSpPr>
          <p:cNvPr id="3" name="Footer Placeholder 2">
            <a:extLst>
              <a:ext uri="{FF2B5EF4-FFF2-40B4-BE49-F238E27FC236}">
                <a16:creationId xmlns:a16="http://schemas.microsoft.com/office/drawing/2014/main" id="{05619624-4AFA-4644-98CE-FFCDB094699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403005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D37DB-9911-4A16-90EA-2FF20B05FA77}"/>
              </a:ext>
            </a:extLst>
          </p:cNvPr>
          <p:cNvSpPr>
            <a:spLocks noGrp="1"/>
          </p:cNvSpPr>
          <p:nvPr>
            <p:ph type="title"/>
          </p:nvPr>
        </p:nvSpPr>
        <p:spPr>
          <a:solidFill>
            <a:schemeClr val="accent1">
              <a:lumMod val="60000"/>
              <a:lumOff val="40000"/>
            </a:schemeClr>
          </a:solidFill>
        </p:spPr>
        <p:txBody>
          <a:bodyPr/>
          <a:lstStyle/>
          <a:p>
            <a:r>
              <a:rPr lang="en-US" b="1" dirty="0"/>
              <a:t>Open Source Too</a:t>
            </a:r>
            <a:r>
              <a:rPr lang="en-US" dirty="0"/>
              <a:t>ls </a:t>
            </a:r>
          </a:p>
        </p:txBody>
      </p:sp>
      <p:sp>
        <p:nvSpPr>
          <p:cNvPr id="3" name="Content Placeholder 2">
            <a:extLst>
              <a:ext uri="{FF2B5EF4-FFF2-40B4-BE49-F238E27FC236}">
                <a16:creationId xmlns:a16="http://schemas.microsoft.com/office/drawing/2014/main" id="{0D46460D-FF13-48C1-9440-4AF74AD5BA93}"/>
              </a:ext>
            </a:extLst>
          </p:cNvPr>
          <p:cNvSpPr>
            <a:spLocks noGrp="1"/>
          </p:cNvSpPr>
          <p:nvPr>
            <p:ph idx="1"/>
          </p:nvPr>
        </p:nvSpPr>
        <p:spPr>
          <a:xfrm>
            <a:off x="838200" y="1825625"/>
            <a:ext cx="4001086" cy="4351338"/>
          </a:xfrm>
        </p:spPr>
        <p:txBody>
          <a:bodyPr>
            <a:normAutofit fontScale="92500" lnSpcReduction="20000"/>
          </a:bodyPr>
          <a:lstStyle/>
          <a:p>
            <a:pPr marL="514350" indent="-514350">
              <a:buFont typeface="+mj-lt"/>
              <a:buAutoNum type="arabicPeriod"/>
            </a:pPr>
            <a:r>
              <a:rPr lang="en-US" dirty="0"/>
              <a:t>Scikit Learn </a:t>
            </a:r>
          </a:p>
          <a:p>
            <a:pPr marL="514350" indent="-514350">
              <a:buFont typeface="+mj-lt"/>
              <a:buAutoNum type="arabicPeriod"/>
            </a:pPr>
            <a:r>
              <a:rPr lang="en-US" dirty="0"/>
              <a:t>Shogun</a:t>
            </a:r>
          </a:p>
          <a:p>
            <a:pPr marL="514350" indent="-514350">
              <a:buFont typeface="+mj-lt"/>
              <a:buAutoNum type="arabicPeriod"/>
            </a:pPr>
            <a:r>
              <a:rPr lang="en-US" dirty="0"/>
              <a:t>Accord.NET Framework</a:t>
            </a:r>
          </a:p>
          <a:p>
            <a:pPr marL="514350" indent="-514350">
              <a:buFont typeface="+mj-lt"/>
              <a:buAutoNum type="arabicPeriod"/>
            </a:pPr>
            <a:r>
              <a:rPr lang="en-US" dirty="0"/>
              <a:t>Spark </a:t>
            </a:r>
            <a:r>
              <a:rPr lang="en-US" dirty="0" err="1"/>
              <a:t>MLlib</a:t>
            </a:r>
            <a:endParaRPr lang="en-US" dirty="0"/>
          </a:p>
          <a:p>
            <a:pPr marL="514350" indent="-514350">
              <a:buFont typeface="+mj-lt"/>
              <a:buAutoNum type="arabicPeriod"/>
            </a:pPr>
            <a:r>
              <a:rPr lang="en-US" dirty="0"/>
              <a:t>H20</a:t>
            </a:r>
          </a:p>
          <a:p>
            <a:pPr marL="514350" indent="-514350">
              <a:buFont typeface="+mj-lt"/>
              <a:buAutoNum type="arabicPeriod"/>
            </a:pPr>
            <a:r>
              <a:rPr lang="en-US" dirty="0" err="1"/>
              <a:t>Coudera</a:t>
            </a:r>
            <a:r>
              <a:rPr lang="en-US" dirty="0"/>
              <a:t> Oryx</a:t>
            </a:r>
          </a:p>
          <a:p>
            <a:pPr marL="514350" indent="-514350">
              <a:buFont typeface="+mj-lt"/>
              <a:buAutoNum type="arabicPeriod"/>
            </a:pPr>
            <a:r>
              <a:rPr lang="en-US" dirty="0" err="1"/>
              <a:t>GoLearn</a:t>
            </a:r>
            <a:endParaRPr lang="en-US" dirty="0"/>
          </a:p>
          <a:p>
            <a:pPr marL="514350" indent="-514350">
              <a:buFont typeface="+mj-lt"/>
              <a:buAutoNum type="arabicPeriod"/>
            </a:pPr>
            <a:r>
              <a:rPr lang="en-US" dirty="0"/>
              <a:t>Weka</a:t>
            </a:r>
          </a:p>
          <a:p>
            <a:pPr marL="514350" indent="-514350">
              <a:buFont typeface="+mj-lt"/>
              <a:buAutoNum type="arabicPeriod"/>
            </a:pPr>
            <a:r>
              <a:rPr lang="en-US" dirty="0"/>
              <a:t>Deep Learn.js</a:t>
            </a:r>
          </a:p>
          <a:p>
            <a:pPr marL="514350" indent="-514350">
              <a:buFont typeface="+mj-lt"/>
              <a:buAutoNum type="arabicPeriod"/>
            </a:pPr>
            <a:r>
              <a:rPr lang="en-US" dirty="0" err="1"/>
              <a:t>ConvNet.Js</a:t>
            </a:r>
            <a:endParaRPr lang="en-US" dirty="0"/>
          </a:p>
          <a:p>
            <a:pPr marL="514350" indent="-514350">
              <a:buFont typeface="+mj-lt"/>
              <a:buAutoNum type="arabicPeriod"/>
            </a:pPr>
            <a:endParaRPr lang="en-US" dirty="0"/>
          </a:p>
        </p:txBody>
      </p:sp>
      <p:sp>
        <p:nvSpPr>
          <p:cNvPr id="4" name="Content Placeholder 2">
            <a:extLst>
              <a:ext uri="{FF2B5EF4-FFF2-40B4-BE49-F238E27FC236}">
                <a16:creationId xmlns:a16="http://schemas.microsoft.com/office/drawing/2014/main" id="{1D058678-9285-4585-9AFB-9C5AB58B8D7E}"/>
              </a:ext>
            </a:extLst>
          </p:cNvPr>
          <p:cNvSpPr txBox="1">
            <a:spLocks/>
          </p:cNvSpPr>
          <p:nvPr/>
        </p:nvSpPr>
        <p:spPr>
          <a:xfrm>
            <a:off x="6096000" y="1679185"/>
            <a:ext cx="52578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11"/>
            </a:pPr>
            <a:r>
              <a:rPr lang="en-US" dirty="0" err="1"/>
              <a:t>OpenAI</a:t>
            </a:r>
            <a:r>
              <a:rPr lang="en-US" dirty="0"/>
              <a:t> </a:t>
            </a:r>
          </a:p>
          <a:p>
            <a:pPr marL="514350" indent="-514350">
              <a:buFont typeface="+mj-lt"/>
              <a:buAutoNum type="arabicPeriod" startAt="11"/>
            </a:pPr>
            <a:r>
              <a:rPr lang="en-US" dirty="0"/>
              <a:t>TensorFlow</a:t>
            </a:r>
          </a:p>
          <a:p>
            <a:pPr marL="514350" indent="-514350">
              <a:buFont typeface="+mj-lt"/>
              <a:buAutoNum type="arabicPeriod" startAt="11"/>
            </a:pPr>
            <a:r>
              <a:rPr lang="en-US" dirty="0" err="1"/>
              <a:t>Keras</a:t>
            </a:r>
            <a:endParaRPr lang="en-US" dirty="0"/>
          </a:p>
          <a:p>
            <a:pPr marL="514350" indent="-514350">
              <a:buFont typeface="+mj-lt"/>
              <a:buAutoNum type="arabicPeriod" startAt="11"/>
            </a:pPr>
            <a:r>
              <a:rPr lang="en-US" dirty="0" err="1"/>
              <a:t>Charnn</a:t>
            </a:r>
            <a:endParaRPr lang="en-US" dirty="0"/>
          </a:p>
          <a:p>
            <a:pPr marL="514350" indent="-514350">
              <a:buFont typeface="+mj-lt"/>
              <a:buAutoNum type="arabicPeriod" startAt="11"/>
            </a:pPr>
            <a:r>
              <a:rPr lang="en-US" dirty="0"/>
              <a:t>Paddle</a:t>
            </a:r>
          </a:p>
          <a:p>
            <a:pPr marL="514350" indent="-514350">
              <a:buFont typeface="+mj-lt"/>
              <a:buAutoNum type="arabicPeriod" startAt="11"/>
            </a:pPr>
            <a:r>
              <a:rPr lang="en-US" dirty="0"/>
              <a:t>CNTK</a:t>
            </a:r>
          </a:p>
          <a:p>
            <a:pPr marL="514350" indent="-514350">
              <a:buFont typeface="+mj-lt"/>
              <a:buAutoNum type="arabicPeriod" startAt="11"/>
            </a:pPr>
            <a:r>
              <a:rPr lang="en-US" dirty="0"/>
              <a:t>R</a:t>
            </a:r>
          </a:p>
          <a:p>
            <a:pPr marL="514350" indent="-514350">
              <a:buFont typeface="+mj-lt"/>
              <a:buAutoNum type="arabicPeriod" startAt="11"/>
            </a:pPr>
            <a:r>
              <a:rPr lang="en-US" dirty="0"/>
              <a:t>Monte Carlo ML Library</a:t>
            </a:r>
          </a:p>
          <a:p>
            <a:pPr marL="514350" indent="-514350">
              <a:buFont typeface="+mj-lt"/>
              <a:buAutoNum type="arabicPeriod" startAt="11"/>
            </a:pPr>
            <a:r>
              <a:rPr lang="en-US" dirty="0"/>
              <a:t>Octave Forge </a:t>
            </a:r>
          </a:p>
          <a:p>
            <a:pPr marL="514350" indent="-514350">
              <a:buFont typeface="+mj-lt"/>
              <a:buAutoNum type="arabicPeriod" startAt="11"/>
            </a:pPr>
            <a:endParaRPr lang="en-US" dirty="0"/>
          </a:p>
          <a:p>
            <a:pPr marL="514350" indent="-514350">
              <a:buFont typeface="+mj-lt"/>
              <a:buAutoNum type="arabicPeriod" startAt="11"/>
            </a:pPr>
            <a:endParaRPr lang="en-US" dirty="0"/>
          </a:p>
        </p:txBody>
      </p:sp>
      <p:sp>
        <p:nvSpPr>
          <p:cNvPr id="5" name="Footer Placeholder 4">
            <a:extLst>
              <a:ext uri="{FF2B5EF4-FFF2-40B4-BE49-F238E27FC236}">
                <a16:creationId xmlns:a16="http://schemas.microsoft.com/office/drawing/2014/main" id="{D771380C-CE6E-4455-BC47-B7F65EDDFD4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13123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75B5-050D-4BFD-ADD2-7F11FE0946C0}"/>
              </a:ext>
            </a:extLst>
          </p:cNvPr>
          <p:cNvSpPr>
            <a:spLocks noGrp="1"/>
          </p:cNvSpPr>
          <p:nvPr>
            <p:ph type="title"/>
          </p:nvPr>
        </p:nvSpPr>
        <p:spPr>
          <a:solidFill>
            <a:schemeClr val="accent1">
              <a:lumMod val="60000"/>
              <a:lumOff val="40000"/>
            </a:schemeClr>
          </a:solidFill>
        </p:spPr>
        <p:txBody>
          <a:bodyPr/>
          <a:lstStyle/>
          <a:p>
            <a:r>
              <a:rPr lang="en-US" b="1" dirty="0"/>
              <a:t>Commercial Tools</a:t>
            </a:r>
          </a:p>
        </p:txBody>
      </p:sp>
      <p:sp>
        <p:nvSpPr>
          <p:cNvPr id="3" name="Content Placeholder 2">
            <a:extLst>
              <a:ext uri="{FF2B5EF4-FFF2-40B4-BE49-F238E27FC236}">
                <a16:creationId xmlns:a16="http://schemas.microsoft.com/office/drawing/2014/main" id="{B5224F7C-FCDD-4A14-988D-04F05F75C6CF}"/>
              </a:ext>
            </a:extLst>
          </p:cNvPr>
          <p:cNvSpPr>
            <a:spLocks noGrp="1"/>
          </p:cNvSpPr>
          <p:nvPr>
            <p:ph idx="1"/>
          </p:nvPr>
        </p:nvSpPr>
        <p:spPr/>
        <p:txBody>
          <a:bodyPr/>
          <a:lstStyle/>
          <a:p>
            <a:pPr marL="514350" indent="-514350">
              <a:buFont typeface="+mj-lt"/>
              <a:buAutoNum type="arabicPeriod"/>
            </a:pPr>
            <a:r>
              <a:rPr lang="en-US" dirty="0"/>
              <a:t>Microsoft Azure Machine Learning </a:t>
            </a:r>
          </a:p>
          <a:p>
            <a:pPr marL="514350" indent="-514350">
              <a:buFont typeface="+mj-lt"/>
              <a:buAutoNum type="arabicPeriod"/>
            </a:pPr>
            <a:r>
              <a:rPr lang="en-US" dirty="0"/>
              <a:t>SAS Enterprise Miner </a:t>
            </a:r>
          </a:p>
          <a:p>
            <a:pPr marL="514350" indent="-514350">
              <a:buFont typeface="+mj-lt"/>
              <a:buAutoNum type="arabicPeriod"/>
            </a:pPr>
            <a:r>
              <a:rPr lang="en-US" dirty="0"/>
              <a:t>IBM SPSS Modeler</a:t>
            </a:r>
          </a:p>
          <a:p>
            <a:pPr marL="514350" indent="-514350">
              <a:buFont typeface="+mj-lt"/>
              <a:buAutoNum type="arabicPeriod"/>
            </a:pPr>
            <a:r>
              <a:rPr lang="en-US" dirty="0"/>
              <a:t>RapidMiner</a:t>
            </a:r>
          </a:p>
          <a:p>
            <a:pPr marL="514350" indent="-514350">
              <a:buFont typeface="+mj-lt"/>
              <a:buAutoNum type="arabicPeriod"/>
            </a:pPr>
            <a:r>
              <a:rPr lang="en-US" dirty="0"/>
              <a:t>Apache Mahout</a:t>
            </a:r>
          </a:p>
          <a:p>
            <a:pPr marL="514350" indent="-514350">
              <a:buFont typeface="+mj-lt"/>
              <a:buAutoNum type="arabicPeriod"/>
            </a:pPr>
            <a:r>
              <a:rPr lang="en-US" dirty="0"/>
              <a:t>MATLAB</a:t>
            </a:r>
          </a:p>
          <a:p>
            <a:pPr marL="514350" indent="-514350">
              <a:buFont typeface="+mj-lt"/>
              <a:buAutoNum type="arabicPeriod"/>
            </a:pPr>
            <a:r>
              <a:rPr lang="en-US" dirty="0"/>
              <a:t>Oracle Data Mining</a:t>
            </a:r>
          </a:p>
          <a:p>
            <a:endParaRPr lang="en-US" dirty="0"/>
          </a:p>
        </p:txBody>
      </p:sp>
      <p:sp>
        <p:nvSpPr>
          <p:cNvPr id="4" name="Footer Placeholder 3">
            <a:extLst>
              <a:ext uri="{FF2B5EF4-FFF2-40B4-BE49-F238E27FC236}">
                <a16:creationId xmlns:a16="http://schemas.microsoft.com/office/drawing/2014/main" id="{B2E8027C-926D-4D98-A207-A83B4716E2E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7094895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ECCA-0C56-4212-9E2A-3EB2A91CB4A6}"/>
              </a:ext>
            </a:extLst>
          </p:cNvPr>
          <p:cNvSpPr>
            <a:spLocks noGrp="1"/>
          </p:cNvSpPr>
          <p:nvPr>
            <p:ph type="title"/>
          </p:nvPr>
        </p:nvSpPr>
        <p:spPr>
          <a:xfrm>
            <a:off x="514643" y="1954775"/>
            <a:ext cx="10515600" cy="3165865"/>
          </a:xfrm>
          <a:solidFill>
            <a:schemeClr val="accent1">
              <a:lumMod val="40000"/>
              <a:lumOff val="60000"/>
            </a:schemeClr>
          </a:solidFill>
        </p:spPr>
        <p:txBody>
          <a:bodyPr>
            <a:normAutofit/>
          </a:bodyPr>
          <a:lstStyle/>
          <a:p>
            <a:r>
              <a:rPr lang="en-US" b="1" dirty="0"/>
              <a:t>7. Introduction to Scikit Learn –</a:t>
            </a:r>
            <a:br>
              <a:rPr lang="en-US" b="1" dirty="0"/>
            </a:br>
            <a:r>
              <a:rPr lang="en-US" b="1" dirty="0"/>
              <a:t>A Python Machine Learning Library</a:t>
            </a:r>
            <a:br>
              <a:rPr lang="en-US" b="1" dirty="0"/>
            </a:br>
            <a:endParaRPr lang="en-US" dirty="0"/>
          </a:p>
        </p:txBody>
      </p:sp>
      <p:sp>
        <p:nvSpPr>
          <p:cNvPr id="3" name="Footer Placeholder 2">
            <a:extLst>
              <a:ext uri="{FF2B5EF4-FFF2-40B4-BE49-F238E27FC236}">
                <a16:creationId xmlns:a16="http://schemas.microsoft.com/office/drawing/2014/main" id="{05122C1A-786F-4A8B-A1E4-E4B4D1E836B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356486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8F303-0031-4384-A683-53B79E0E8C3D}"/>
              </a:ext>
            </a:extLst>
          </p:cNvPr>
          <p:cNvSpPr>
            <a:spLocks noGrp="1"/>
          </p:cNvSpPr>
          <p:nvPr>
            <p:ph type="title"/>
          </p:nvPr>
        </p:nvSpPr>
        <p:spPr>
          <a:xfrm>
            <a:off x="-1" y="1"/>
            <a:ext cx="12192001" cy="819150"/>
          </a:xfrm>
          <a:solidFill>
            <a:schemeClr val="accent1">
              <a:lumMod val="40000"/>
              <a:lumOff val="60000"/>
            </a:schemeClr>
          </a:solidFill>
        </p:spPr>
        <p:txBody>
          <a:bodyPr>
            <a:normAutofit/>
          </a:bodyPr>
          <a:lstStyle/>
          <a:p>
            <a:r>
              <a:rPr lang="en-US" sz="3600" b="1" dirty="0"/>
              <a:t>Scikit Learn : http://scikit-learn.org/stable/index.html</a:t>
            </a:r>
          </a:p>
        </p:txBody>
      </p:sp>
      <p:pic>
        <p:nvPicPr>
          <p:cNvPr id="4" name="Picture 3">
            <a:extLst>
              <a:ext uri="{FF2B5EF4-FFF2-40B4-BE49-F238E27FC236}">
                <a16:creationId xmlns:a16="http://schemas.microsoft.com/office/drawing/2014/main" id="{362ED9D2-BAE0-49EE-8022-A0152F62D0C7}"/>
              </a:ext>
            </a:extLst>
          </p:cNvPr>
          <p:cNvPicPr>
            <a:picLocks noChangeAspect="1"/>
          </p:cNvPicPr>
          <p:nvPr/>
        </p:nvPicPr>
        <p:blipFill>
          <a:blip r:embed="rId2"/>
          <a:stretch>
            <a:fillRect/>
          </a:stretch>
        </p:blipFill>
        <p:spPr>
          <a:xfrm>
            <a:off x="0" y="819150"/>
            <a:ext cx="12192000" cy="6020595"/>
          </a:xfrm>
          <a:prstGeom prst="rect">
            <a:avLst/>
          </a:prstGeom>
        </p:spPr>
      </p:pic>
      <p:sp>
        <p:nvSpPr>
          <p:cNvPr id="3" name="Footer Placeholder 2">
            <a:extLst>
              <a:ext uri="{FF2B5EF4-FFF2-40B4-BE49-F238E27FC236}">
                <a16:creationId xmlns:a16="http://schemas.microsoft.com/office/drawing/2014/main" id="{DEF8ED9F-F135-426A-ABB3-1A0DF58DFBA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93687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9A27B-17E9-4938-A2DB-4A330435171C}"/>
              </a:ext>
            </a:extLst>
          </p:cNvPr>
          <p:cNvSpPr>
            <a:spLocks noGrp="1"/>
          </p:cNvSpPr>
          <p:nvPr>
            <p:ph type="title"/>
          </p:nvPr>
        </p:nvSpPr>
        <p:spPr>
          <a:xfrm>
            <a:off x="0" y="1"/>
            <a:ext cx="12192000" cy="857250"/>
          </a:xfrm>
          <a:solidFill>
            <a:schemeClr val="accent1">
              <a:lumMod val="40000"/>
              <a:lumOff val="60000"/>
            </a:schemeClr>
          </a:solidFill>
        </p:spPr>
        <p:txBody>
          <a:bodyPr/>
          <a:lstStyle/>
          <a:p>
            <a:r>
              <a:rPr lang="en-US" b="1" dirty="0"/>
              <a:t>What is scikit-learn?</a:t>
            </a:r>
            <a:endParaRPr lang="en-US" dirty="0"/>
          </a:p>
        </p:txBody>
      </p:sp>
      <p:sp>
        <p:nvSpPr>
          <p:cNvPr id="3" name="Content Placeholder 2">
            <a:extLst>
              <a:ext uri="{FF2B5EF4-FFF2-40B4-BE49-F238E27FC236}">
                <a16:creationId xmlns:a16="http://schemas.microsoft.com/office/drawing/2014/main" id="{8CD5B520-1DEF-45F9-8FF0-08970D841E32}"/>
              </a:ext>
            </a:extLst>
          </p:cNvPr>
          <p:cNvSpPr>
            <a:spLocks noGrp="1"/>
          </p:cNvSpPr>
          <p:nvPr>
            <p:ph idx="1"/>
          </p:nvPr>
        </p:nvSpPr>
        <p:spPr>
          <a:xfrm>
            <a:off x="152399" y="1825625"/>
            <a:ext cx="11801475" cy="3194050"/>
          </a:xfrm>
        </p:spPr>
        <p:txBody>
          <a:bodyPr/>
          <a:lstStyle/>
          <a:p>
            <a:pPr fontAlgn="base"/>
            <a:r>
              <a:rPr lang="en-US" dirty="0"/>
              <a:t>Scikit-learn provides a range of supervised and unsupervised learning algorithms via a consistent interface in Python.</a:t>
            </a:r>
          </a:p>
          <a:p>
            <a:pPr fontAlgn="base"/>
            <a:r>
              <a:rPr lang="en-US" dirty="0"/>
              <a:t>It is licensed under a permissive simplified BSD license and is distributed under many Linux distributions, encouraging academic and commercial use.</a:t>
            </a:r>
          </a:p>
          <a:p>
            <a:pPr fontAlgn="base"/>
            <a:r>
              <a:rPr lang="en-US" dirty="0"/>
              <a:t>The library is built upon the SciPy (Scientific Python) that must be installed before you can use scikit-learn.</a:t>
            </a:r>
          </a:p>
          <a:p>
            <a:endParaRPr lang="en-US" dirty="0"/>
          </a:p>
        </p:txBody>
      </p:sp>
      <p:sp>
        <p:nvSpPr>
          <p:cNvPr id="4" name="Footer Placeholder 3">
            <a:extLst>
              <a:ext uri="{FF2B5EF4-FFF2-40B4-BE49-F238E27FC236}">
                <a16:creationId xmlns:a16="http://schemas.microsoft.com/office/drawing/2014/main" id="{FB9C45B0-6F56-42C7-8E95-F1F61B03CF4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4937706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99A3-8F18-4030-9723-8E0F35203F05}"/>
              </a:ext>
            </a:extLst>
          </p:cNvPr>
          <p:cNvSpPr>
            <a:spLocks noGrp="1"/>
          </p:cNvSpPr>
          <p:nvPr>
            <p:ph type="title"/>
          </p:nvPr>
        </p:nvSpPr>
        <p:spPr>
          <a:xfrm>
            <a:off x="0" y="0"/>
            <a:ext cx="12192000" cy="828675"/>
          </a:xfrm>
          <a:solidFill>
            <a:schemeClr val="accent1">
              <a:lumMod val="40000"/>
              <a:lumOff val="60000"/>
            </a:schemeClr>
          </a:solidFill>
        </p:spPr>
        <p:txBody>
          <a:bodyPr/>
          <a:lstStyle/>
          <a:p>
            <a:r>
              <a:rPr lang="en-US" b="1" dirty="0"/>
              <a:t>Example : Scikit learn Machine Learning</a:t>
            </a:r>
          </a:p>
        </p:txBody>
      </p:sp>
      <p:sp>
        <p:nvSpPr>
          <p:cNvPr id="3" name="Content Placeholder 2">
            <a:extLst>
              <a:ext uri="{FF2B5EF4-FFF2-40B4-BE49-F238E27FC236}">
                <a16:creationId xmlns:a16="http://schemas.microsoft.com/office/drawing/2014/main" id="{7FD8AACB-C027-4660-B6E6-BD399F497BED}"/>
              </a:ext>
            </a:extLst>
          </p:cNvPr>
          <p:cNvSpPr>
            <a:spLocks noGrp="1"/>
          </p:cNvSpPr>
          <p:nvPr>
            <p:ph idx="1"/>
          </p:nvPr>
        </p:nvSpPr>
        <p:spPr/>
        <p:txBody>
          <a:bodyPr/>
          <a:lstStyle/>
          <a:p>
            <a:pPr marL="0" indent="0" fontAlgn="base">
              <a:buNone/>
            </a:pPr>
            <a:r>
              <a:rPr lang="en-US" dirty="0"/>
              <a:t>There are 5 key libraries that you will need to install. Below is a list of the Python SciPy libraries required for this tutorial:</a:t>
            </a:r>
          </a:p>
          <a:p>
            <a:pPr marL="514350" indent="-514350" fontAlgn="base">
              <a:buFont typeface="+mj-lt"/>
              <a:buAutoNum type="arabicPeriod"/>
            </a:pPr>
            <a:r>
              <a:rPr lang="en-US" dirty="0" err="1"/>
              <a:t>scipy</a:t>
            </a:r>
            <a:endParaRPr lang="en-US" dirty="0"/>
          </a:p>
          <a:p>
            <a:pPr marL="514350" indent="-514350" fontAlgn="base">
              <a:buFont typeface="+mj-lt"/>
              <a:buAutoNum type="arabicPeriod"/>
            </a:pPr>
            <a:r>
              <a:rPr lang="en-US" dirty="0"/>
              <a:t>numpy</a:t>
            </a:r>
          </a:p>
          <a:p>
            <a:pPr marL="514350" indent="-514350" fontAlgn="base">
              <a:buFont typeface="+mj-lt"/>
              <a:buAutoNum type="arabicPeriod"/>
            </a:pPr>
            <a:r>
              <a:rPr lang="en-US" dirty="0"/>
              <a:t>matplotlib</a:t>
            </a:r>
          </a:p>
          <a:p>
            <a:pPr marL="514350" indent="-514350" fontAlgn="base">
              <a:buFont typeface="+mj-lt"/>
              <a:buAutoNum type="arabicPeriod"/>
            </a:pPr>
            <a:r>
              <a:rPr lang="en-US" dirty="0"/>
              <a:t>pandas</a:t>
            </a:r>
          </a:p>
          <a:p>
            <a:pPr marL="514350" indent="-514350" fontAlgn="base">
              <a:buFont typeface="+mj-lt"/>
              <a:buAutoNum type="arabicPeriod"/>
            </a:pPr>
            <a:r>
              <a:rPr lang="en-US" dirty="0" err="1"/>
              <a:t>sklearn</a:t>
            </a:r>
            <a:endParaRPr lang="en-US" dirty="0"/>
          </a:p>
          <a:p>
            <a:endParaRPr lang="en-US" dirty="0"/>
          </a:p>
        </p:txBody>
      </p:sp>
      <p:sp>
        <p:nvSpPr>
          <p:cNvPr id="4" name="Footer Placeholder 3">
            <a:extLst>
              <a:ext uri="{FF2B5EF4-FFF2-40B4-BE49-F238E27FC236}">
                <a16:creationId xmlns:a16="http://schemas.microsoft.com/office/drawing/2014/main" id="{4CA743CB-4AD5-416F-8B2C-6FBEE695EF2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80471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7D1ACA-FED2-43A0-A168-C32DBAB48B90}"/>
              </a:ext>
            </a:extLst>
          </p:cNvPr>
          <p:cNvPicPr>
            <a:picLocks noChangeAspect="1"/>
          </p:cNvPicPr>
          <p:nvPr/>
        </p:nvPicPr>
        <p:blipFill>
          <a:blip r:embed="rId2"/>
          <a:stretch>
            <a:fillRect/>
          </a:stretch>
        </p:blipFill>
        <p:spPr>
          <a:xfrm>
            <a:off x="1378633" y="1083211"/>
            <a:ext cx="8510954" cy="5058835"/>
          </a:xfrm>
          <a:prstGeom prst="rect">
            <a:avLst/>
          </a:prstGeom>
          <a:ln w="57150">
            <a:solidFill>
              <a:schemeClr val="tx1"/>
            </a:solidFill>
          </a:ln>
        </p:spPr>
      </p:pic>
      <p:sp>
        <p:nvSpPr>
          <p:cNvPr id="3" name="Rectangle 2">
            <a:extLst>
              <a:ext uri="{FF2B5EF4-FFF2-40B4-BE49-F238E27FC236}">
                <a16:creationId xmlns:a16="http://schemas.microsoft.com/office/drawing/2014/main" id="{4D8B3CA1-238D-4C88-BFB8-3FBB331CAD46}"/>
              </a:ext>
            </a:extLst>
          </p:cNvPr>
          <p:cNvSpPr/>
          <p:nvPr/>
        </p:nvSpPr>
        <p:spPr>
          <a:xfrm>
            <a:off x="65994" y="-2864"/>
            <a:ext cx="12126006" cy="461665"/>
          </a:xfrm>
          <a:prstGeom prst="rect">
            <a:avLst/>
          </a:prstGeom>
          <a:solidFill>
            <a:schemeClr val="tx2">
              <a:lumMod val="40000"/>
              <a:lumOff val="60000"/>
            </a:schemeClr>
          </a:solidFill>
        </p:spPr>
        <p:txBody>
          <a:bodyPr wrap="square">
            <a:spAutoFit/>
          </a:bodyPr>
          <a:lstStyle/>
          <a:p>
            <a:r>
              <a:rPr lang="en-US" sz="2400" b="1" dirty="0">
                <a:latin typeface="HelveticaNeueLTStd-Roman"/>
              </a:rPr>
              <a:t>Figure 1. Learning From Data Without Being Explicitly Programmed</a:t>
            </a:r>
            <a:endParaRPr lang="en-US" sz="2400" b="1" dirty="0"/>
          </a:p>
        </p:txBody>
      </p:sp>
      <p:sp>
        <p:nvSpPr>
          <p:cNvPr id="2" name="Footer Placeholder 1">
            <a:extLst>
              <a:ext uri="{FF2B5EF4-FFF2-40B4-BE49-F238E27FC236}">
                <a16:creationId xmlns:a16="http://schemas.microsoft.com/office/drawing/2014/main" id="{85CEDAC1-49E9-4B1C-BFB1-38F2577F8CA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400680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B9676-8142-4B63-B21E-35A0DE2810B3}"/>
              </a:ext>
            </a:extLst>
          </p:cNvPr>
          <p:cNvSpPr>
            <a:spLocks noGrp="1"/>
          </p:cNvSpPr>
          <p:nvPr>
            <p:ph type="title"/>
          </p:nvPr>
        </p:nvSpPr>
        <p:spPr>
          <a:xfrm>
            <a:off x="0" y="18255"/>
            <a:ext cx="12192000" cy="1325563"/>
          </a:xfrm>
          <a:solidFill>
            <a:schemeClr val="accent1">
              <a:lumMod val="40000"/>
              <a:lumOff val="60000"/>
            </a:schemeClr>
          </a:solidFill>
        </p:spPr>
        <p:txBody>
          <a:bodyPr/>
          <a:lstStyle/>
          <a:p>
            <a:r>
              <a:rPr lang="en-US" b="1" dirty="0"/>
              <a:t>8. Introduction to Deep Learning</a:t>
            </a:r>
            <a:r>
              <a:rPr lang="en-US" dirty="0"/>
              <a:t> </a:t>
            </a:r>
          </a:p>
        </p:txBody>
      </p:sp>
      <p:sp>
        <p:nvSpPr>
          <p:cNvPr id="3" name="Content Placeholder 2">
            <a:extLst>
              <a:ext uri="{FF2B5EF4-FFF2-40B4-BE49-F238E27FC236}">
                <a16:creationId xmlns:a16="http://schemas.microsoft.com/office/drawing/2014/main" id="{17B6B64E-0441-4F7C-BB4B-7B7D47834AC3}"/>
              </a:ext>
            </a:extLst>
          </p:cNvPr>
          <p:cNvSpPr>
            <a:spLocks noGrp="1"/>
          </p:cNvSpPr>
          <p:nvPr>
            <p:ph idx="1"/>
          </p:nvPr>
        </p:nvSpPr>
        <p:spPr>
          <a:xfrm>
            <a:off x="599049" y="1674415"/>
            <a:ext cx="10515600" cy="4351338"/>
          </a:xfrm>
          <a:ln w="28575">
            <a:solidFill>
              <a:schemeClr val="tx1"/>
            </a:solidFill>
          </a:ln>
        </p:spPr>
        <p:txBody>
          <a:bodyPr/>
          <a:lstStyle/>
          <a:p>
            <a:r>
              <a:rPr lang="en-US" dirty="0"/>
              <a:t>Deep learning is a type of machine learning that is based on algorithms with extensive connections or layers between inputs and outputs. </a:t>
            </a:r>
          </a:p>
          <a:p>
            <a:r>
              <a:rPr lang="en-US" dirty="0"/>
              <a:t>ML neural nets have inputs (variables), hidden layers (functions that compute the output) and output (results).</a:t>
            </a:r>
          </a:p>
          <a:p>
            <a:r>
              <a:rPr lang="en-US" dirty="0"/>
              <a:t>In a simple example, imagine an ML neural net to detect a dog. This seemingly simple example may include a tail detector, ear detector, hair detector and so on. </a:t>
            </a:r>
          </a:p>
          <a:p>
            <a:r>
              <a:rPr lang="en-US" dirty="0"/>
              <a:t>These detectors are combined into layers that contribute to detecting a dog. </a:t>
            </a:r>
            <a:r>
              <a:rPr lang="en-US" b="1" i="1" dirty="0"/>
              <a:t>The more "detectors" you have, the deeper the neural net</a:t>
            </a:r>
            <a:r>
              <a:rPr lang="en-US" dirty="0"/>
              <a:t>.</a:t>
            </a:r>
          </a:p>
          <a:p>
            <a:endParaRPr lang="en-US" dirty="0"/>
          </a:p>
        </p:txBody>
      </p:sp>
      <p:sp>
        <p:nvSpPr>
          <p:cNvPr id="4" name="Footer Placeholder 3">
            <a:extLst>
              <a:ext uri="{FF2B5EF4-FFF2-40B4-BE49-F238E27FC236}">
                <a16:creationId xmlns:a16="http://schemas.microsoft.com/office/drawing/2014/main" id="{D4B3457B-BED9-49F6-8431-09F70CD97AD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573690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97BCF-B1DF-4397-A818-02A56B57195A}"/>
              </a:ext>
            </a:extLst>
          </p:cNvPr>
          <p:cNvSpPr>
            <a:spLocks noGrp="1"/>
          </p:cNvSpPr>
          <p:nvPr>
            <p:ph type="title"/>
          </p:nvPr>
        </p:nvSpPr>
        <p:spPr>
          <a:xfrm>
            <a:off x="41376" y="0"/>
            <a:ext cx="3672495" cy="1029189"/>
          </a:xfrm>
          <a:solidFill>
            <a:schemeClr val="accent1">
              <a:lumMod val="40000"/>
              <a:lumOff val="60000"/>
            </a:schemeClr>
          </a:solidFill>
        </p:spPr>
        <p:txBody>
          <a:bodyPr/>
          <a:lstStyle/>
          <a:p>
            <a:r>
              <a:rPr lang="en-US" b="1" dirty="0"/>
              <a:t>Deep Learning </a:t>
            </a:r>
          </a:p>
        </p:txBody>
      </p:sp>
      <p:pic>
        <p:nvPicPr>
          <p:cNvPr id="5" name="Picture 4">
            <a:extLst>
              <a:ext uri="{FF2B5EF4-FFF2-40B4-BE49-F238E27FC236}">
                <a16:creationId xmlns:a16="http://schemas.microsoft.com/office/drawing/2014/main" id="{A13F1C8C-9DE1-4403-90F1-C6AE318B5FBA}"/>
              </a:ext>
            </a:extLst>
          </p:cNvPr>
          <p:cNvPicPr>
            <a:picLocks noChangeAspect="1"/>
          </p:cNvPicPr>
          <p:nvPr/>
        </p:nvPicPr>
        <p:blipFill>
          <a:blip r:embed="rId2"/>
          <a:stretch>
            <a:fillRect/>
          </a:stretch>
        </p:blipFill>
        <p:spPr>
          <a:xfrm>
            <a:off x="2629831" y="1406769"/>
            <a:ext cx="7175351" cy="4572001"/>
          </a:xfrm>
          <a:prstGeom prst="rect">
            <a:avLst/>
          </a:prstGeom>
          <a:ln w="38100">
            <a:solidFill>
              <a:schemeClr val="tx1"/>
            </a:solidFill>
          </a:ln>
        </p:spPr>
      </p:pic>
      <p:sp>
        <p:nvSpPr>
          <p:cNvPr id="3" name="Footer Placeholder 2">
            <a:extLst>
              <a:ext uri="{FF2B5EF4-FFF2-40B4-BE49-F238E27FC236}">
                <a16:creationId xmlns:a16="http://schemas.microsoft.com/office/drawing/2014/main" id="{E3D11062-A6A6-4387-B2D5-A373FA0E340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22217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A7D7-6DE0-4183-B306-68D7BC1F0223}"/>
              </a:ext>
            </a:extLst>
          </p:cNvPr>
          <p:cNvSpPr>
            <a:spLocks noGrp="1"/>
          </p:cNvSpPr>
          <p:nvPr>
            <p:ph type="title"/>
          </p:nvPr>
        </p:nvSpPr>
        <p:spPr>
          <a:xfrm>
            <a:off x="0" y="0"/>
            <a:ext cx="10515600" cy="1325563"/>
          </a:xfrm>
          <a:solidFill>
            <a:schemeClr val="accent1">
              <a:lumMod val="40000"/>
              <a:lumOff val="60000"/>
            </a:schemeClr>
          </a:solidFill>
        </p:spPr>
        <p:txBody>
          <a:bodyPr/>
          <a:lstStyle/>
          <a:p>
            <a:r>
              <a:rPr lang="en-US" b="1" dirty="0"/>
              <a:t>Deep Learning Tools </a:t>
            </a:r>
          </a:p>
        </p:txBody>
      </p:sp>
      <p:sp>
        <p:nvSpPr>
          <p:cNvPr id="3" name="Content Placeholder 2">
            <a:extLst>
              <a:ext uri="{FF2B5EF4-FFF2-40B4-BE49-F238E27FC236}">
                <a16:creationId xmlns:a16="http://schemas.microsoft.com/office/drawing/2014/main" id="{8CEB6EC2-8D30-43FF-A96A-6761FF854E41}"/>
              </a:ext>
            </a:extLst>
          </p:cNvPr>
          <p:cNvSpPr>
            <a:spLocks noGrp="1"/>
          </p:cNvSpPr>
          <p:nvPr>
            <p:ph idx="1"/>
          </p:nvPr>
        </p:nvSpPr>
        <p:spPr>
          <a:xfrm>
            <a:off x="275492" y="1253331"/>
            <a:ext cx="4690403" cy="4351338"/>
          </a:xfrm>
        </p:spPr>
        <p:txBody>
          <a:bodyPr>
            <a:normAutofit/>
          </a:bodyPr>
          <a:lstStyle/>
          <a:p>
            <a:r>
              <a:rPr lang="en-US" dirty="0"/>
              <a:t>Neural Designer</a:t>
            </a:r>
          </a:p>
          <a:p>
            <a:r>
              <a:rPr lang="en-US" dirty="0"/>
              <a:t>Torch</a:t>
            </a:r>
          </a:p>
          <a:p>
            <a:r>
              <a:rPr lang="en-US" dirty="0"/>
              <a:t>Apache SINGA</a:t>
            </a:r>
          </a:p>
          <a:p>
            <a:r>
              <a:rPr lang="en-US" dirty="0"/>
              <a:t>Microsoft Cognitive ToolKit</a:t>
            </a:r>
          </a:p>
          <a:p>
            <a:r>
              <a:rPr lang="en-US" dirty="0" err="1"/>
              <a:t>Keras</a:t>
            </a:r>
            <a:endParaRPr lang="en-US" dirty="0"/>
          </a:p>
          <a:p>
            <a:r>
              <a:rPr lang="en-US" dirty="0"/>
              <a:t>Deeplearning4j</a:t>
            </a:r>
          </a:p>
          <a:p>
            <a:r>
              <a:rPr lang="en-US" dirty="0"/>
              <a:t>Theano</a:t>
            </a:r>
          </a:p>
          <a:p>
            <a:r>
              <a:rPr lang="en-US" dirty="0" err="1"/>
              <a:t>MXNet</a:t>
            </a:r>
            <a:endParaRPr lang="en-US" dirty="0"/>
          </a:p>
          <a:p>
            <a:endParaRPr lang="en-US" dirty="0"/>
          </a:p>
        </p:txBody>
      </p:sp>
      <p:sp>
        <p:nvSpPr>
          <p:cNvPr id="5" name="Content Placeholder 2">
            <a:extLst>
              <a:ext uri="{FF2B5EF4-FFF2-40B4-BE49-F238E27FC236}">
                <a16:creationId xmlns:a16="http://schemas.microsoft.com/office/drawing/2014/main" id="{8546D000-9AC5-4F8C-993C-8B8B3AD3A093}"/>
              </a:ext>
            </a:extLst>
          </p:cNvPr>
          <p:cNvSpPr txBox="1">
            <a:spLocks/>
          </p:cNvSpPr>
          <p:nvPr/>
        </p:nvSpPr>
        <p:spPr>
          <a:xfrm>
            <a:off x="5576667" y="1289447"/>
            <a:ext cx="469040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H2O.ai</a:t>
            </a:r>
          </a:p>
          <a:p>
            <a:r>
              <a:rPr lang="en-US" dirty="0" err="1"/>
              <a:t>ConvNetjs</a:t>
            </a:r>
            <a:endParaRPr lang="en-US" dirty="0"/>
          </a:p>
          <a:p>
            <a:r>
              <a:rPr lang="en-US" dirty="0" err="1"/>
              <a:t>DeepLEarningkit</a:t>
            </a:r>
            <a:endParaRPr lang="en-US" dirty="0"/>
          </a:p>
          <a:p>
            <a:r>
              <a:rPr lang="en-US" dirty="0" err="1"/>
              <a:t>Gensim</a:t>
            </a:r>
            <a:endParaRPr lang="en-US" dirty="0"/>
          </a:p>
          <a:p>
            <a:r>
              <a:rPr lang="en-US" dirty="0"/>
              <a:t>Caffe</a:t>
            </a:r>
          </a:p>
          <a:p>
            <a:r>
              <a:rPr lang="en-US" dirty="0"/>
              <a:t>ND4J</a:t>
            </a:r>
          </a:p>
          <a:p>
            <a:r>
              <a:rPr lang="en-US" dirty="0" err="1"/>
              <a:t>DeepLearnToolBox</a:t>
            </a:r>
            <a:endParaRPr lang="en-US" dirty="0"/>
          </a:p>
        </p:txBody>
      </p:sp>
      <p:sp>
        <p:nvSpPr>
          <p:cNvPr id="4" name="Footer Placeholder 3">
            <a:extLst>
              <a:ext uri="{FF2B5EF4-FFF2-40B4-BE49-F238E27FC236}">
                <a16:creationId xmlns:a16="http://schemas.microsoft.com/office/drawing/2014/main" id="{8408CB3E-E763-46C3-8AE9-04E672C0BAB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703907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E00F7-6BE5-4383-9D03-DD047479E491}"/>
              </a:ext>
            </a:extLst>
          </p:cNvPr>
          <p:cNvSpPr>
            <a:spLocks noGrp="1"/>
          </p:cNvSpPr>
          <p:nvPr>
            <p:ph type="title"/>
          </p:nvPr>
        </p:nvSpPr>
        <p:spPr>
          <a:xfrm>
            <a:off x="523875" y="2327275"/>
            <a:ext cx="10515600" cy="1325563"/>
          </a:xfrm>
        </p:spPr>
        <p:txBody>
          <a:bodyPr>
            <a:normAutofit/>
          </a:bodyPr>
          <a:lstStyle/>
          <a:p>
            <a:pPr algn="ctr"/>
            <a:r>
              <a:rPr lang="en-US" sz="6000" b="1" dirty="0"/>
              <a:t>2.Python Fundamentals</a:t>
            </a:r>
          </a:p>
        </p:txBody>
      </p:sp>
      <p:sp>
        <p:nvSpPr>
          <p:cNvPr id="3" name="Footer Placeholder 2">
            <a:extLst>
              <a:ext uri="{FF2B5EF4-FFF2-40B4-BE49-F238E27FC236}">
                <a16:creationId xmlns:a16="http://schemas.microsoft.com/office/drawing/2014/main" id="{A787B44A-B004-4F08-872E-8FC672B3ED4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05663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04875"/>
          </a:xfrm>
          <a:solidFill>
            <a:schemeClr val="accent1">
              <a:lumMod val="40000"/>
              <a:lumOff val="60000"/>
            </a:schemeClr>
          </a:solidFill>
        </p:spPr>
        <p:txBody>
          <a:bodyPr/>
          <a:lstStyle/>
          <a:p>
            <a:r>
              <a:rPr lang="en-US" b="1" dirty="0"/>
              <a:t> Python Introduction</a:t>
            </a:r>
          </a:p>
        </p:txBody>
      </p:sp>
      <p:sp>
        <p:nvSpPr>
          <p:cNvPr id="3" name="Content Placeholder 2"/>
          <p:cNvSpPr>
            <a:spLocks noGrp="1"/>
          </p:cNvSpPr>
          <p:nvPr>
            <p:ph idx="1"/>
          </p:nvPr>
        </p:nvSpPr>
        <p:spPr/>
        <p:txBody>
          <a:bodyPr>
            <a:normAutofit/>
          </a:bodyPr>
          <a:lstStyle/>
          <a:p>
            <a:r>
              <a:rPr lang="en-US" dirty="0"/>
              <a:t>Python is a general-purpose interpreted, interactive, object-oriented, and high-level programming language.</a:t>
            </a:r>
          </a:p>
          <a:p>
            <a:r>
              <a:rPr lang="en-US" dirty="0"/>
              <a:t> It was created by </a:t>
            </a:r>
            <a:r>
              <a:rPr lang="en-US" i="1" dirty="0">
                <a:solidFill>
                  <a:srgbClr val="FF0000"/>
                </a:solidFill>
              </a:rPr>
              <a:t>Guido van Rossum </a:t>
            </a:r>
            <a:r>
              <a:rPr lang="en-US" dirty="0"/>
              <a:t>during 1985- 1990. </a:t>
            </a:r>
          </a:p>
          <a:p>
            <a:r>
              <a:rPr lang="en-US" dirty="0"/>
              <a:t>Python is named after a TV Show called ‘</a:t>
            </a:r>
            <a:r>
              <a:rPr lang="en-US" i="1" dirty="0">
                <a:solidFill>
                  <a:srgbClr val="FF0000"/>
                </a:solidFill>
              </a:rPr>
              <a:t>Monty Python’s Flying Circus</a:t>
            </a:r>
            <a:r>
              <a:rPr lang="en-US" dirty="0"/>
              <a:t>’ and not after Python-the snake. </a:t>
            </a:r>
          </a:p>
        </p:txBody>
      </p:sp>
      <p:sp>
        <p:nvSpPr>
          <p:cNvPr id="4" name="Footer Placeholder 3">
            <a:extLst>
              <a:ext uri="{FF2B5EF4-FFF2-40B4-BE49-F238E27FC236}">
                <a16:creationId xmlns:a16="http://schemas.microsoft.com/office/drawing/2014/main" id="{8E943C10-7E58-41C7-84D3-5A6B7B5F308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45634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0163"/>
            <a:ext cx="12192001" cy="696913"/>
          </a:xfrm>
          <a:solidFill>
            <a:schemeClr val="accent1">
              <a:lumMod val="40000"/>
              <a:lumOff val="60000"/>
            </a:schemeClr>
          </a:solidFill>
        </p:spPr>
        <p:txBody>
          <a:bodyPr>
            <a:normAutofit/>
          </a:bodyPr>
          <a:lstStyle/>
          <a:p>
            <a:r>
              <a:rPr lang="en-US" b="1" dirty="0"/>
              <a:t>Features of Python</a:t>
            </a:r>
          </a:p>
        </p:txBody>
      </p:sp>
      <p:sp>
        <p:nvSpPr>
          <p:cNvPr id="3" name="Content Placeholder 2"/>
          <p:cNvSpPr>
            <a:spLocks noGrp="1"/>
          </p:cNvSpPr>
          <p:nvPr>
            <p:ph idx="1"/>
          </p:nvPr>
        </p:nvSpPr>
        <p:spPr>
          <a:xfrm>
            <a:off x="1828800" y="1295400"/>
            <a:ext cx="8229600" cy="5181600"/>
          </a:xfrm>
        </p:spPr>
        <p:txBody>
          <a:bodyPr>
            <a:normAutofit/>
          </a:bodyPr>
          <a:lstStyle/>
          <a:p>
            <a:r>
              <a:rPr lang="en-US" b="1" dirty="0"/>
              <a:t>High-level Language and Simple</a:t>
            </a:r>
          </a:p>
          <a:p>
            <a:r>
              <a:rPr lang="en-US" b="1" dirty="0"/>
              <a:t>Free and Open Source </a:t>
            </a:r>
          </a:p>
          <a:p>
            <a:r>
              <a:rPr lang="en-US" b="1" dirty="0"/>
              <a:t>Portable</a:t>
            </a:r>
          </a:p>
          <a:p>
            <a:r>
              <a:rPr lang="en-US" b="1" dirty="0"/>
              <a:t>Interactive and Interpreted</a:t>
            </a:r>
          </a:p>
          <a:p>
            <a:r>
              <a:rPr lang="en-US" b="1" dirty="0"/>
              <a:t>Object Oriented </a:t>
            </a:r>
          </a:p>
          <a:p>
            <a:r>
              <a:rPr lang="en-US" b="1" dirty="0"/>
              <a:t>Scalable </a:t>
            </a:r>
          </a:p>
          <a:p>
            <a:r>
              <a:rPr lang="en-US" b="1" dirty="0"/>
              <a:t>Embeddable </a:t>
            </a:r>
          </a:p>
          <a:p>
            <a:r>
              <a:rPr lang="en-US" b="1" dirty="0"/>
              <a:t>Extensive Libraries </a:t>
            </a:r>
          </a:p>
          <a:p>
            <a:r>
              <a:rPr lang="en-US" b="1" dirty="0"/>
              <a:t>Database Support </a:t>
            </a:r>
          </a:p>
          <a:p>
            <a:r>
              <a:rPr lang="en-US" b="1" dirty="0"/>
              <a:t>Programming GUI/APP</a:t>
            </a:r>
          </a:p>
        </p:txBody>
      </p:sp>
      <p:sp>
        <p:nvSpPr>
          <p:cNvPr id="4" name="Footer Placeholder 3">
            <a:extLst>
              <a:ext uri="{FF2B5EF4-FFF2-40B4-BE49-F238E27FC236}">
                <a16:creationId xmlns:a16="http://schemas.microsoft.com/office/drawing/2014/main" id="{B6737512-0CB8-4110-B91C-3C49DA98E46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315391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56"/>
            <a:ext cx="12192000" cy="772320"/>
          </a:xfrm>
          <a:solidFill>
            <a:schemeClr val="accent1">
              <a:lumMod val="40000"/>
              <a:lumOff val="60000"/>
            </a:schemeClr>
          </a:solidFill>
        </p:spPr>
        <p:txBody>
          <a:bodyPr/>
          <a:lstStyle/>
          <a:p>
            <a:r>
              <a:rPr lang="en-US" dirty="0"/>
              <a:t>Programming Editors </a:t>
            </a:r>
          </a:p>
        </p:txBody>
      </p:sp>
      <p:sp>
        <p:nvSpPr>
          <p:cNvPr id="3" name="Content Placeholder 2"/>
          <p:cNvSpPr>
            <a:spLocks noGrp="1"/>
          </p:cNvSpPr>
          <p:nvPr>
            <p:ph idx="1"/>
          </p:nvPr>
        </p:nvSpPr>
        <p:spPr/>
        <p:txBody>
          <a:bodyPr/>
          <a:lstStyle/>
          <a:p>
            <a:endParaRPr lang="en-US" dirty="0"/>
          </a:p>
          <a:p>
            <a:r>
              <a:rPr lang="en-US" dirty="0"/>
              <a:t>Python 3.6 Command Prompt </a:t>
            </a:r>
          </a:p>
          <a:p>
            <a:r>
              <a:rPr lang="en-US" dirty="0"/>
              <a:t>Python 3.6 Idle</a:t>
            </a:r>
          </a:p>
          <a:p>
            <a:r>
              <a:rPr lang="en-US" dirty="0"/>
              <a:t>Anaconda Prompt </a:t>
            </a:r>
          </a:p>
          <a:p>
            <a:r>
              <a:rPr lang="en-US" b="1" dirty="0"/>
              <a:t>Anaconda Jupyter Notebook</a:t>
            </a:r>
          </a:p>
          <a:p>
            <a:r>
              <a:rPr lang="en-US" dirty="0"/>
              <a:t>Anaconda Spider </a:t>
            </a:r>
          </a:p>
          <a:p>
            <a:r>
              <a:rPr lang="en-US" b="1" dirty="0" err="1"/>
              <a:t>JetBrains</a:t>
            </a:r>
            <a:r>
              <a:rPr lang="en-US" b="1" dirty="0"/>
              <a:t> PyCharm </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B9F5B1A3-81F0-4B67-A223-196FEA3F363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43769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057400"/>
            <a:ext cx="8229600" cy="1143000"/>
          </a:xfrm>
        </p:spPr>
        <p:txBody>
          <a:bodyPr/>
          <a:lstStyle/>
          <a:p>
            <a:r>
              <a:rPr lang="en-US" b="1" dirty="0"/>
              <a:t>Python 3.6 </a:t>
            </a:r>
          </a:p>
        </p:txBody>
      </p:sp>
      <p:sp>
        <p:nvSpPr>
          <p:cNvPr id="3" name="Footer Placeholder 2">
            <a:extLst>
              <a:ext uri="{FF2B5EF4-FFF2-40B4-BE49-F238E27FC236}">
                <a16:creationId xmlns:a16="http://schemas.microsoft.com/office/drawing/2014/main" id="{C632D653-E436-45DD-A611-8EC7AC6F3A3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447517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8229600" cy="838200"/>
          </a:xfrm>
          <a:solidFill>
            <a:schemeClr val="bg1">
              <a:lumMod val="75000"/>
            </a:schemeClr>
          </a:solidFill>
          <a:scene3d>
            <a:camera prst="orthographicFront"/>
            <a:lightRig rig="threePt" dir="t"/>
          </a:scene3d>
          <a:sp3d>
            <a:bevelT/>
          </a:sp3d>
        </p:spPr>
        <p:txBody>
          <a:bodyPr/>
          <a:lstStyle/>
          <a:p>
            <a:r>
              <a:rPr lang="en-US" dirty="0"/>
              <a:t>Python3.6 Installation  </a:t>
            </a:r>
          </a:p>
        </p:txBody>
      </p:sp>
      <p:sp>
        <p:nvSpPr>
          <p:cNvPr id="3" name="Content Placeholder 2"/>
          <p:cNvSpPr>
            <a:spLocks noGrp="1"/>
          </p:cNvSpPr>
          <p:nvPr>
            <p:ph idx="1"/>
          </p:nvPr>
        </p:nvSpPr>
        <p:spPr>
          <a:xfrm>
            <a:off x="1676400" y="1219201"/>
            <a:ext cx="8839200" cy="761999"/>
          </a:xfrm>
          <a:solidFill>
            <a:schemeClr val="tx2">
              <a:lumMod val="20000"/>
              <a:lumOff val="80000"/>
            </a:schemeClr>
          </a:solidFill>
          <a:scene3d>
            <a:camera prst="orthographicFront"/>
            <a:lightRig rig="threePt" dir="t"/>
          </a:scene3d>
          <a:sp3d>
            <a:bevelT prst="angle"/>
          </a:sp3d>
        </p:spPr>
        <p:txBody>
          <a:bodyPr>
            <a:normAutofit/>
          </a:bodyPr>
          <a:lstStyle/>
          <a:p>
            <a:r>
              <a:rPr lang="en-US" dirty="0"/>
              <a:t>Go to web page : </a:t>
            </a:r>
            <a:r>
              <a:rPr lang="en-US" dirty="0">
                <a:solidFill>
                  <a:srgbClr val="FF0000"/>
                </a:solidFill>
                <a:hlinkClick r:id="rId2"/>
              </a:rPr>
              <a:t>https://www.python.org/downloads/</a:t>
            </a:r>
            <a:endParaRPr lang="en-US" dirty="0">
              <a:solidFill>
                <a:srgbClr val="FF0000"/>
              </a:solidFill>
            </a:endParaRPr>
          </a:p>
          <a:p>
            <a:endParaRPr lang="en-US" dirty="0">
              <a:solidFill>
                <a:srgbClr val="FF0000"/>
              </a:solidFill>
            </a:endParaRPr>
          </a:p>
        </p:txBody>
      </p:sp>
      <p:pic>
        <p:nvPicPr>
          <p:cNvPr id="1026" name="Picture 2"/>
          <p:cNvPicPr>
            <a:picLocks noChangeAspect="1" noChangeArrowheads="1"/>
          </p:cNvPicPr>
          <p:nvPr/>
        </p:nvPicPr>
        <p:blipFill>
          <a:blip r:embed="rId3"/>
          <a:srcRect/>
          <a:stretch>
            <a:fillRect/>
          </a:stretch>
        </p:blipFill>
        <p:spPr bwMode="auto">
          <a:xfrm>
            <a:off x="1524000" y="2159000"/>
            <a:ext cx="9144000" cy="4699000"/>
          </a:xfrm>
          <a:prstGeom prst="rect">
            <a:avLst/>
          </a:prstGeom>
          <a:noFill/>
          <a:ln w="9525">
            <a:noFill/>
            <a:miter lim="800000"/>
            <a:headEnd/>
            <a:tailEnd/>
          </a:ln>
          <a:effectLst/>
        </p:spPr>
      </p:pic>
      <p:sp>
        <p:nvSpPr>
          <p:cNvPr id="4" name="Footer Placeholder 3">
            <a:extLst>
              <a:ext uri="{FF2B5EF4-FFF2-40B4-BE49-F238E27FC236}">
                <a16:creationId xmlns:a16="http://schemas.microsoft.com/office/drawing/2014/main" id="{E8C304F9-944B-4CF5-A523-618F37437FB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969797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524000" y="768350"/>
            <a:ext cx="8915400" cy="5321300"/>
          </a:xfrm>
          <a:prstGeom prst="rect">
            <a:avLst/>
          </a:prstGeom>
          <a:noFill/>
          <a:ln w="38100">
            <a:solidFill>
              <a:schemeClr val="tx1"/>
            </a:solidFill>
            <a:miter lim="800000"/>
            <a:headEnd/>
            <a:tailEnd/>
          </a:ln>
          <a:effectLst/>
        </p:spPr>
      </p:pic>
      <p:sp>
        <p:nvSpPr>
          <p:cNvPr id="2" name="Footer Placeholder 1">
            <a:extLst>
              <a:ext uri="{FF2B5EF4-FFF2-40B4-BE49-F238E27FC236}">
                <a16:creationId xmlns:a16="http://schemas.microsoft.com/office/drawing/2014/main" id="{EEF4AEDD-1902-4E57-9993-B9592B10BEC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541403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6355CC-147E-4B84-AD1E-DD6DEAF70BE5}"/>
              </a:ext>
            </a:extLst>
          </p:cNvPr>
          <p:cNvSpPr>
            <a:spLocks noGrp="1"/>
          </p:cNvSpPr>
          <p:nvPr>
            <p:ph type="title"/>
          </p:nvPr>
        </p:nvSpPr>
        <p:spPr>
          <a:xfrm>
            <a:off x="112099" y="42203"/>
            <a:ext cx="11352627" cy="393895"/>
          </a:xfrm>
          <a:solidFill>
            <a:schemeClr val="accent1">
              <a:lumMod val="40000"/>
              <a:lumOff val="60000"/>
            </a:schemeClr>
          </a:solidFill>
        </p:spPr>
        <p:txBody>
          <a:bodyPr>
            <a:noAutofit/>
          </a:bodyPr>
          <a:lstStyle/>
          <a:p>
            <a:r>
              <a:rPr lang="en-US" sz="3200" b="1" dirty="0"/>
              <a:t>Figure 2. Stages of the Machine Learning Process</a:t>
            </a:r>
          </a:p>
        </p:txBody>
      </p:sp>
      <p:pic>
        <p:nvPicPr>
          <p:cNvPr id="3" name="Picture 2">
            <a:extLst>
              <a:ext uri="{FF2B5EF4-FFF2-40B4-BE49-F238E27FC236}">
                <a16:creationId xmlns:a16="http://schemas.microsoft.com/office/drawing/2014/main" id="{3F55C754-4279-4336-8262-90529C41BF5C}"/>
              </a:ext>
            </a:extLst>
          </p:cNvPr>
          <p:cNvPicPr>
            <a:picLocks noChangeAspect="1"/>
          </p:cNvPicPr>
          <p:nvPr/>
        </p:nvPicPr>
        <p:blipFill>
          <a:blip r:embed="rId2"/>
          <a:stretch>
            <a:fillRect/>
          </a:stretch>
        </p:blipFill>
        <p:spPr>
          <a:xfrm>
            <a:off x="474056" y="703385"/>
            <a:ext cx="10990670" cy="6154615"/>
          </a:xfrm>
          <a:prstGeom prst="rect">
            <a:avLst/>
          </a:prstGeom>
        </p:spPr>
      </p:pic>
    </p:spTree>
    <p:extLst>
      <p:ext uri="{BB962C8B-B14F-4D97-AF65-F5344CB8AC3E}">
        <p14:creationId xmlns:p14="http://schemas.microsoft.com/office/powerpoint/2010/main" val="22047654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8915400" cy="1143000"/>
          </a:xfrm>
        </p:spPr>
        <p:txBody>
          <a:bodyPr>
            <a:normAutofit/>
          </a:bodyPr>
          <a:lstStyle/>
          <a:p>
            <a:r>
              <a:rPr lang="en-US" dirty="0"/>
              <a:t>Interactive Python Programming  </a:t>
            </a:r>
          </a:p>
        </p:txBody>
      </p:sp>
      <p:pic>
        <p:nvPicPr>
          <p:cNvPr id="4" name="Picture 2"/>
          <p:cNvPicPr>
            <a:picLocks noChangeAspect="1" noChangeArrowheads="1"/>
          </p:cNvPicPr>
          <p:nvPr/>
        </p:nvPicPr>
        <p:blipFill>
          <a:blip r:embed="rId2"/>
          <a:srcRect/>
          <a:stretch>
            <a:fillRect/>
          </a:stretch>
        </p:blipFill>
        <p:spPr bwMode="auto">
          <a:xfrm>
            <a:off x="2209800" y="1371600"/>
            <a:ext cx="8077200" cy="3886200"/>
          </a:xfrm>
          <a:prstGeom prst="rect">
            <a:avLst/>
          </a:prstGeom>
          <a:noFill/>
          <a:ln w="9525">
            <a:noFill/>
            <a:miter lim="800000"/>
            <a:headEnd/>
            <a:tailEnd/>
          </a:ln>
          <a:effectLst/>
        </p:spPr>
      </p:pic>
      <p:sp>
        <p:nvSpPr>
          <p:cNvPr id="3" name="Footer Placeholder 2">
            <a:extLst>
              <a:ext uri="{FF2B5EF4-FFF2-40B4-BE49-F238E27FC236}">
                <a16:creationId xmlns:a16="http://schemas.microsoft.com/office/drawing/2014/main" id="{3519DF4C-EF95-4B4F-9FFE-CEB2F63AB8E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946299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771650" y="1905000"/>
            <a:ext cx="8648700" cy="2381250"/>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5234F9E7-8D76-40EC-A2A3-BA61FD92463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865880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20000"/>
              <a:lumOff val="80000"/>
            </a:schemeClr>
          </a:solidFill>
        </p:spPr>
        <p:txBody>
          <a:bodyPr/>
          <a:lstStyle/>
          <a:p>
            <a:r>
              <a:rPr lang="en-US" b="1" dirty="0"/>
              <a:t>What is Anaconda?</a:t>
            </a:r>
          </a:p>
        </p:txBody>
      </p:sp>
      <p:sp>
        <p:nvSpPr>
          <p:cNvPr id="3" name="Content Placeholder 2"/>
          <p:cNvSpPr>
            <a:spLocks noGrp="1"/>
          </p:cNvSpPr>
          <p:nvPr>
            <p:ph idx="1"/>
          </p:nvPr>
        </p:nvSpPr>
        <p:spPr/>
        <p:txBody>
          <a:bodyPr>
            <a:normAutofit lnSpcReduction="10000"/>
          </a:bodyPr>
          <a:lstStyle/>
          <a:p>
            <a:r>
              <a:rPr lang="en-US" sz="4400" dirty="0"/>
              <a:t>The open source </a:t>
            </a:r>
            <a:r>
              <a:rPr lang="en-US" sz="4400" dirty="0">
                <a:hlinkClick r:id="rId2"/>
              </a:rPr>
              <a:t>Anaconda Distribution</a:t>
            </a:r>
            <a:r>
              <a:rPr lang="en-US" sz="4400" dirty="0"/>
              <a:t> is the easiest way to do Python data science and machine learning. </a:t>
            </a:r>
          </a:p>
          <a:p>
            <a:r>
              <a:rPr lang="en-US" sz="4400" dirty="0"/>
              <a:t>It includes hundreds of popular data science packages and the </a:t>
            </a:r>
            <a:r>
              <a:rPr lang="en-US" sz="4400" i="1" dirty="0" err="1"/>
              <a:t>conda</a:t>
            </a:r>
            <a:r>
              <a:rPr lang="en-US" sz="4400" dirty="0"/>
              <a:t> package and virtual environment manager for Windows, Linux, and </a:t>
            </a:r>
            <a:r>
              <a:rPr lang="en-US" sz="4400" dirty="0" err="1"/>
              <a:t>MacOS</a:t>
            </a:r>
            <a:r>
              <a:rPr lang="en-US" sz="4400" dirty="0"/>
              <a:t>.</a:t>
            </a:r>
          </a:p>
          <a:p>
            <a:pPr marL="0" indent="0">
              <a:buNone/>
            </a:pPr>
            <a:endParaRPr lang="en-US" dirty="0"/>
          </a:p>
        </p:txBody>
      </p:sp>
      <p:sp>
        <p:nvSpPr>
          <p:cNvPr id="4" name="Footer Placeholder 3">
            <a:extLst>
              <a:ext uri="{FF2B5EF4-FFF2-40B4-BE49-F238E27FC236}">
                <a16:creationId xmlns:a16="http://schemas.microsoft.com/office/drawing/2014/main" id="{066CB6F3-038E-442E-B892-50690DCAAE2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2076658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Use Python for…</a:t>
            </a:r>
            <a:endParaRPr lang="en-US" dirty="0"/>
          </a:p>
        </p:txBody>
      </p:sp>
      <p:sp>
        <p:nvSpPr>
          <p:cNvPr id="3" name="Content Placeholder 2"/>
          <p:cNvSpPr>
            <a:spLocks noGrp="1"/>
          </p:cNvSpPr>
          <p:nvPr>
            <p:ph idx="1"/>
          </p:nvPr>
        </p:nvSpPr>
        <p:spPr/>
        <p:txBody>
          <a:bodyPr>
            <a:normAutofit/>
          </a:bodyPr>
          <a:lstStyle/>
          <a:p>
            <a:r>
              <a:rPr lang="en-US" b="1" dirty="0"/>
              <a:t>Web Development</a:t>
            </a:r>
            <a:r>
              <a:rPr lang="en-US" dirty="0"/>
              <a:t>: </a:t>
            </a:r>
            <a:r>
              <a:rPr lang="en-US" dirty="0" err="1">
                <a:hlinkClick r:id="rId2"/>
              </a:rPr>
              <a:t>Django</a:t>
            </a:r>
            <a:r>
              <a:rPr lang="en-US" dirty="0"/>
              <a:t>, </a:t>
            </a:r>
            <a:r>
              <a:rPr lang="en-US" dirty="0">
                <a:hlinkClick r:id="rId3"/>
              </a:rPr>
              <a:t>Pyramid</a:t>
            </a:r>
            <a:r>
              <a:rPr lang="en-US" dirty="0"/>
              <a:t>, </a:t>
            </a:r>
            <a:r>
              <a:rPr lang="en-US" dirty="0">
                <a:hlinkClick r:id="rId4"/>
              </a:rPr>
              <a:t>Bottle</a:t>
            </a:r>
            <a:r>
              <a:rPr lang="en-US" dirty="0"/>
              <a:t>, </a:t>
            </a:r>
            <a:r>
              <a:rPr lang="en-US" dirty="0">
                <a:hlinkClick r:id="rId5"/>
              </a:rPr>
              <a:t>Tornado</a:t>
            </a:r>
            <a:r>
              <a:rPr lang="en-US" dirty="0"/>
              <a:t>, </a:t>
            </a:r>
            <a:r>
              <a:rPr lang="en-US" dirty="0">
                <a:hlinkClick r:id="rId6"/>
              </a:rPr>
              <a:t>Flask</a:t>
            </a:r>
            <a:r>
              <a:rPr lang="en-US" dirty="0"/>
              <a:t>, </a:t>
            </a:r>
            <a:r>
              <a:rPr lang="en-US" dirty="0">
                <a:hlinkClick r:id="rId7"/>
              </a:rPr>
              <a:t>web2py</a:t>
            </a:r>
            <a:endParaRPr lang="en-US" dirty="0"/>
          </a:p>
          <a:p>
            <a:r>
              <a:rPr lang="en-US" b="1" dirty="0"/>
              <a:t>GUI Development</a:t>
            </a:r>
            <a:r>
              <a:rPr lang="en-US" dirty="0"/>
              <a:t>: </a:t>
            </a:r>
            <a:r>
              <a:rPr lang="en-US" dirty="0" err="1">
                <a:hlinkClick r:id="rId8"/>
              </a:rPr>
              <a:t>tkInter</a:t>
            </a:r>
            <a:r>
              <a:rPr lang="en-US" dirty="0"/>
              <a:t>, </a:t>
            </a:r>
            <a:r>
              <a:rPr lang="en-US" dirty="0" err="1">
                <a:hlinkClick r:id="rId9"/>
              </a:rPr>
              <a:t>PyGObject</a:t>
            </a:r>
            <a:r>
              <a:rPr lang="en-US" dirty="0"/>
              <a:t>, </a:t>
            </a:r>
            <a:r>
              <a:rPr lang="en-US" dirty="0" err="1">
                <a:hlinkClick r:id="rId10"/>
              </a:rPr>
              <a:t>PyQt</a:t>
            </a:r>
            <a:r>
              <a:rPr lang="en-US" dirty="0"/>
              <a:t>, </a:t>
            </a:r>
            <a:r>
              <a:rPr lang="en-US" dirty="0" err="1">
                <a:hlinkClick r:id="rId11"/>
              </a:rPr>
              <a:t>PySide</a:t>
            </a:r>
            <a:r>
              <a:rPr lang="en-US" dirty="0"/>
              <a:t>, </a:t>
            </a:r>
            <a:r>
              <a:rPr lang="en-US" dirty="0" err="1">
                <a:hlinkClick r:id="rId12"/>
              </a:rPr>
              <a:t>Kivy</a:t>
            </a:r>
            <a:r>
              <a:rPr lang="en-US" dirty="0"/>
              <a:t>, </a:t>
            </a:r>
            <a:r>
              <a:rPr lang="en-US" dirty="0" err="1">
                <a:hlinkClick r:id="rId13"/>
              </a:rPr>
              <a:t>wxPython</a:t>
            </a:r>
            <a:endParaRPr lang="en-US" dirty="0"/>
          </a:p>
          <a:p>
            <a:r>
              <a:rPr lang="en-US" b="1" dirty="0"/>
              <a:t>Scientific and Numeric</a:t>
            </a:r>
            <a:r>
              <a:rPr lang="en-US" dirty="0"/>
              <a:t>: </a:t>
            </a:r>
            <a:r>
              <a:rPr lang="en-US" dirty="0" err="1">
                <a:hlinkClick r:id="rId14"/>
              </a:rPr>
              <a:t>SciPy</a:t>
            </a:r>
            <a:r>
              <a:rPr lang="en-US" dirty="0"/>
              <a:t>, </a:t>
            </a:r>
            <a:r>
              <a:rPr lang="en-US" dirty="0">
                <a:hlinkClick r:id="rId15"/>
              </a:rPr>
              <a:t>Pandas</a:t>
            </a:r>
            <a:r>
              <a:rPr lang="en-US" dirty="0"/>
              <a:t>, </a:t>
            </a:r>
            <a:r>
              <a:rPr lang="en-US" dirty="0" err="1">
                <a:hlinkClick r:id="rId16"/>
              </a:rPr>
              <a:t>IPython</a:t>
            </a:r>
            <a:endParaRPr lang="en-US" dirty="0"/>
          </a:p>
          <a:p>
            <a:r>
              <a:rPr lang="en-US" b="1" dirty="0"/>
              <a:t>Software Development</a:t>
            </a:r>
            <a:r>
              <a:rPr lang="en-US" dirty="0"/>
              <a:t>: </a:t>
            </a:r>
            <a:r>
              <a:rPr lang="en-US" dirty="0" err="1">
                <a:hlinkClick r:id="rId17"/>
              </a:rPr>
              <a:t>Buildbot</a:t>
            </a:r>
            <a:r>
              <a:rPr lang="en-US" dirty="0"/>
              <a:t>, </a:t>
            </a:r>
            <a:r>
              <a:rPr lang="en-US" dirty="0" err="1">
                <a:hlinkClick r:id="rId18"/>
              </a:rPr>
              <a:t>Trac</a:t>
            </a:r>
            <a:r>
              <a:rPr lang="en-US" dirty="0"/>
              <a:t>, </a:t>
            </a:r>
            <a:r>
              <a:rPr lang="en-US" dirty="0">
                <a:hlinkClick r:id="rId19"/>
              </a:rPr>
              <a:t>Roundup</a:t>
            </a:r>
            <a:endParaRPr lang="en-US" dirty="0"/>
          </a:p>
          <a:p>
            <a:r>
              <a:rPr lang="en-US" b="1" dirty="0"/>
              <a:t>System Administration</a:t>
            </a:r>
            <a:r>
              <a:rPr lang="en-US" dirty="0"/>
              <a:t>: </a:t>
            </a:r>
            <a:r>
              <a:rPr lang="en-US" dirty="0" err="1">
                <a:hlinkClick r:id="rId20"/>
              </a:rPr>
              <a:t>Ansible</a:t>
            </a:r>
            <a:r>
              <a:rPr lang="en-US" dirty="0"/>
              <a:t>, </a:t>
            </a:r>
            <a:r>
              <a:rPr lang="en-US" dirty="0">
                <a:hlinkClick r:id="rId21"/>
              </a:rPr>
              <a:t>Salt</a:t>
            </a:r>
            <a:r>
              <a:rPr lang="en-US" dirty="0"/>
              <a:t>, </a:t>
            </a:r>
            <a:r>
              <a:rPr lang="en-US" dirty="0" err="1">
                <a:hlinkClick r:id="rId22"/>
              </a:rPr>
              <a:t>OpenStack</a:t>
            </a:r>
            <a:endParaRPr lang="en-US" dirty="0"/>
          </a:p>
          <a:p>
            <a:endParaRPr lang="en-US" dirty="0"/>
          </a:p>
        </p:txBody>
      </p:sp>
      <p:sp>
        <p:nvSpPr>
          <p:cNvPr id="4" name="Footer Placeholder 3">
            <a:extLst>
              <a:ext uri="{FF2B5EF4-FFF2-40B4-BE49-F238E27FC236}">
                <a16:creationId xmlns:a16="http://schemas.microsoft.com/office/drawing/2014/main" id="{42377411-123B-42AD-AFAD-9003866AFD5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1747285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199"/>
            <a:ext cx="12192000" cy="1143000"/>
          </a:xfrm>
          <a:solidFill>
            <a:schemeClr val="accent1">
              <a:lumMod val="20000"/>
              <a:lumOff val="80000"/>
            </a:schemeClr>
          </a:solidFill>
        </p:spPr>
        <p:txBody>
          <a:bodyPr/>
          <a:lstStyle/>
          <a:p>
            <a:r>
              <a:rPr lang="en-US" b="1" dirty="0"/>
              <a:t>Some Python Packages/Libraries</a:t>
            </a:r>
          </a:p>
        </p:txBody>
      </p:sp>
      <p:sp>
        <p:nvSpPr>
          <p:cNvPr id="3" name="Content Placeholder 2"/>
          <p:cNvSpPr>
            <a:spLocks noGrp="1"/>
          </p:cNvSpPr>
          <p:nvPr>
            <p:ph idx="1"/>
          </p:nvPr>
        </p:nvSpPr>
        <p:spPr>
          <a:xfrm>
            <a:off x="562708" y="1446215"/>
            <a:ext cx="3243775" cy="4756149"/>
          </a:xfrm>
        </p:spPr>
        <p:txBody>
          <a:bodyPr>
            <a:normAutofit fontScale="85000" lnSpcReduction="20000"/>
          </a:bodyPr>
          <a:lstStyle/>
          <a:p>
            <a:r>
              <a:rPr lang="en-US" sz="2200" b="1" dirty="0"/>
              <a:t>Numpy </a:t>
            </a:r>
          </a:p>
          <a:p>
            <a:r>
              <a:rPr lang="en-US" sz="2200" b="1" dirty="0" err="1"/>
              <a:t>Scipy</a:t>
            </a:r>
            <a:endParaRPr lang="en-US" sz="2200" b="1" dirty="0"/>
          </a:p>
          <a:p>
            <a:r>
              <a:rPr lang="en-US" sz="2200" b="1" dirty="0"/>
              <a:t>Pandas</a:t>
            </a:r>
          </a:p>
          <a:p>
            <a:r>
              <a:rPr lang="en-US" sz="2200" b="1" dirty="0" err="1"/>
              <a:t>Matplotlib</a:t>
            </a:r>
            <a:endParaRPr lang="en-US" sz="2200" b="1" dirty="0"/>
          </a:p>
          <a:p>
            <a:r>
              <a:rPr lang="en-US" sz="2200" b="1" dirty="0" err="1"/>
              <a:t>Seaborn</a:t>
            </a:r>
            <a:endParaRPr lang="en-US" sz="2200" b="1" dirty="0"/>
          </a:p>
          <a:p>
            <a:r>
              <a:rPr lang="en-US" sz="2200" b="1" dirty="0" err="1"/>
              <a:t>Bokeh</a:t>
            </a:r>
            <a:endParaRPr lang="en-US" sz="2200" b="1" dirty="0"/>
          </a:p>
          <a:p>
            <a:r>
              <a:rPr lang="en-US" sz="2200" b="1" dirty="0"/>
              <a:t>Scikit Learn</a:t>
            </a:r>
          </a:p>
          <a:p>
            <a:r>
              <a:rPr lang="en-US" sz="2200" b="1" dirty="0" err="1"/>
              <a:t>Pygames</a:t>
            </a:r>
            <a:endParaRPr lang="en-US" sz="2200" b="1" dirty="0"/>
          </a:p>
          <a:p>
            <a:r>
              <a:rPr lang="en-US" sz="2200" b="1" dirty="0" err="1"/>
              <a:t>dJango</a:t>
            </a:r>
            <a:r>
              <a:rPr lang="en-US" sz="2200" b="1" dirty="0"/>
              <a:t> </a:t>
            </a:r>
          </a:p>
          <a:p>
            <a:r>
              <a:rPr lang="en-US" sz="2200" b="1" dirty="0"/>
              <a:t>Flask</a:t>
            </a:r>
          </a:p>
          <a:p>
            <a:r>
              <a:rPr lang="en-US" sz="2200" b="1" dirty="0"/>
              <a:t>Bottle </a:t>
            </a:r>
          </a:p>
          <a:p>
            <a:r>
              <a:rPr lang="en-US" sz="2200" b="1" dirty="0"/>
              <a:t>Pyramid </a:t>
            </a:r>
          </a:p>
          <a:p>
            <a:r>
              <a:rPr lang="en-US" sz="2200" b="1" dirty="0" err="1"/>
              <a:t>PyBrain</a:t>
            </a:r>
            <a:endParaRPr lang="en-US" sz="2200" b="1" dirty="0"/>
          </a:p>
          <a:p>
            <a:r>
              <a:rPr lang="en-US" sz="2200" b="1" dirty="0" err="1"/>
              <a:t>PyMong</a:t>
            </a:r>
            <a:r>
              <a:rPr lang="en-US" sz="1800" dirty="0" err="1"/>
              <a:t>o</a:t>
            </a:r>
            <a:endParaRPr lang="en-US" sz="1800" dirty="0"/>
          </a:p>
          <a:p>
            <a:endParaRPr lang="en-US" dirty="0"/>
          </a:p>
        </p:txBody>
      </p:sp>
      <p:sp>
        <p:nvSpPr>
          <p:cNvPr id="5" name="Content Placeholder 2"/>
          <p:cNvSpPr txBox="1">
            <a:spLocks/>
          </p:cNvSpPr>
          <p:nvPr/>
        </p:nvSpPr>
        <p:spPr>
          <a:xfrm>
            <a:off x="3806483" y="1201617"/>
            <a:ext cx="2514600" cy="5000747"/>
          </a:xfrm>
          <a:prstGeom prst="rect">
            <a:avLst/>
          </a:prstGeom>
        </p:spPr>
        <p:txBody>
          <a:bodyPr/>
          <a:lstStyle/>
          <a:p>
            <a:pPr marL="342900" indent="-342900">
              <a:spcBef>
                <a:spcPct val="20000"/>
              </a:spcBef>
              <a:buFont typeface="Arial" pitchFamily="34" charset="0"/>
              <a:buChar char="•"/>
              <a:defRPr/>
            </a:pPr>
            <a:r>
              <a:rPr lang="en-US" sz="2000" b="1" dirty="0"/>
              <a:t>Tornado</a:t>
            </a:r>
          </a:p>
          <a:p>
            <a:pPr marL="342900" indent="-342900">
              <a:spcBef>
                <a:spcPct val="20000"/>
              </a:spcBef>
              <a:buFont typeface="Arial" pitchFamily="34" charset="0"/>
              <a:buChar char="•"/>
              <a:defRPr/>
            </a:pPr>
            <a:r>
              <a:rPr lang="en-US" sz="2000" b="1" dirty="0"/>
              <a:t>Web2py</a:t>
            </a:r>
          </a:p>
          <a:p>
            <a:pPr marL="342900" indent="-342900">
              <a:spcBef>
                <a:spcPct val="20000"/>
              </a:spcBef>
              <a:buFont typeface="Arial" pitchFamily="34" charset="0"/>
              <a:buChar char="•"/>
              <a:defRPr/>
            </a:pPr>
            <a:r>
              <a:rPr lang="en-US" sz="2000" b="1" dirty="0" err="1"/>
              <a:t>Json</a:t>
            </a:r>
            <a:endParaRPr lang="en-US" sz="2000" b="1" dirty="0"/>
          </a:p>
          <a:p>
            <a:pPr marL="342900" indent="-342900">
              <a:spcBef>
                <a:spcPct val="20000"/>
              </a:spcBef>
              <a:buFont typeface="Arial" pitchFamily="34" charset="0"/>
              <a:buChar char="•"/>
            </a:pPr>
            <a:r>
              <a:rPr lang="en-US" sz="2000" b="1" dirty="0" err="1"/>
              <a:t>tKinter</a:t>
            </a:r>
            <a:endParaRPr lang="en-US" sz="2000" b="1" dirty="0"/>
          </a:p>
          <a:p>
            <a:pPr marL="342900" indent="-342900">
              <a:spcBef>
                <a:spcPct val="20000"/>
              </a:spcBef>
              <a:buFont typeface="Arial" pitchFamily="34" charset="0"/>
              <a:buChar char="•"/>
              <a:defRPr/>
            </a:pPr>
            <a:r>
              <a:rPr lang="en-US" sz="2000" b="1" dirty="0" err="1"/>
              <a:t>OpenCV</a:t>
            </a:r>
            <a:endParaRPr lang="en-US" sz="2000" b="1" dirty="0"/>
          </a:p>
          <a:p>
            <a:pPr marL="342900" indent="-342900">
              <a:spcBef>
                <a:spcPct val="20000"/>
              </a:spcBef>
              <a:buFont typeface="Arial" pitchFamily="34" charset="0"/>
              <a:buChar char="•"/>
              <a:defRPr/>
            </a:pPr>
            <a:r>
              <a:rPr lang="en-US" sz="2000" b="1" dirty="0" err="1"/>
              <a:t>PyGObject</a:t>
            </a:r>
            <a:endParaRPr lang="en-US" sz="2000" b="1" dirty="0"/>
          </a:p>
          <a:p>
            <a:pPr marL="342900" indent="-342900">
              <a:spcBef>
                <a:spcPct val="20000"/>
              </a:spcBef>
              <a:buFont typeface="Arial" pitchFamily="34" charset="0"/>
              <a:buChar char="•"/>
              <a:defRPr/>
            </a:pPr>
            <a:r>
              <a:rPr lang="en-US" sz="2000" b="1" dirty="0" err="1"/>
              <a:t>PyQt</a:t>
            </a:r>
            <a:endParaRPr lang="en-US" sz="2000" b="1" dirty="0"/>
          </a:p>
          <a:p>
            <a:pPr marL="342900" indent="-342900">
              <a:spcBef>
                <a:spcPct val="20000"/>
              </a:spcBef>
              <a:buFont typeface="Arial" pitchFamily="34" charset="0"/>
              <a:buChar char="•"/>
              <a:defRPr/>
            </a:pPr>
            <a:r>
              <a:rPr lang="en-US" sz="2000" b="1" dirty="0" err="1"/>
              <a:t>wxPython</a:t>
            </a:r>
            <a:endParaRPr lang="en-US" sz="2000" b="1" dirty="0"/>
          </a:p>
          <a:p>
            <a:pPr marL="342900" indent="-342900">
              <a:spcBef>
                <a:spcPct val="20000"/>
              </a:spcBef>
              <a:buFont typeface="Arial" pitchFamily="34" charset="0"/>
              <a:buChar char="•"/>
              <a:defRPr/>
            </a:pPr>
            <a:r>
              <a:rPr lang="en-US" sz="2000" b="1" dirty="0" err="1"/>
              <a:t>Kivy</a:t>
            </a:r>
            <a:endParaRPr lang="en-US" sz="2000" b="1" dirty="0"/>
          </a:p>
          <a:p>
            <a:pPr marL="342900" indent="-342900">
              <a:spcBef>
                <a:spcPct val="20000"/>
              </a:spcBef>
              <a:buFont typeface="Arial" pitchFamily="34" charset="0"/>
              <a:buChar char="•"/>
              <a:defRPr/>
            </a:pPr>
            <a:r>
              <a:rPr lang="en-US" sz="2000" b="1" dirty="0" err="1"/>
              <a:t>Buildozer</a:t>
            </a:r>
            <a:endParaRPr lang="en-US" sz="2000" b="1" dirty="0"/>
          </a:p>
          <a:p>
            <a:pPr marL="342900" indent="-342900">
              <a:spcBef>
                <a:spcPct val="20000"/>
              </a:spcBef>
              <a:buFont typeface="Arial" pitchFamily="34" charset="0"/>
              <a:buChar char="•"/>
              <a:defRPr/>
            </a:pPr>
            <a:r>
              <a:rPr lang="en-US" sz="2000" b="1" dirty="0" err="1"/>
              <a:t>Buildbot</a:t>
            </a:r>
            <a:endParaRPr lang="en-US" sz="2000" b="1" dirty="0"/>
          </a:p>
          <a:p>
            <a:pPr marL="342900" indent="-342900">
              <a:spcBef>
                <a:spcPct val="20000"/>
              </a:spcBef>
              <a:buFont typeface="Arial" pitchFamily="34" charset="0"/>
              <a:buChar char="•"/>
              <a:defRPr/>
            </a:pPr>
            <a:r>
              <a:rPr lang="en-US" sz="2000" b="1" dirty="0" err="1"/>
              <a:t>Trac</a:t>
            </a:r>
            <a:endParaRPr lang="en-US" sz="2000" b="1" dirty="0"/>
          </a:p>
          <a:p>
            <a:pPr marL="342900" indent="-342900">
              <a:spcBef>
                <a:spcPct val="20000"/>
              </a:spcBef>
              <a:buFont typeface="Arial" pitchFamily="34" charset="0"/>
              <a:buChar char="•"/>
              <a:defRPr/>
            </a:pPr>
            <a:r>
              <a:rPr lang="en-US" sz="2000" b="1" dirty="0"/>
              <a:t>Roundup </a:t>
            </a:r>
          </a:p>
          <a:p>
            <a:pPr marL="342900" indent="-342900">
              <a:spcBef>
                <a:spcPct val="20000"/>
              </a:spcBef>
              <a:buFont typeface="Arial" pitchFamily="34" charset="0"/>
              <a:buChar char="•"/>
              <a:defRPr/>
            </a:pPr>
            <a:endParaRPr lang="en-US" sz="3200" dirty="0"/>
          </a:p>
        </p:txBody>
      </p:sp>
      <p:sp>
        <p:nvSpPr>
          <p:cNvPr id="6" name="Content Placeholder 2"/>
          <p:cNvSpPr txBox="1">
            <a:spLocks/>
          </p:cNvSpPr>
          <p:nvPr/>
        </p:nvSpPr>
        <p:spPr>
          <a:xfrm>
            <a:off x="7182729" y="1220787"/>
            <a:ext cx="2514600" cy="4800185"/>
          </a:xfrm>
          <a:prstGeom prst="rect">
            <a:avLst/>
          </a:prstGeom>
        </p:spPr>
        <p:txBody>
          <a:bodyPr/>
          <a:lstStyle/>
          <a:p>
            <a:pPr marL="342900" indent="-342900">
              <a:spcBef>
                <a:spcPct val="20000"/>
              </a:spcBef>
              <a:buFont typeface="Arial" pitchFamily="34" charset="0"/>
              <a:buChar char="•"/>
              <a:defRPr/>
            </a:pPr>
            <a:r>
              <a:rPr lang="en-US" sz="2000" b="1" dirty="0"/>
              <a:t>Ansible</a:t>
            </a:r>
          </a:p>
          <a:p>
            <a:pPr marL="342900" indent="-342900">
              <a:spcBef>
                <a:spcPct val="20000"/>
              </a:spcBef>
              <a:buFont typeface="Arial" pitchFamily="34" charset="0"/>
              <a:buChar char="•"/>
              <a:defRPr/>
            </a:pPr>
            <a:r>
              <a:rPr lang="en-US" sz="2000" b="1" dirty="0"/>
              <a:t>Salt</a:t>
            </a:r>
          </a:p>
          <a:p>
            <a:pPr marL="342900" indent="-342900">
              <a:spcBef>
                <a:spcPct val="20000"/>
              </a:spcBef>
              <a:buFont typeface="Arial" pitchFamily="34" charset="0"/>
              <a:buChar char="•"/>
              <a:defRPr/>
            </a:pPr>
            <a:r>
              <a:rPr lang="en-US" sz="2000" b="1" dirty="0" err="1"/>
              <a:t>OpenStack</a:t>
            </a:r>
            <a:endParaRPr lang="en-US" sz="2000" b="1" dirty="0"/>
          </a:p>
          <a:p>
            <a:pPr marL="342900" indent="-342900">
              <a:spcBef>
                <a:spcPct val="20000"/>
              </a:spcBef>
              <a:buFont typeface="Arial" pitchFamily="34" charset="0"/>
              <a:buChar char="•"/>
              <a:defRPr/>
            </a:pPr>
            <a:r>
              <a:rPr lang="en-US" sz="2000" b="1" dirty="0" err="1"/>
              <a:t>Keras</a:t>
            </a:r>
            <a:endParaRPr lang="en-US" sz="2000" b="1" dirty="0"/>
          </a:p>
          <a:p>
            <a:pPr marL="342900" indent="-342900">
              <a:spcBef>
                <a:spcPct val="20000"/>
              </a:spcBef>
              <a:buFont typeface="Arial" pitchFamily="34" charset="0"/>
              <a:buChar char="•"/>
              <a:defRPr/>
            </a:pPr>
            <a:r>
              <a:rPr lang="en-US" sz="2000" b="1" dirty="0"/>
              <a:t>Tensor Flow</a:t>
            </a:r>
          </a:p>
          <a:p>
            <a:pPr>
              <a:buFont typeface="Arial" pitchFamily="34" charset="0"/>
              <a:buChar char="•"/>
            </a:pPr>
            <a:r>
              <a:rPr lang="en-US" sz="2000" b="1" dirty="0"/>
              <a:t>     Theano</a:t>
            </a:r>
          </a:p>
          <a:p>
            <a:pPr marL="342900" indent="-342900">
              <a:spcBef>
                <a:spcPct val="20000"/>
              </a:spcBef>
              <a:buFont typeface="Arial" pitchFamily="34" charset="0"/>
              <a:buChar char="•"/>
            </a:pPr>
            <a:r>
              <a:rPr lang="en-US" sz="2000" b="1" dirty="0" err="1"/>
              <a:t>nltk</a:t>
            </a:r>
            <a:endParaRPr lang="en-US" sz="2000" b="1" dirty="0"/>
          </a:p>
          <a:p>
            <a:pPr marL="342900" indent="-342900">
              <a:spcBef>
                <a:spcPct val="20000"/>
              </a:spcBef>
              <a:buFont typeface="Arial" pitchFamily="34" charset="0"/>
              <a:buChar char="•"/>
            </a:pPr>
            <a:r>
              <a:rPr lang="en-US" sz="2000" b="1" dirty="0" err="1"/>
              <a:t>Spacy</a:t>
            </a:r>
            <a:r>
              <a:rPr lang="en-US" sz="2000" b="1" dirty="0"/>
              <a:t> </a:t>
            </a:r>
          </a:p>
          <a:p>
            <a:pPr marL="342900" indent="-342900">
              <a:spcBef>
                <a:spcPct val="20000"/>
              </a:spcBef>
              <a:buFont typeface="Arial" pitchFamily="34" charset="0"/>
              <a:buChar char="•"/>
            </a:pPr>
            <a:r>
              <a:rPr lang="en-US" sz="2000" b="1" dirty="0" err="1"/>
              <a:t>TextBlog</a:t>
            </a:r>
            <a:r>
              <a:rPr lang="en-US" sz="2000" b="1" dirty="0"/>
              <a:t> </a:t>
            </a:r>
          </a:p>
          <a:p>
            <a:pPr marL="342900" indent="-342900">
              <a:spcBef>
                <a:spcPct val="20000"/>
              </a:spcBef>
              <a:buFont typeface="Arial" pitchFamily="34" charset="0"/>
              <a:buChar char="•"/>
            </a:pPr>
            <a:r>
              <a:rPr lang="en-US" sz="2000" b="1" dirty="0" err="1"/>
              <a:t>ScikitLearn</a:t>
            </a:r>
            <a:endParaRPr lang="en-US" sz="2000" b="1" dirty="0"/>
          </a:p>
          <a:p>
            <a:pPr marL="342900" indent="-342900">
              <a:spcBef>
                <a:spcPct val="20000"/>
              </a:spcBef>
              <a:buFont typeface="Arial" pitchFamily="34" charset="0"/>
              <a:buChar char="•"/>
            </a:pPr>
            <a:r>
              <a:rPr lang="en-US" sz="2000" b="1" dirty="0"/>
              <a:t>Pattern </a:t>
            </a:r>
          </a:p>
          <a:p>
            <a:pPr marL="342900" indent="-342900">
              <a:spcBef>
                <a:spcPct val="20000"/>
              </a:spcBef>
              <a:buFont typeface="Arial" pitchFamily="34" charset="0"/>
              <a:buChar char="•"/>
            </a:pPr>
            <a:r>
              <a:rPr lang="en-US" sz="2000" b="1" dirty="0"/>
              <a:t>SQLalchemy </a:t>
            </a:r>
          </a:p>
          <a:p>
            <a:pPr marL="342900" indent="-342900">
              <a:spcBef>
                <a:spcPct val="20000"/>
              </a:spcBef>
              <a:buFont typeface="Arial" pitchFamily="34" charset="0"/>
              <a:buChar char="•"/>
            </a:pPr>
            <a:r>
              <a:rPr lang="en-US" b="1" dirty="0"/>
              <a:t>pyMySql </a:t>
            </a:r>
          </a:p>
          <a:p>
            <a:pPr marL="342900" indent="-342900">
              <a:spcBef>
                <a:spcPct val="20000"/>
              </a:spcBef>
              <a:buFont typeface="Arial" pitchFamily="34" charset="0"/>
              <a:buChar char="•"/>
            </a:pPr>
            <a:r>
              <a:rPr lang="en-US" dirty="0"/>
              <a:t> </a:t>
            </a:r>
          </a:p>
          <a:p>
            <a:pPr>
              <a:buFont typeface="Arial" pitchFamily="34" charset="0"/>
              <a:buChar char="•"/>
            </a:pPr>
            <a:endParaRPr lang="en-US" dirty="0"/>
          </a:p>
          <a:p>
            <a:pPr marL="342900" indent="-342900">
              <a:spcBef>
                <a:spcPct val="20000"/>
              </a:spcBef>
              <a:buFont typeface="Arial" pitchFamily="34" charset="0"/>
              <a:buChar char="•"/>
              <a:defRPr/>
            </a:pPr>
            <a:endParaRPr lang="en-US" dirty="0"/>
          </a:p>
          <a:p>
            <a:pPr marL="342900" indent="-342900">
              <a:spcBef>
                <a:spcPct val="20000"/>
              </a:spcBef>
              <a:buFont typeface="Arial" pitchFamily="34" charset="0"/>
              <a:buChar char="•"/>
              <a:defRPr/>
            </a:pPr>
            <a:endParaRPr lang="en-US" sz="3200" dirty="0"/>
          </a:p>
        </p:txBody>
      </p:sp>
      <p:sp>
        <p:nvSpPr>
          <p:cNvPr id="4" name="Footer Placeholder 3">
            <a:extLst>
              <a:ext uri="{FF2B5EF4-FFF2-40B4-BE49-F238E27FC236}">
                <a16:creationId xmlns:a16="http://schemas.microsoft.com/office/drawing/2014/main" id="{2BBCA7A2-2A33-4247-B73C-F98ED58E94B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7173707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66750"/>
          </a:xfrm>
          <a:solidFill>
            <a:schemeClr val="accent1">
              <a:lumMod val="40000"/>
              <a:lumOff val="60000"/>
            </a:schemeClr>
          </a:solidFill>
        </p:spPr>
        <p:txBody>
          <a:bodyPr>
            <a:normAutofit fontScale="90000"/>
          </a:bodyPr>
          <a:lstStyle/>
          <a:p>
            <a:r>
              <a:rPr lang="en-US" dirty="0"/>
              <a:t>Downloading Anaconda</a:t>
            </a:r>
          </a:p>
        </p:txBody>
      </p:sp>
      <p:sp>
        <p:nvSpPr>
          <p:cNvPr id="3" name="Content Placeholder 2"/>
          <p:cNvSpPr>
            <a:spLocks noGrp="1"/>
          </p:cNvSpPr>
          <p:nvPr>
            <p:ph idx="1"/>
          </p:nvPr>
        </p:nvSpPr>
        <p:spPr>
          <a:xfrm>
            <a:off x="1981200" y="1600202"/>
            <a:ext cx="8229600" cy="914399"/>
          </a:xfrm>
        </p:spPr>
        <p:txBody>
          <a:bodyPr>
            <a:normAutofit/>
          </a:bodyPr>
          <a:lstStyle/>
          <a:p>
            <a:r>
              <a:rPr lang="en-US" sz="2000" dirty="0"/>
              <a:t>The latest version of Anaconda is available for download from </a:t>
            </a:r>
            <a:r>
              <a:rPr lang="en-US" sz="2000" b="1" dirty="0"/>
              <a:t>https://www.anaconda.com/download/</a:t>
            </a:r>
          </a:p>
        </p:txBody>
      </p:sp>
      <p:pic>
        <p:nvPicPr>
          <p:cNvPr id="17410" name="Picture 2"/>
          <p:cNvPicPr>
            <a:picLocks noChangeAspect="1" noChangeArrowheads="1"/>
          </p:cNvPicPr>
          <p:nvPr/>
        </p:nvPicPr>
        <p:blipFill>
          <a:blip r:embed="rId2"/>
          <a:srcRect/>
          <a:stretch>
            <a:fillRect/>
          </a:stretch>
        </p:blipFill>
        <p:spPr bwMode="auto">
          <a:xfrm>
            <a:off x="1584007" y="2507372"/>
            <a:ext cx="8756626" cy="3627415"/>
          </a:xfrm>
          <a:prstGeom prst="rect">
            <a:avLst/>
          </a:prstGeom>
          <a:noFill/>
          <a:ln w="9525">
            <a:noFill/>
            <a:miter lim="800000"/>
            <a:headEnd/>
            <a:tailEnd/>
          </a:ln>
          <a:effectLst/>
        </p:spPr>
      </p:pic>
      <p:sp>
        <p:nvSpPr>
          <p:cNvPr id="4" name="Footer Placeholder 3">
            <a:extLst>
              <a:ext uri="{FF2B5EF4-FFF2-40B4-BE49-F238E27FC236}">
                <a16:creationId xmlns:a16="http://schemas.microsoft.com/office/drawing/2014/main" id="{9EB96CCF-11D2-4765-AE4F-FA7AD8DC32D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6405905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2349305" y="329712"/>
            <a:ext cx="6060830" cy="5775356"/>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656F5A23-5748-4313-8DA1-AE20D377C8A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63634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0" y="381001"/>
            <a:ext cx="6858000" cy="769441"/>
          </a:xfrm>
          <a:prstGeom prst="rect">
            <a:avLst/>
          </a:prstGeom>
          <a:noFill/>
        </p:spPr>
        <p:txBody>
          <a:bodyPr wrap="square" rtlCol="0">
            <a:spAutoFit/>
          </a:bodyPr>
          <a:lstStyle/>
          <a:p>
            <a:r>
              <a:rPr lang="en-US" sz="4400" b="1" dirty="0"/>
              <a:t> JUPYTER NOTEBOOK</a:t>
            </a:r>
          </a:p>
        </p:txBody>
      </p:sp>
      <p:pic>
        <p:nvPicPr>
          <p:cNvPr id="3" name="Picture 2"/>
          <p:cNvPicPr>
            <a:picLocks noChangeAspect="1" noChangeArrowheads="1"/>
          </p:cNvPicPr>
          <p:nvPr/>
        </p:nvPicPr>
        <p:blipFill>
          <a:blip r:embed="rId2"/>
          <a:srcRect/>
          <a:stretch>
            <a:fillRect/>
          </a:stretch>
        </p:blipFill>
        <p:spPr bwMode="auto">
          <a:xfrm>
            <a:off x="3395445" y="1150442"/>
            <a:ext cx="4114800" cy="5146397"/>
          </a:xfrm>
          <a:prstGeom prst="rect">
            <a:avLst/>
          </a:prstGeom>
          <a:noFill/>
          <a:ln w="9525">
            <a:noFill/>
            <a:miter lim="800000"/>
            <a:headEnd/>
            <a:tailEnd/>
          </a:ln>
          <a:effectLst/>
        </p:spPr>
      </p:pic>
      <p:sp>
        <p:nvSpPr>
          <p:cNvPr id="4" name="Footer Placeholder 3">
            <a:extLst>
              <a:ext uri="{FF2B5EF4-FFF2-40B4-BE49-F238E27FC236}">
                <a16:creationId xmlns:a16="http://schemas.microsoft.com/office/drawing/2014/main" id="{11AE68D1-D941-4D0C-8AED-8882D7A0A47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564186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185698" y="136525"/>
            <a:ext cx="9820604" cy="6067327"/>
          </a:xfrm>
          <a:prstGeom prst="rect">
            <a:avLst/>
          </a:prstGeom>
          <a:noFill/>
          <a:ln w="28575">
            <a:solidFill>
              <a:schemeClr val="tx1"/>
            </a:solidFill>
            <a:miter lim="800000"/>
            <a:headEnd/>
            <a:tailEnd/>
          </a:ln>
          <a:effectLst/>
        </p:spPr>
      </p:pic>
      <p:sp>
        <p:nvSpPr>
          <p:cNvPr id="2" name="Footer Placeholder 1">
            <a:extLst>
              <a:ext uri="{FF2B5EF4-FFF2-40B4-BE49-F238E27FC236}">
                <a16:creationId xmlns:a16="http://schemas.microsoft.com/office/drawing/2014/main" id="{786EEC44-AEAE-4E43-970B-575CD6FD80A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403213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73593" y="136524"/>
            <a:ext cx="11596408" cy="5701567"/>
          </a:xfrm>
          <a:prstGeom prst="rect">
            <a:avLst/>
          </a:prstGeom>
          <a:noFill/>
          <a:ln w="38100">
            <a:solidFill>
              <a:schemeClr val="tx1"/>
            </a:solidFill>
            <a:miter lim="800000"/>
            <a:headEnd/>
            <a:tailEnd/>
          </a:ln>
          <a:effectLst/>
        </p:spPr>
      </p:pic>
      <p:sp>
        <p:nvSpPr>
          <p:cNvPr id="2" name="Footer Placeholder 1">
            <a:extLst>
              <a:ext uri="{FF2B5EF4-FFF2-40B4-BE49-F238E27FC236}">
                <a16:creationId xmlns:a16="http://schemas.microsoft.com/office/drawing/2014/main" id="{255199C2-EEB2-4F11-965B-9FE86D51F34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47182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75B94-BC5B-4764-AE41-AB2B14E99EDA}"/>
              </a:ext>
            </a:extLst>
          </p:cNvPr>
          <p:cNvSpPr>
            <a:spLocks noGrp="1"/>
          </p:cNvSpPr>
          <p:nvPr>
            <p:ph type="title"/>
          </p:nvPr>
        </p:nvSpPr>
        <p:spPr>
          <a:solidFill>
            <a:schemeClr val="accent1">
              <a:lumMod val="40000"/>
              <a:lumOff val="60000"/>
            </a:schemeClr>
          </a:solidFill>
        </p:spPr>
        <p:txBody>
          <a:bodyPr/>
          <a:lstStyle/>
          <a:p>
            <a:r>
              <a:rPr lang="en-US" b="1" dirty="0"/>
              <a:t>2. Machine Learning Engineer</a:t>
            </a:r>
          </a:p>
        </p:txBody>
      </p:sp>
      <p:sp>
        <p:nvSpPr>
          <p:cNvPr id="3" name="Content Placeholder 2">
            <a:extLst>
              <a:ext uri="{FF2B5EF4-FFF2-40B4-BE49-F238E27FC236}">
                <a16:creationId xmlns:a16="http://schemas.microsoft.com/office/drawing/2014/main" id="{0A7FD672-D81D-4A16-896C-3256018361C3}"/>
              </a:ext>
            </a:extLst>
          </p:cNvPr>
          <p:cNvSpPr>
            <a:spLocks noGrp="1"/>
          </p:cNvSpPr>
          <p:nvPr>
            <p:ph idx="1"/>
          </p:nvPr>
        </p:nvSpPr>
        <p:spPr>
          <a:xfrm>
            <a:off x="838200" y="1966302"/>
            <a:ext cx="10515600" cy="3970264"/>
          </a:xfrm>
        </p:spPr>
        <p:txBody>
          <a:bodyPr>
            <a:normAutofit/>
          </a:bodyPr>
          <a:lstStyle/>
          <a:p>
            <a:r>
              <a:rPr lang="en-US" dirty="0"/>
              <a:t>Machine learning engineers are sophisticated programmers who </a:t>
            </a:r>
            <a:r>
              <a:rPr lang="en-US" b="1" i="1" dirty="0"/>
              <a:t>develop machines and systems that can learn and apply knowledge </a:t>
            </a:r>
            <a:r>
              <a:rPr lang="en-US" dirty="0"/>
              <a:t>without specific direction.</a:t>
            </a:r>
          </a:p>
          <a:p>
            <a:r>
              <a:rPr lang="en-US" dirty="0"/>
              <a:t>The algorithms they create allow a machine to find patterns in its own programming data, teaching it to understand commands and even think for itself.</a:t>
            </a:r>
          </a:p>
          <a:p>
            <a:endParaRPr lang="en-US" dirty="0"/>
          </a:p>
          <a:p>
            <a:pPr marL="0" indent="0">
              <a:buNone/>
            </a:pPr>
            <a:r>
              <a:rPr lang="en-US" b="1" dirty="0"/>
              <a:t>Example : </a:t>
            </a:r>
            <a:r>
              <a:rPr lang="en-US" dirty="0"/>
              <a:t>An example of a system a machine learning engineer would work on is a </a:t>
            </a:r>
            <a:r>
              <a:rPr lang="en-US" b="1" i="1" dirty="0"/>
              <a:t>self-driving car and </a:t>
            </a:r>
            <a:r>
              <a:rPr lang="en-US" i="1" dirty="0"/>
              <a:t>automatic vacuum cleaner</a:t>
            </a:r>
            <a:r>
              <a:rPr lang="en-US" b="1" i="1" dirty="0"/>
              <a:t>.</a:t>
            </a:r>
          </a:p>
        </p:txBody>
      </p:sp>
      <p:sp>
        <p:nvSpPr>
          <p:cNvPr id="4" name="Footer Placeholder 3">
            <a:extLst>
              <a:ext uri="{FF2B5EF4-FFF2-40B4-BE49-F238E27FC236}">
                <a16:creationId xmlns:a16="http://schemas.microsoft.com/office/drawing/2014/main" id="{481BFFB7-D4DC-4AB9-B639-E89BF8DCC0F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827157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387716" y="1244747"/>
            <a:ext cx="9850322" cy="3678946"/>
          </a:xfrm>
          <a:prstGeom prst="rect">
            <a:avLst/>
          </a:prstGeom>
          <a:noFill/>
          <a:ln w="38100">
            <a:solidFill>
              <a:schemeClr val="tx1"/>
            </a:solidFill>
            <a:miter lim="800000"/>
            <a:headEnd/>
            <a:tailEnd/>
          </a:ln>
          <a:effectLst/>
        </p:spPr>
      </p:pic>
      <p:sp>
        <p:nvSpPr>
          <p:cNvPr id="2" name="Footer Placeholder 1">
            <a:extLst>
              <a:ext uri="{FF2B5EF4-FFF2-40B4-BE49-F238E27FC236}">
                <a16:creationId xmlns:a16="http://schemas.microsoft.com/office/drawing/2014/main" id="{17E2FA89-45C4-4808-8C09-CE1E6855420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1958001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013892" y="517915"/>
            <a:ext cx="10484102" cy="3942177"/>
          </a:xfrm>
          <a:prstGeom prst="rect">
            <a:avLst/>
          </a:prstGeom>
          <a:noFill/>
          <a:ln w="38100">
            <a:solidFill>
              <a:schemeClr val="tx1"/>
            </a:solidFill>
            <a:miter lim="800000"/>
            <a:headEnd/>
            <a:tailEnd/>
          </a:ln>
          <a:effectLst/>
        </p:spPr>
      </p:pic>
      <p:sp>
        <p:nvSpPr>
          <p:cNvPr id="2" name="Footer Placeholder 1">
            <a:extLst>
              <a:ext uri="{FF2B5EF4-FFF2-40B4-BE49-F238E27FC236}">
                <a16:creationId xmlns:a16="http://schemas.microsoft.com/office/drawing/2014/main" id="{46158A39-D5E9-4F4F-A8FF-50D0A1879AD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779702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647114" y="327072"/>
            <a:ext cx="10775851" cy="5568335"/>
          </a:xfrm>
          <a:prstGeom prst="rect">
            <a:avLst/>
          </a:prstGeom>
          <a:noFill/>
          <a:ln w="28575">
            <a:solidFill>
              <a:schemeClr val="tx1"/>
            </a:solidFill>
            <a:miter lim="800000"/>
            <a:headEnd/>
            <a:tailEnd/>
          </a:ln>
          <a:effectLst/>
        </p:spPr>
      </p:pic>
      <p:sp>
        <p:nvSpPr>
          <p:cNvPr id="2" name="Footer Placeholder 1">
            <a:extLst>
              <a:ext uri="{FF2B5EF4-FFF2-40B4-BE49-F238E27FC236}">
                <a16:creationId xmlns:a16="http://schemas.microsoft.com/office/drawing/2014/main" id="{8F62DC21-E444-46D0-8B3E-263625887A5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523486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848750" y="305972"/>
            <a:ext cx="10494499" cy="5257800"/>
          </a:xfrm>
          <a:prstGeom prst="rect">
            <a:avLst/>
          </a:prstGeom>
          <a:noFill/>
          <a:ln w="38100">
            <a:solidFill>
              <a:schemeClr val="tx1"/>
            </a:solidFill>
            <a:miter lim="800000"/>
            <a:headEnd/>
            <a:tailEnd/>
          </a:ln>
          <a:effectLst/>
        </p:spPr>
      </p:pic>
      <p:sp>
        <p:nvSpPr>
          <p:cNvPr id="2" name="Footer Placeholder 1">
            <a:extLst>
              <a:ext uri="{FF2B5EF4-FFF2-40B4-BE49-F238E27FC236}">
                <a16:creationId xmlns:a16="http://schemas.microsoft.com/office/drawing/2014/main" id="{2CB915EF-5F4E-4444-A225-9B36E39C0A2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666789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a:stretch>
            <a:fillRect/>
          </a:stretch>
        </p:blipFill>
        <p:spPr bwMode="auto">
          <a:xfrm>
            <a:off x="426168" y="393896"/>
            <a:ext cx="11109340" cy="5022166"/>
          </a:xfrm>
          <a:prstGeom prst="rect">
            <a:avLst/>
          </a:prstGeom>
          <a:noFill/>
          <a:ln w="38100">
            <a:solidFill>
              <a:schemeClr val="tx1"/>
            </a:solidFill>
            <a:miter lim="800000"/>
            <a:headEnd/>
            <a:tailEnd/>
          </a:ln>
          <a:effectLst/>
        </p:spPr>
      </p:pic>
      <p:sp>
        <p:nvSpPr>
          <p:cNvPr id="2" name="Footer Placeholder 1">
            <a:extLst>
              <a:ext uri="{FF2B5EF4-FFF2-40B4-BE49-F238E27FC236}">
                <a16:creationId xmlns:a16="http://schemas.microsoft.com/office/drawing/2014/main" id="{F4F709A0-B768-4B89-BDD2-CDE51FA8B59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265807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A397F-A7D8-4E4E-9CF5-E4C96F68027F}"/>
              </a:ext>
            </a:extLst>
          </p:cNvPr>
          <p:cNvSpPr>
            <a:spLocks noGrp="1"/>
          </p:cNvSpPr>
          <p:nvPr>
            <p:ph type="title"/>
          </p:nvPr>
        </p:nvSpPr>
        <p:spPr>
          <a:xfrm>
            <a:off x="0" y="0"/>
            <a:ext cx="12192000" cy="1054765"/>
          </a:xfrm>
          <a:solidFill>
            <a:schemeClr val="accent1">
              <a:lumMod val="20000"/>
              <a:lumOff val="80000"/>
            </a:schemeClr>
          </a:solidFill>
        </p:spPr>
        <p:txBody>
          <a:bodyPr/>
          <a:lstStyle/>
          <a:p>
            <a:r>
              <a:rPr lang="en-US" b="1" dirty="0"/>
              <a:t>Installation of Python Packages:</a:t>
            </a:r>
          </a:p>
        </p:txBody>
      </p:sp>
      <p:sp>
        <p:nvSpPr>
          <p:cNvPr id="3" name="Content Placeholder 2">
            <a:extLst>
              <a:ext uri="{FF2B5EF4-FFF2-40B4-BE49-F238E27FC236}">
                <a16:creationId xmlns:a16="http://schemas.microsoft.com/office/drawing/2014/main" id="{5781BAA5-29B6-4F7C-9DFC-CB54E783C94F}"/>
              </a:ext>
            </a:extLst>
          </p:cNvPr>
          <p:cNvSpPr>
            <a:spLocks noGrp="1"/>
          </p:cNvSpPr>
          <p:nvPr>
            <p:ph idx="1"/>
          </p:nvPr>
        </p:nvSpPr>
        <p:spPr/>
        <p:txBody>
          <a:bodyPr/>
          <a:lstStyle/>
          <a:p>
            <a:r>
              <a:rPr lang="en-US" dirty="0"/>
              <a:t>For installing the python packages please follow the procedure mentioned below.</a:t>
            </a:r>
          </a:p>
          <a:p>
            <a:pPr lvl="1"/>
            <a:r>
              <a:rPr lang="en-US" dirty="0"/>
              <a:t>For installing new packages, system must be connected through internet.</a:t>
            </a:r>
          </a:p>
          <a:p>
            <a:pPr lvl="1"/>
            <a:r>
              <a:rPr lang="en-US" dirty="0"/>
              <a:t>Press start in windows and search for "Anaconda Prompt". </a:t>
            </a:r>
          </a:p>
          <a:p>
            <a:pPr lvl="2"/>
            <a:r>
              <a:rPr lang="en-US" dirty="0"/>
              <a:t>When you will click on the application, a prompt window will be open, wait for few seconds.</a:t>
            </a:r>
          </a:p>
          <a:p>
            <a:pPr lvl="1"/>
            <a:r>
              <a:rPr lang="en-US" dirty="0"/>
              <a:t>You can check/ install any package in Anaconda Python by..</a:t>
            </a:r>
            <a:br>
              <a:rPr lang="en-US" dirty="0"/>
            </a:br>
            <a:r>
              <a:rPr lang="en-US" dirty="0"/>
              <a:t>     </a:t>
            </a:r>
            <a:r>
              <a:rPr lang="en-US" b="1" i="1" dirty="0"/>
              <a:t> pip install </a:t>
            </a:r>
            <a:r>
              <a:rPr lang="en-US" b="1" i="1" dirty="0" err="1"/>
              <a:t>package_name</a:t>
            </a:r>
            <a:endParaRPr lang="en-US" b="1" i="1" dirty="0"/>
          </a:p>
          <a:p>
            <a:endParaRPr lang="en-US" dirty="0"/>
          </a:p>
        </p:txBody>
      </p:sp>
      <p:sp>
        <p:nvSpPr>
          <p:cNvPr id="4" name="Footer Placeholder 3">
            <a:extLst>
              <a:ext uri="{FF2B5EF4-FFF2-40B4-BE49-F238E27FC236}">
                <a16:creationId xmlns:a16="http://schemas.microsoft.com/office/drawing/2014/main" id="{808D1050-0697-4FAA-A306-21911E0ACA0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6150787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3AB86-DF53-4CF1-89C3-4B84EBA7EC5F}"/>
              </a:ext>
            </a:extLst>
          </p:cNvPr>
          <p:cNvSpPr>
            <a:spLocks noGrp="1"/>
          </p:cNvSpPr>
          <p:nvPr>
            <p:ph type="title"/>
          </p:nvPr>
        </p:nvSpPr>
        <p:spPr>
          <a:xfrm>
            <a:off x="0" y="0"/>
            <a:ext cx="12192000" cy="961053"/>
          </a:xfrm>
          <a:solidFill>
            <a:schemeClr val="accent1">
              <a:lumMod val="20000"/>
              <a:lumOff val="80000"/>
            </a:schemeClr>
          </a:solidFill>
        </p:spPr>
        <p:txBody>
          <a:bodyPr/>
          <a:lstStyle/>
          <a:p>
            <a:r>
              <a:rPr lang="en-US" b="1" dirty="0"/>
              <a:t>Examples</a:t>
            </a:r>
          </a:p>
        </p:txBody>
      </p:sp>
      <p:sp>
        <p:nvSpPr>
          <p:cNvPr id="3" name="Content Placeholder 2">
            <a:extLst>
              <a:ext uri="{FF2B5EF4-FFF2-40B4-BE49-F238E27FC236}">
                <a16:creationId xmlns:a16="http://schemas.microsoft.com/office/drawing/2014/main" id="{1A3256F3-207C-4C19-8F71-0DD44A310946}"/>
              </a:ext>
            </a:extLst>
          </p:cNvPr>
          <p:cNvSpPr>
            <a:spLocks noGrp="1"/>
          </p:cNvSpPr>
          <p:nvPr>
            <p:ph idx="1"/>
          </p:nvPr>
        </p:nvSpPr>
        <p:spPr>
          <a:xfrm>
            <a:off x="289249" y="1825625"/>
            <a:ext cx="11064551" cy="3922032"/>
          </a:xfrm>
        </p:spPr>
        <p:txBody>
          <a:bodyPr>
            <a:normAutofit/>
          </a:bodyPr>
          <a:lstStyle/>
          <a:p>
            <a:pPr marL="0" indent="0">
              <a:buNone/>
            </a:pPr>
            <a:r>
              <a:rPr lang="en-US" sz="2400" b="1" dirty="0">
                <a:solidFill>
                  <a:srgbClr val="FF0000"/>
                </a:solidFill>
              </a:rPr>
              <a:t>(C:\Users\thyagaragu\Anaconda3) C:\Users\thyagaragu&gt; </a:t>
            </a:r>
            <a:r>
              <a:rPr lang="en-US" sz="2400" b="1" dirty="0"/>
              <a:t>pip install numpy</a:t>
            </a:r>
          </a:p>
          <a:p>
            <a:pPr marL="0" indent="0">
              <a:buNone/>
            </a:pPr>
            <a:r>
              <a:rPr lang="en-US" sz="2400" b="1" dirty="0">
                <a:solidFill>
                  <a:srgbClr val="FF0000"/>
                </a:solidFill>
              </a:rPr>
              <a:t>(C:\Users\thyagaragu\Anaconda3) C:\Users\thyagaragu&gt;</a:t>
            </a:r>
            <a:r>
              <a:rPr lang="en-US" sz="2400" b="1" dirty="0"/>
              <a:t> pip install pgmpy</a:t>
            </a:r>
          </a:p>
          <a:p>
            <a:pPr marL="0" indent="0">
              <a:buNone/>
            </a:pPr>
            <a:r>
              <a:rPr lang="en-US" sz="2400" b="1" dirty="0">
                <a:solidFill>
                  <a:srgbClr val="FF0000"/>
                </a:solidFill>
              </a:rPr>
              <a:t>(C:\Users\thyagaragu\Anaconda3) C:\Users\thyagaragu&gt; </a:t>
            </a:r>
            <a:r>
              <a:rPr lang="en-US" sz="2400" b="1" dirty="0"/>
              <a:t>pip install bokeh </a:t>
            </a:r>
          </a:p>
          <a:p>
            <a:pPr marL="0" indent="0">
              <a:buNone/>
            </a:pPr>
            <a:r>
              <a:rPr lang="en-US" sz="2400" b="1" dirty="0">
                <a:solidFill>
                  <a:srgbClr val="FF0000"/>
                </a:solidFill>
              </a:rPr>
              <a:t>(C:\Users\thyagaragu\Anaconda3) C:\Users\thyagaragu&gt; </a:t>
            </a:r>
            <a:r>
              <a:rPr lang="en-US" sz="2400" b="1" dirty="0"/>
              <a:t>pip install </a:t>
            </a:r>
            <a:r>
              <a:rPr lang="en-US" sz="2400" b="1" dirty="0" err="1"/>
              <a:t>opencv</a:t>
            </a:r>
            <a:r>
              <a:rPr lang="en-US" sz="2400" b="1" dirty="0"/>
              <a:t>-python</a:t>
            </a:r>
          </a:p>
          <a:p>
            <a:pPr marL="0" indent="0">
              <a:buNone/>
            </a:pPr>
            <a:r>
              <a:rPr lang="en-US" sz="2400" b="1" dirty="0">
                <a:solidFill>
                  <a:srgbClr val="FF0000"/>
                </a:solidFill>
              </a:rPr>
              <a:t>(C:\Users\thyagaragu\Anaconda3) C:\Users\thyagaragu&gt;</a:t>
            </a:r>
            <a:r>
              <a:rPr lang="en-US" sz="2400" b="1" dirty="0"/>
              <a:t> pip install tensorflow</a:t>
            </a:r>
          </a:p>
          <a:p>
            <a:pPr marL="0" indent="0">
              <a:buNone/>
            </a:pPr>
            <a:r>
              <a:rPr lang="en-US" sz="2400" b="1" dirty="0">
                <a:solidFill>
                  <a:srgbClr val="FF0000"/>
                </a:solidFill>
              </a:rPr>
              <a:t>(C:\Users\thyagaragu\Anaconda3) C:\Users\thyagaragu&gt; </a:t>
            </a:r>
            <a:r>
              <a:rPr lang="en-US" sz="2400" b="1" dirty="0"/>
              <a:t>pip install </a:t>
            </a:r>
            <a:r>
              <a:rPr lang="en-US" sz="2400" b="1" dirty="0" err="1"/>
              <a:t>keras</a:t>
            </a:r>
            <a:endParaRPr lang="en-US" sz="2400" b="1" dirty="0"/>
          </a:p>
          <a:p>
            <a:pPr marL="0" indent="0">
              <a:buNone/>
            </a:pPr>
            <a:endParaRPr lang="en-US" sz="2400" b="1" dirty="0"/>
          </a:p>
          <a:p>
            <a:pPr marL="0" indent="0">
              <a:buNone/>
            </a:pPr>
            <a:r>
              <a:rPr lang="en-US" dirty="0"/>
              <a:t> </a:t>
            </a:r>
          </a:p>
        </p:txBody>
      </p:sp>
      <p:sp>
        <p:nvSpPr>
          <p:cNvPr id="4" name="Footer Placeholder 3">
            <a:extLst>
              <a:ext uri="{FF2B5EF4-FFF2-40B4-BE49-F238E27FC236}">
                <a16:creationId xmlns:a16="http://schemas.microsoft.com/office/drawing/2014/main" id="{D6E66A0D-6D3C-4B1D-B0A0-E00C8108BC4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80955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71550"/>
          </a:xfrm>
          <a:solidFill>
            <a:schemeClr val="accent1">
              <a:lumMod val="40000"/>
              <a:lumOff val="60000"/>
            </a:schemeClr>
          </a:solidFill>
        </p:spPr>
        <p:txBody>
          <a:bodyPr/>
          <a:lstStyle/>
          <a:p>
            <a:r>
              <a:rPr lang="en-US" b="1" dirty="0"/>
              <a:t>Data Types in Python </a:t>
            </a:r>
          </a:p>
        </p:txBody>
      </p:sp>
      <p:graphicFrame>
        <p:nvGraphicFramePr>
          <p:cNvPr id="6" name="Table 5">
            <a:extLst>
              <a:ext uri="{FF2B5EF4-FFF2-40B4-BE49-F238E27FC236}">
                <a16:creationId xmlns:a16="http://schemas.microsoft.com/office/drawing/2014/main" id="{0738A34B-B568-49D6-9481-C06A5E281F62}"/>
              </a:ext>
            </a:extLst>
          </p:cNvPr>
          <p:cNvGraphicFramePr>
            <a:graphicFrameLocks noGrp="1"/>
          </p:cNvGraphicFramePr>
          <p:nvPr>
            <p:extLst>
              <p:ext uri="{D42A27DB-BD31-4B8C-83A1-F6EECF244321}">
                <p14:modId xmlns:p14="http://schemas.microsoft.com/office/powerpoint/2010/main" val="3458880943"/>
              </p:ext>
            </p:extLst>
          </p:nvPr>
        </p:nvGraphicFramePr>
        <p:xfrm>
          <a:off x="338138" y="1821848"/>
          <a:ext cx="11515724" cy="3684205"/>
        </p:xfrm>
        <a:graphic>
          <a:graphicData uri="http://schemas.openxmlformats.org/drawingml/2006/table">
            <a:tbl>
              <a:tblPr firstRow="1" bandRow="1">
                <a:tableStyleId>{5940675A-B579-460E-94D1-54222C63F5DA}</a:tableStyleId>
              </a:tblPr>
              <a:tblGrid>
                <a:gridCol w="3509554">
                  <a:extLst>
                    <a:ext uri="{9D8B030D-6E8A-4147-A177-3AD203B41FA5}">
                      <a16:colId xmlns:a16="http://schemas.microsoft.com/office/drawing/2014/main" val="20000"/>
                    </a:ext>
                  </a:extLst>
                </a:gridCol>
                <a:gridCol w="3692591">
                  <a:extLst>
                    <a:ext uri="{9D8B030D-6E8A-4147-A177-3AD203B41FA5}">
                      <a16:colId xmlns:a16="http://schemas.microsoft.com/office/drawing/2014/main" val="20001"/>
                    </a:ext>
                  </a:extLst>
                </a:gridCol>
                <a:gridCol w="4313579">
                  <a:extLst>
                    <a:ext uri="{9D8B030D-6E8A-4147-A177-3AD203B41FA5}">
                      <a16:colId xmlns:a16="http://schemas.microsoft.com/office/drawing/2014/main" val="20002"/>
                    </a:ext>
                  </a:extLst>
                </a:gridCol>
              </a:tblGrid>
              <a:tr h="526315">
                <a:tc>
                  <a:txBody>
                    <a:bodyPr/>
                    <a:lstStyle/>
                    <a:p>
                      <a:r>
                        <a:rPr lang="en-US" sz="2400" dirty="0"/>
                        <a:t>Floating Point Numbers</a:t>
                      </a:r>
                    </a:p>
                  </a:txBody>
                  <a:tcPr/>
                </a:tc>
                <a:tc>
                  <a:txBody>
                    <a:bodyPr/>
                    <a:lstStyle/>
                    <a:p>
                      <a:r>
                        <a:rPr lang="en-US" sz="2400" b="1" dirty="0"/>
                        <a:t>1.2</a:t>
                      </a:r>
                    </a:p>
                  </a:txBody>
                  <a:tcPr/>
                </a:tc>
                <a:tc>
                  <a:txBody>
                    <a:bodyPr/>
                    <a:lstStyle/>
                    <a:p>
                      <a:r>
                        <a:rPr lang="en-US" sz="2400" dirty="0"/>
                        <a:t>Immutable</a:t>
                      </a:r>
                    </a:p>
                  </a:txBody>
                  <a:tcPr/>
                </a:tc>
                <a:extLst>
                  <a:ext uri="{0D108BD9-81ED-4DB2-BD59-A6C34878D82A}">
                    <a16:rowId xmlns:a16="http://schemas.microsoft.com/office/drawing/2014/main" val="10001"/>
                  </a:ext>
                </a:extLst>
              </a:tr>
              <a:tr h="526315">
                <a:tc>
                  <a:txBody>
                    <a:bodyPr/>
                    <a:lstStyle/>
                    <a:p>
                      <a:r>
                        <a:rPr lang="en-US" sz="2400" dirty="0"/>
                        <a:t>Integer Numbers</a:t>
                      </a:r>
                    </a:p>
                  </a:txBody>
                  <a:tcPr/>
                </a:tc>
                <a:tc>
                  <a:txBody>
                    <a:bodyPr/>
                    <a:lstStyle/>
                    <a:p>
                      <a:r>
                        <a:rPr lang="en-US" sz="2400" b="1" dirty="0"/>
                        <a:t>2</a:t>
                      </a:r>
                    </a:p>
                  </a:txBody>
                  <a:tcPr/>
                </a:tc>
                <a:tc>
                  <a:txBody>
                    <a:bodyPr/>
                    <a:lstStyle/>
                    <a:p>
                      <a:r>
                        <a:rPr lang="en-US" sz="2400"/>
                        <a:t>Immutable</a:t>
                      </a:r>
                      <a:endParaRPr lang="en-US" sz="2400" dirty="0"/>
                    </a:p>
                  </a:txBody>
                  <a:tcPr/>
                </a:tc>
                <a:extLst>
                  <a:ext uri="{0D108BD9-81ED-4DB2-BD59-A6C34878D82A}">
                    <a16:rowId xmlns:a16="http://schemas.microsoft.com/office/drawing/2014/main" val="10002"/>
                  </a:ext>
                </a:extLst>
              </a:tr>
              <a:tr h="526315">
                <a:tc>
                  <a:txBody>
                    <a:bodyPr/>
                    <a:lstStyle/>
                    <a:p>
                      <a:r>
                        <a:rPr lang="en-US" sz="2400" dirty="0"/>
                        <a:t>Complex Numbers</a:t>
                      </a:r>
                    </a:p>
                  </a:txBody>
                  <a:tcPr/>
                </a:tc>
                <a:tc>
                  <a:txBody>
                    <a:bodyPr/>
                    <a:lstStyle/>
                    <a:p>
                      <a:r>
                        <a:rPr lang="en-US" sz="2400" b="1" dirty="0"/>
                        <a:t>1+2j</a:t>
                      </a:r>
                    </a:p>
                  </a:txBody>
                  <a:tcPr/>
                </a:tc>
                <a:tc>
                  <a:txBody>
                    <a:bodyPr/>
                    <a:lstStyle/>
                    <a:p>
                      <a:r>
                        <a:rPr lang="en-US" sz="2400"/>
                        <a:t>Immutable</a:t>
                      </a:r>
                      <a:endParaRPr lang="en-US" sz="2400" dirty="0"/>
                    </a:p>
                  </a:txBody>
                  <a:tcPr/>
                </a:tc>
                <a:extLst>
                  <a:ext uri="{0D108BD9-81ED-4DB2-BD59-A6C34878D82A}">
                    <a16:rowId xmlns:a16="http://schemas.microsoft.com/office/drawing/2014/main" val="10003"/>
                  </a:ext>
                </a:extLst>
              </a:tr>
              <a:tr h="526315">
                <a:tc>
                  <a:txBody>
                    <a:bodyPr/>
                    <a:lstStyle/>
                    <a:p>
                      <a:r>
                        <a:rPr lang="en-US" sz="2400" dirty="0"/>
                        <a:t>Strings</a:t>
                      </a:r>
                    </a:p>
                  </a:txBody>
                  <a:tcPr/>
                </a:tc>
                <a:tc>
                  <a:txBody>
                    <a:bodyPr/>
                    <a:lstStyle/>
                    <a:p>
                      <a:r>
                        <a:rPr lang="en-US" sz="2400" b="1" dirty="0"/>
                        <a:t>“context”</a:t>
                      </a:r>
                    </a:p>
                  </a:txBody>
                  <a:tcPr/>
                </a:tc>
                <a:tc>
                  <a:txBody>
                    <a:bodyPr/>
                    <a:lstStyle/>
                    <a:p>
                      <a:r>
                        <a:rPr lang="en-US" sz="2400" dirty="0"/>
                        <a:t>Immutable</a:t>
                      </a:r>
                    </a:p>
                  </a:txBody>
                  <a:tcPr/>
                </a:tc>
                <a:extLst>
                  <a:ext uri="{0D108BD9-81ED-4DB2-BD59-A6C34878D82A}">
                    <a16:rowId xmlns:a16="http://schemas.microsoft.com/office/drawing/2014/main" val="10004"/>
                  </a:ext>
                </a:extLst>
              </a:tr>
              <a:tr h="526315">
                <a:tc>
                  <a:txBody>
                    <a:bodyPr/>
                    <a:lstStyle/>
                    <a:p>
                      <a:r>
                        <a:rPr lang="en-US" sz="2400" dirty="0"/>
                        <a:t>Lists</a:t>
                      </a:r>
                    </a:p>
                  </a:txBody>
                  <a:tcPr/>
                </a:tc>
                <a:tc>
                  <a:txBody>
                    <a:bodyPr/>
                    <a:lstStyle/>
                    <a:p>
                      <a:r>
                        <a:rPr lang="en-US" sz="2400" b="1" dirty="0"/>
                        <a:t>a = [1, 2.2, 'python']</a:t>
                      </a:r>
                    </a:p>
                  </a:txBody>
                  <a:tcPr/>
                </a:tc>
                <a:tc>
                  <a:txBody>
                    <a:bodyPr/>
                    <a:lstStyle/>
                    <a:p>
                      <a:r>
                        <a:rPr lang="en-US" sz="2400" dirty="0"/>
                        <a:t>Mutable</a:t>
                      </a:r>
                    </a:p>
                  </a:txBody>
                  <a:tcPr/>
                </a:tc>
                <a:extLst>
                  <a:ext uri="{0D108BD9-81ED-4DB2-BD59-A6C34878D82A}">
                    <a16:rowId xmlns:a16="http://schemas.microsoft.com/office/drawing/2014/main" val="10005"/>
                  </a:ext>
                </a:extLst>
              </a:tr>
              <a:tr h="526315">
                <a:tc>
                  <a:txBody>
                    <a:bodyPr/>
                    <a:lstStyle/>
                    <a:p>
                      <a:r>
                        <a:rPr lang="en-US" sz="2400" dirty="0"/>
                        <a:t>Tuples</a:t>
                      </a:r>
                    </a:p>
                  </a:txBody>
                  <a:tcPr/>
                </a:tc>
                <a:tc>
                  <a:txBody>
                    <a:bodyPr/>
                    <a:lstStyle/>
                    <a:p>
                      <a:r>
                        <a:rPr lang="en-US" sz="2400" b="1" dirty="0"/>
                        <a:t>t = (5,'program', 1+3j)</a:t>
                      </a:r>
                    </a:p>
                  </a:txBody>
                  <a:tcPr/>
                </a:tc>
                <a:tc>
                  <a:txBody>
                    <a:bodyPr/>
                    <a:lstStyle/>
                    <a:p>
                      <a:r>
                        <a:rPr lang="en-US" sz="2400" dirty="0"/>
                        <a:t>Immutable</a:t>
                      </a:r>
                    </a:p>
                  </a:txBody>
                  <a:tcPr/>
                </a:tc>
                <a:extLst>
                  <a:ext uri="{0D108BD9-81ED-4DB2-BD59-A6C34878D82A}">
                    <a16:rowId xmlns:a16="http://schemas.microsoft.com/office/drawing/2014/main" val="10006"/>
                  </a:ext>
                </a:extLst>
              </a:tr>
              <a:tr h="526315">
                <a:tc>
                  <a:txBody>
                    <a:bodyPr/>
                    <a:lstStyle/>
                    <a:p>
                      <a:r>
                        <a:rPr lang="en-US" sz="2400" dirty="0"/>
                        <a:t>Dictionaries</a:t>
                      </a:r>
                    </a:p>
                  </a:txBody>
                  <a:tcPr/>
                </a:tc>
                <a:tc>
                  <a:txBody>
                    <a:bodyPr/>
                    <a:lstStyle/>
                    <a:p>
                      <a:r>
                        <a:rPr lang="en-US" sz="2400" b="1" dirty="0"/>
                        <a:t>d = {1:'value','key':2} </a:t>
                      </a:r>
                    </a:p>
                  </a:txBody>
                  <a:tcPr/>
                </a:tc>
                <a:tc>
                  <a:txBody>
                    <a:bodyPr/>
                    <a:lstStyle/>
                    <a:p>
                      <a:r>
                        <a:rPr lang="en-US" sz="2400" dirty="0"/>
                        <a:t>Immutable + </a:t>
                      </a:r>
                      <a:r>
                        <a:rPr lang="en-US" sz="2400" baseline="0" dirty="0"/>
                        <a:t> Mutable </a:t>
                      </a:r>
                      <a:endParaRPr lang="en-US" sz="2400" dirty="0"/>
                    </a:p>
                  </a:txBody>
                  <a:tcPr/>
                </a:tc>
                <a:extLst>
                  <a:ext uri="{0D108BD9-81ED-4DB2-BD59-A6C34878D82A}">
                    <a16:rowId xmlns:a16="http://schemas.microsoft.com/office/drawing/2014/main" val="10007"/>
                  </a:ext>
                </a:extLst>
              </a:tr>
            </a:tbl>
          </a:graphicData>
        </a:graphic>
      </p:graphicFrame>
      <p:sp>
        <p:nvSpPr>
          <p:cNvPr id="3" name="Footer Placeholder 2">
            <a:extLst>
              <a:ext uri="{FF2B5EF4-FFF2-40B4-BE49-F238E27FC236}">
                <a16:creationId xmlns:a16="http://schemas.microsoft.com/office/drawing/2014/main" id="{65AFE800-8043-4766-8F51-CB6CA55A533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139188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5C390-846D-4AD8-A8B7-C997E4236916}"/>
              </a:ext>
            </a:extLst>
          </p:cNvPr>
          <p:cNvSpPr>
            <a:spLocks noGrp="1"/>
          </p:cNvSpPr>
          <p:nvPr>
            <p:ph type="title"/>
          </p:nvPr>
        </p:nvSpPr>
        <p:spPr>
          <a:xfrm>
            <a:off x="-1" y="1"/>
            <a:ext cx="12192001" cy="952500"/>
          </a:xfrm>
          <a:solidFill>
            <a:schemeClr val="accent1">
              <a:lumMod val="40000"/>
              <a:lumOff val="60000"/>
            </a:schemeClr>
          </a:solidFill>
        </p:spPr>
        <p:txBody>
          <a:bodyPr/>
          <a:lstStyle/>
          <a:p>
            <a:r>
              <a:rPr lang="en-US" b="1" dirty="0"/>
              <a:t>Fundamentals of Python for ML : Hands On</a:t>
            </a:r>
          </a:p>
        </p:txBody>
      </p:sp>
      <p:sp>
        <p:nvSpPr>
          <p:cNvPr id="3" name="Content Placeholder 2">
            <a:extLst>
              <a:ext uri="{FF2B5EF4-FFF2-40B4-BE49-F238E27FC236}">
                <a16:creationId xmlns:a16="http://schemas.microsoft.com/office/drawing/2014/main" id="{9372807D-C903-43C5-ADE0-0C989B79F726}"/>
              </a:ext>
            </a:extLst>
          </p:cNvPr>
          <p:cNvSpPr>
            <a:spLocks noGrp="1"/>
          </p:cNvSpPr>
          <p:nvPr>
            <p:ph idx="1"/>
          </p:nvPr>
        </p:nvSpPr>
        <p:spPr>
          <a:xfrm>
            <a:off x="526219" y="1463819"/>
            <a:ext cx="11051491" cy="4725965"/>
          </a:xfrm>
        </p:spPr>
        <p:txBody>
          <a:bodyPr>
            <a:normAutofit/>
          </a:bodyPr>
          <a:lstStyle/>
          <a:p>
            <a:pPr marL="514350" indent="-514350">
              <a:buFont typeface="+mj-lt"/>
              <a:buAutoNum type="arabicPeriod"/>
            </a:pPr>
            <a:r>
              <a:rPr lang="en-US" dirty="0"/>
              <a:t>Input / Output</a:t>
            </a:r>
          </a:p>
          <a:p>
            <a:pPr marL="514350" indent="-514350">
              <a:buFont typeface="+mj-lt"/>
              <a:buAutoNum type="arabicPeriod"/>
            </a:pPr>
            <a:r>
              <a:rPr lang="en-US" dirty="0"/>
              <a:t>Conditional Execution</a:t>
            </a:r>
          </a:p>
          <a:p>
            <a:pPr marL="514350" indent="-514350">
              <a:buFont typeface="+mj-lt"/>
              <a:buAutoNum type="arabicPeriod"/>
            </a:pPr>
            <a:r>
              <a:rPr lang="en-US" dirty="0"/>
              <a:t>Iterations</a:t>
            </a:r>
          </a:p>
          <a:p>
            <a:pPr marL="514350" indent="-514350">
              <a:buFont typeface="+mj-lt"/>
              <a:buAutoNum type="arabicPeriod"/>
            </a:pPr>
            <a:r>
              <a:rPr lang="en-US" dirty="0"/>
              <a:t>Lists , Tuples , Dictionary</a:t>
            </a:r>
          </a:p>
          <a:p>
            <a:pPr marL="514350" indent="-514350">
              <a:buFont typeface="+mj-lt"/>
              <a:buAutoNum type="arabicPeriod"/>
            </a:pPr>
            <a:r>
              <a:rPr lang="en-US" dirty="0"/>
              <a:t>User Defined Functions</a:t>
            </a:r>
          </a:p>
          <a:p>
            <a:pPr marL="514350" indent="-514350">
              <a:buFont typeface="+mj-lt"/>
              <a:buAutoNum type="arabicPeriod"/>
            </a:pPr>
            <a:r>
              <a:rPr lang="en-US" dirty="0"/>
              <a:t>Machine Learning Python Packages  </a:t>
            </a:r>
          </a:p>
          <a:p>
            <a:pPr marL="914400" lvl="1" indent="-457200">
              <a:buFont typeface="+mj-lt"/>
              <a:buAutoNum type="arabicPeriod"/>
            </a:pPr>
            <a:r>
              <a:rPr lang="en-US" dirty="0"/>
              <a:t>Data Analysis Packages : [ Numpy,  Pandas , Matplotlib]</a:t>
            </a:r>
          </a:p>
          <a:p>
            <a:pPr marL="914400" lvl="1" indent="-457200">
              <a:buFont typeface="+mj-lt"/>
              <a:buAutoNum type="arabicPeriod"/>
            </a:pPr>
            <a:r>
              <a:rPr lang="en-US" dirty="0"/>
              <a:t>Core Machine Learning Packages [</a:t>
            </a:r>
            <a:r>
              <a:rPr lang="en-US" dirty="0" err="1"/>
              <a:t>Scipy</a:t>
            </a:r>
            <a:r>
              <a:rPr lang="en-US" dirty="0"/>
              <a:t> , </a:t>
            </a:r>
            <a:r>
              <a:rPr lang="en-US" dirty="0" err="1"/>
              <a:t>SkLearn</a:t>
            </a:r>
            <a:r>
              <a:rPr lang="en-US" dirty="0"/>
              <a:t> , Pgmpy ]</a:t>
            </a:r>
          </a:p>
          <a:p>
            <a:pPr marL="514350" indent="-514350">
              <a:buFont typeface="+mj-lt"/>
              <a:buAutoNum type="arabicPeriod"/>
            </a:pPr>
            <a:r>
              <a:rPr lang="en-US" dirty="0"/>
              <a:t>Object Oriented Concepts </a:t>
            </a:r>
          </a:p>
          <a:p>
            <a:endParaRPr lang="en-US" dirty="0"/>
          </a:p>
        </p:txBody>
      </p:sp>
      <p:sp>
        <p:nvSpPr>
          <p:cNvPr id="4" name="Footer Placeholder 3">
            <a:extLst>
              <a:ext uri="{FF2B5EF4-FFF2-40B4-BE49-F238E27FC236}">
                <a16:creationId xmlns:a16="http://schemas.microsoft.com/office/drawing/2014/main" id="{5A6B8F06-4464-448D-AF5B-0E7D830C40F1}"/>
              </a:ext>
            </a:extLst>
          </p:cNvPr>
          <p:cNvSpPr>
            <a:spLocks noGrp="1"/>
          </p:cNvSpPr>
          <p:nvPr>
            <p:ph type="ftr" sz="quarter" idx="11"/>
          </p:nvPr>
        </p:nvSpPr>
        <p:spPr/>
        <p:txBody>
          <a:bodyPr/>
          <a:lstStyle/>
          <a:p>
            <a:r>
              <a:rPr lang="kn-IN" dirty="0"/>
              <a:t>ಡಾ|| ತ್ಯಾಗರಾಜು  ಜಿ.ಎಸ್  </a:t>
            </a:r>
            <a:endParaRPr lang="en-US" dirty="0"/>
          </a:p>
        </p:txBody>
      </p:sp>
    </p:spTree>
    <p:extLst>
      <p:ext uri="{BB962C8B-B14F-4D97-AF65-F5344CB8AC3E}">
        <p14:creationId xmlns:p14="http://schemas.microsoft.com/office/powerpoint/2010/main" val="8700350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14">
            <a:extLst>
              <a:ext uri="{FF2B5EF4-FFF2-40B4-BE49-F238E27FC236}">
                <a16:creationId xmlns:a16="http://schemas.microsoft.com/office/drawing/2014/main" id="{6FC11E2E-9797-4FEA-90FD-894E32A2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8626"/>
            <a:ext cx="6738450" cy="1409374"/>
          </a:xfrm>
          <a:custGeom>
            <a:avLst/>
            <a:gdLst>
              <a:gd name="connsiteX0" fmla="*/ 0 w 6738450"/>
              <a:gd name="connsiteY0" fmla="*/ 0 h 1409374"/>
              <a:gd name="connsiteX1" fmla="*/ 6738450 w 6738450"/>
              <a:gd name="connsiteY1" fmla="*/ 0 h 1409374"/>
              <a:gd name="connsiteX2" fmla="*/ 6085725 w 6738450"/>
              <a:gd name="connsiteY2" fmla="*/ 1409374 h 1409374"/>
              <a:gd name="connsiteX3" fmla="*/ 1524000 w 6738450"/>
              <a:gd name="connsiteY3" fmla="*/ 1409374 h 1409374"/>
              <a:gd name="connsiteX4" fmla="*/ 1200418 w 6738450"/>
              <a:gd name="connsiteY4" fmla="*/ 1409374 h 1409374"/>
              <a:gd name="connsiteX5" fmla="*/ 0 w 6738450"/>
              <a:gd name="connsiteY5" fmla="*/ 1409374 h 140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450" h="1409374">
                <a:moveTo>
                  <a:pt x="0" y="0"/>
                </a:moveTo>
                <a:lnTo>
                  <a:pt x="6738450" y="0"/>
                </a:lnTo>
                <a:lnTo>
                  <a:pt x="6085725" y="1409374"/>
                </a:lnTo>
                <a:lnTo>
                  <a:pt x="1524000" y="1409374"/>
                </a:lnTo>
                <a:lnTo>
                  <a:pt x="1200418" y="1409374"/>
                </a:lnTo>
                <a:lnTo>
                  <a:pt x="0" y="1409374"/>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Freeform 33">
            <a:extLst>
              <a:ext uri="{FF2B5EF4-FFF2-40B4-BE49-F238E27FC236}">
                <a16:creationId xmlns:a16="http://schemas.microsoft.com/office/drawing/2014/main" id="{F8828EFD-56F8-4B00-9A0D-B623CC074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02096" y="3608996"/>
            <a:ext cx="4522796" cy="3249004"/>
          </a:xfrm>
          <a:custGeom>
            <a:avLst/>
            <a:gdLst>
              <a:gd name="connsiteX0" fmla="*/ 3018081 w 4522796"/>
              <a:gd name="connsiteY0" fmla="*/ 0 h 3249004"/>
              <a:gd name="connsiteX1" fmla="*/ 0 w 4522796"/>
              <a:gd name="connsiteY1" fmla="*/ 0 h 3249004"/>
              <a:gd name="connsiteX2" fmla="*/ 0 w 4522796"/>
              <a:gd name="connsiteY2" fmla="*/ 3249004 h 3249004"/>
              <a:gd name="connsiteX3" fmla="*/ 4522796 w 4522796"/>
              <a:gd name="connsiteY3" fmla="*/ 3249004 h 3249004"/>
            </a:gdLst>
            <a:ahLst/>
            <a:cxnLst>
              <a:cxn ang="0">
                <a:pos x="connsiteX0" y="connsiteY0"/>
              </a:cxn>
              <a:cxn ang="0">
                <a:pos x="connsiteX1" y="connsiteY1"/>
              </a:cxn>
              <a:cxn ang="0">
                <a:pos x="connsiteX2" y="connsiteY2"/>
              </a:cxn>
              <a:cxn ang="0">
                <a:pos x="connsiteX3" y="connsiteY3"/>
              </a:cxn>
            </a:cxnLst>
            <a:rect l="l" t="t" r="r" b="b"/>
            <a:pathLst>
              <a:path w="4522796" h="3249004">
                <a:moveTo>
                  <a:pt x="3018081" y="0"/>
                </a:moveTo>
                <a:lnTo>
                  <a:pt x="0" y="0"/>
                </a:lnTo>
                <a:lnTo>
                  <a:pt x="0" y="3249004"/>
                </a:lnTo>
                <a:lnTo>
                  <a:pt x="4522796" y="324900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3" name="Freeform 15">
            <a:extLst>
              <a:ext uri="{FF2B5EF4-FFF2-40B4-BE49-F238E27FC236}">
                <a16:creationId xmlns:a16="http://schemas.microsoft.com/office/drawing/2014/main" id="{A085B63A-2D2F-4B09-9BFB-E2080686C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4">
            <a:extLst>
              <a:ext uri="{FF2B5EF4-FFF2-40B4-BE49-F238E27FC236}">
                <a16:creationId xmlns:a16="http://schemas.microsoft.com/office/drawing/2014/main" id="{3D4697C8-4A0D-4493-B526-7CC15E0EE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0618" cy="2896258"/>
          </a:xfrm>
          <a:custGeom>
            <a:avLst/>
            <a:gdLst>
              <a:gd name="connsiteX0" fmla="*/ 0 w 5920618"/>
              <a:gd name="connsiteY0" fmla="*/ 0 h 2896258"/>
              <a:gd name="connsiteX1" fmla="*/ 3191370 w 5920618"/>
              <a:gd name="connsiteY1" fmla="*/ 0 h 2896258"/>
              <a:gd name="connsiteX2" fmla="*/ 3346315 w 5920618"/>
              <a:gd name="connsiteY2" fmla="*/ 0 h 2896258"/>
              <a:gd name="connsiteX3" fmla="*/ 5920618 w 5920618"/>
              <a:gd name="connsiteY3" fmla="*/ 0 h 2896258"/>
              <a:gd name="connsiteX4" fmla="*/ 4583705 w 5920618"/>
              <a:gd name="connsiteY4" fmla="*/ 2896258 h 2896258"/>
              <a:gd name="connsiteX5" fmla="*/ 3346315 w 5920618"/>
              <a:gd name="connsiteY5" fmla="*/ 2896258 h 2896258"/>
              <a:gd name="connsiteX6" fmla="*/ 1854457 w 5920618"/>
              <a:gd name="connsiteY6" fmla="*/ 2896258 h 2896258"/>
              <a:gd name="connsiteX7" fmla="*/ 0 w 5920618"/>
              <a:gd name="connsiteY7" fmla="*/ 2896258 h 289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0618" h="2896258">
                <a:moveTo>
                  <a:pt x="0" y="0"/>
                </a:moveTo>
                <a:lnTo>
                  <a:pt x="3191370" y="0"/>
                </a:lnTo>
                <a:lnTo>
                  <a:pt x="3346315" y="0"/>
                </a:lnTo>
                <a:lnTo>
                  <a:pt x="5920618" y="0"/>
                </a:lnTo>
                <a:lnTo>
                  <a:pt x="4583705" y="2896258"/>
                </a:lnTo>
                <a:lnTo>
                  <a:pt x="3346315" y="2896258"/>
                </a:lnTo>
                <a:lnTo>
                  <a:pt x="1854457" y="2896258"/>
                </a:lnTo>
                <a:lnTo>
                  <a:pt x="0" y="2896258"/>
                </a:lnTo>
                <a:close/>
              </a:path>
            </a:pathLst>
          </a:custGeom>
          <a:solidFill>
            <a:srgbClr val="554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ADB46B-4045-40CC-9E92-07C1AECDC652}"/>
              </a:ext>
            </a:extLst>
          </p:cNvPr>
          <p:cNvSpPr>
            <a:spLocks noGrp="1"/>
          </p:cNvSpPr>
          <p:nvPr>
            <p:ph type="ctrTitle"/>
          </p:nvPr>
        </p:nvSpPr>
        <p:spPr>
          <a:xfrm>
            <a:off x="1524000" y="3011117"/>
            <a:ext cx="6618051" cy="1355750"/>
          </a:xfrm>
        </p:spPr>
        <p:txBody>
          <a:bodyPr>
            <a:normAutofit fontScale="90000"/>
          </a:bodyPr>
          <a:lstStyle/>
          <a:p>
            <a:pPr algn="l"/>
            <a:r>
              <a:rPr lang="en-US" sz="5400" b="1" dirty="0"/>
              <a:t>3.Decision Tree Learning </a:t>
            </a:r>
          </a:p>
        </p:txBody>
      </p:sp>
      <p:sp>
        <p:nvSpPr>
          <p:cNvPr id="3" name="Footer Placeholder 2">
            <a:extLst>
              <a:ext uri="{FF2B5EF4-FFF2-40B4-BE49-F238E27FC236}">
                <a16:creationId xmlns:a16="http://schemas.microsoft.com/office/drawing/2014/main" id="{8F93D7F8-8D95-4F2A-A45D-A934235BFEC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375089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4054-5BBC-464B-BA2C-8D7A25B14365}"/>
              </a:ext>
            </a:extLst>
          </p:cNvPr>
          <p:cNvSpPr>
            <a:spLocks noGrp="1"/>
          </p:cNvSpPr>
          <p:nvPr>
            <p:ph type="title"/>
          </p:nvPr>
        </p:nvSpPr>
        <p:spPr>
          <a:xfrm>
            <a:off x="0" y="1"/>
            <a:ext cx="12192000" cy="1118382"/>
          </a:xfrm>
          <a:solidFill>
            <a:schemeClr val="accent1">
              <a:lumMod val="40000"/>
              <a:lumOff val="60000"/>
            </a:schemeClr>
          </a:solidFill>
        </p:spPr>
        <p:txBody>
          <a:bodyPr/>
          <a:lstStyle/>
          <a:p>
            <a:r>
              <a:rPr lang="en-US" b="1" dirty="0"/>
              <a:t>3. Skills required for MLE</a:t>
            </a:r>
          </a:p>
        </p:txBody>
      </p:sp>
      <p:sp>
        <p:nvSpPr>
          <p:cNvPr id="3" name="Content Placeholder 2">
            <a:extLst>
              <a:ext uri="{FF2B5EF4-FFF2-40B4-BE49-F238E27FC236}">
                <a16:creationId xmlns:a16="http://schemas.microsoft.com/office/drawing/2014/main" id="{44ED61ED-1A53-4598-A132-D0E33FA16406}"/>
              </a:ext>
            </a:extLst>
          </p:cNvPr>
          <p:cNvSpPr>
            <a:spLocks noGrp="1"/>
          </p:cNvSpPr>
          <p:nvPr>
            <p:ph idx="1"/>
          </p:nvPr>
        </p:nvSpPr>
        <p:spPr>
          <a:xfrm>
            <a:off x="838200" y="1825625"/>
            <a:ext cx="10515600" cy="3913993"/>
          </a:xfrm>
        </p:spPr>
        <p:txBody>
          <a:bodyPr>
            <a:normAutofit lnSpcReduction="10000"/>
          </a:bodyPr>
          <a:lstStyle/>
          <a:p>
            <a:pPr marL="514350" indent="-514350">
              <a:buFont typeface="+mj-lt"/>
              <a:buAutoNum type="arabicPeriod"/>
            </a:pPr>
            <a:r>
              <a:rPr lang="en-US" b="1" dirty="0"/>
              <a:t>Math Skills </a:t>
            </a:r>
          </a:p>
          <a:p>
            <a:pPr marL="514350" indent="-514350">
              <a:buFont typeface="+mj-lt"/>
              <a:buAutoNum type="arabicPeriod"/>
            </a:pPr>
            <a:r>
              <a:rPr lang="en-US" b="1" dirty="0"/>
              <a:t>Programming Skills</a:t>
            </a:r>
          </a:p>
          <a:p>
            <a:pPr marL="514350" indent="-514350">
              <a:buFont typeface="+mj-lt"/>
              <a:buAutoNum type="arabicPeriod"/>
            </a:pPr>
            <a:r>
              <a:rPr lang="en-US" b="1" dirty="0"/>
              <a:t>Data Engineering Skills</a:t>
            </a:r>
          </a:p>
          <a:p>
            <a:pPr marL="514350" indent="-514350">
              <a:buFont typeface="+mj-lt"/>
              <a:buAutoNum type="arabicPeriod"/>
            </a:pPr>
            <a:r>
              <a:rPr lang="en-US" b="1" dirty="0"/>
              <a:t>Knowledge of Machine Learning Algorithms</a:t>
            </a:r>
          </a:p>
          <a:p>
            <a:pPr marL="514350" indent="-514350">
              <a:buFont typeface="+mj-lt"/>
              <a:buAutoNum type="arabicPeriod"/>
            </a:pPr>
            <a:r>
              <a:rPr lang="en-US" b="1" dirty="0"/>
              <a:t>Knowledge of Machine Learning Frameworks</a:t>
            </a:r>
          </a:p>
          <a:p>
            <a:pPr marL="514350" indent="-514350">
              <a:buFont typeface="+mj-lt"/>
              <a:buAutoNum type="arabicPeriod"/>
            </a:pPr>
            <a:r>
              <a:rPr lang="en-US" b="1" dirty="0"/>
              <a:t>Knowledge of IoT and Cloud Computing </a:t>
            </a:r>
          </a:p>
          <a:p>
            <a:pPr marL="514350" indent="-514350">
              <a:buFont typeface="+mj-lt"/>
              <a:buAutoNum type="arabicPeriod"/>
            </a:pPr>
            <a:r>
              <a:rPr lang="en-US" b="1" dirty="0"/>
              <a:t>Excellent Communication Skills </a:t>
            </a:r>
          </a:p>
          <a:p>
            <a:pPr marL="0" indent="0">
              <a:buNone/>
            </a:pPr>
            <a:r>
              <a:rPr lang="en-US" b="1" dirty="0"/>
              <a:t> </a:t>
            </a:r>
          </a:p>
          <a:p>
            <a:pPr marL="514350" indent="-514350">
              <a:buFont typeface="+mj-lt"/>
              <a:buAutoNum type="arabicPeriod"/>
            </a:pPr>
            <a:endParaRPr lang="en-US" b="1"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endParaRPr lang="en-US" dirty="0"/>
          </a:p>
        </p:txBody>
      </p:sp>
      <p:sp>
        <p:nvSpPr>
          <p:cNvPr id="4" name="Footer Placeholder 3">
            <a:extLst>
              <a:ext uri="{FF2B5EF4-FFF2-40B4-BE49-F238E27FC236}">
                <a16:creationId xmlns:a16="http://schemas.microsoft.com/office/drawing/2014/main" id="{182A5EA0-E62D-4AC1-85EA-36AA923A650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8740382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B5A53-3C88-42A2-B03E-D65CD7D908E1}"/>
              </a:ext>
            </a:extLst>
          </p:cNvPr>
          <p:cNvSpPr>
            <a:spLocks noGrp="1"/>
          </p:cNvSpPr>
          <p:nvPr>
            <p:ph type="title"/>
          </p:nvPr>
        </p:nvSpPr>
        <p:spPr>
          <a:solidFill>
            <a:schemeClr val="accent5">
              <a:lumMod val="60000"/>
              <a:lumOff val="40000"/>
            </a:schemeClr>
          </a:solidFill>
        </p:spPr>
        <p:txBody>
          <a:bodyPr/>
          <a:lstStyle/>
          <a:p>
            <a:r>
              <a:rPr lang="en-US" b="1" dirty="0"/>
              <a:t>Topics </a:t>
            </a:r>
          </a:p>
        </p:txBody>
      </p:sp>
      <p:sp>
        <p:nvSpPr>
          <p:cNvPr id="3" name="Content Placeholder 2">
            <a:extLst>
              <a:ext uri="{FF2B5EF4-FFF2-40B4-BE49-F238E27FC236}">
                <a16:creationId xmlns:a16="http://schemas.microsoft.com/office/drawing/2014/main" id="{98F6CA3D-607D-42C1-B5D8-305242000A67}"/>
              </a:ext>
            </a:extLst>
          </p:cNvPr>
          <p:cNvSpPr>
            <a:spLocks noGrp="1"/>
          </p:cNvSpPr>
          <p:nvPr>
            <p:ph idx="1"/>
          </p:nvPr>
        </p:nvSpPr>
        <p:spPr>
          <a:xfrm>
            <a:off x="838200" y="1825625"/>
            <a:ext cx="10515600" cy="4593836"/>
          </a:xfrm>
        </p:spPr>
        <p:txBody>
          <a:bodyPr/>
          <a:lstStyle/>
          <a:p>
            <a:pPr marL="514350" indent="-514350">
              <a:buFont typeface="+mj-lt"/>
              <a:buAutoNum type="arabicPeriod"/>
            </a:pPr>
            <a:r>
              <a:rPr lang="en-US" dirty="0"/>
              <a:t>Decision Tree Learning </a:t>
            </a:r>
          </a:p>
          <a:p>
            <a:pPr marL="514350" indent="-514350">
              <a:buFont typeface="+mj-lt"/>
              <a:buAutoNum type="arabicPeriod"/>
            </a:pPr>
            <a:r>
              <a:rPr lang="en-US" dirty="0"/>
              <a:t>Decision Trees</a:t>
            </a:r>
          </a:p>
          <a:p>
            <a:pPr marL="514350" indent="-514350">
              <a:buFont typeface="+mj-lt"/>
              <a:buAutoNum type="arabicPeriod"/>
            </a:pPr>
            <a:r>
              <a:rPr lang="en-US" dirty="0"/>
              <a:t>Decision Tree Representation </a:t>
            </a:r>
          </a:p>
          <a:p>
            <a:pPr marL="514350" indent="-514350">
              <a:buFont typeface="+mj-lt"/>
              <a:buAutoNum type="arabicPeriod"/>
            </a:pPr>
            <a:r>
              <a:rPr lang="en-US" dirty="0"/>
              <a:t>Appropriate Problems for Decision Tree Learning </a:t>
            </a:r>
          </a:p>
          <a:p>
            <a:pPr marL="514350" indent="-514350">
              <a:buFont typeface="+mj-lt"/>
              <a:buAutoNum type="arabicPeriod"/>
            </a:pPr>
            <a:r>
              <a:rPr lang="en-US" dirty="0"/>
              <a:t>Basic Decision Tree Learning Algorithm (ID3)</a:t>
            </a:r>
          </a:p>
          <a:p>
            <a:pPr marL="514350" indent="-514350">
              <a:buFont typeface="+mj-lt"/>
              <a:buAutoNum type="arabicPeriod"/>
            </a:pPr>
            <a:r>
              <a:rPr lang="en-US" dirty="0"/>
              <a:t>Advantages and Disadvantages of ID3 based Decision Tree Learning </a:t>
            </a:r>
          </a:p>
        </p:txBody>
      </p:sp>
      <p:sp>
        <p:nvSpPr>
          <p:cNvPr id="4" name="Footer Placeholder 3">
            <a:extLst>
              <a:ext uri="{FF2B5EF4-FFF2-40B4-BE49-F238E27FC236}">
                <a16:creationId xmlns:a16="http://schemas.microsoft.com/office/drawing/2014/main" id="{0A2DE368-2CA4-4A78-B7D2-C549C9D347F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9301314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overview">
            <a:extLst>
              <a:ext uri="{FF2B5EF4-FFF2-40B4-BE49-F238E27FC236}">
                <a16:creationId xmlns:a16="http://schemas.microsoft.com/office/drawing/2014/main" id="{A9FE3540-E052-429D-A7F8-8EB833093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3403" y="2537042"/>
            <a:ext cx="6894236" cy="18193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FFD68DF-3A1C-4407-ADD5-35210887CD2C}"/>
              </a:ext>
            </a:extLst>
          </p:cNvPr>
          <p:cNvSpPr>
            <a:spLocks noGrp="1"/>
          </p:cNvSpPr>
          <p:nvPr>
            <p:ph type="title"/>
          </p:nvPr>
        </p:nvSpPr>
        <p:spPr>
          <a:xfrm>
            <a:off x="476752" y="1097280"/>
            <a:ext cx="3096427" cy="3819952"/>
          </a:xfrm>
        </p:spPr>
        <p:txBody>
          <a:bodyPr anchor="ctr">
            <a:normAutofit/>
          </a:bodyPr>
          <a:lstStyle/>
          <a:p>
            <a:r>
              <a:rPr lang="en-US" dirty="0">
                <a:solidFill>
                  <a:srgbClr val="FFFFFF"/>
                </a:solidFill>
              </a:rPr>
              <a:t>1. Decision Tree Learning </a:t>
            </a:r>
          </a:p>
        </p:txBody>
      </p:sp>
      <p:sp>
        <p:nvSpPr>
          <p:cNvPr id="3" name="Content Placeholder 2">
            <a:extLst>
              <a:ext uri="{FF2B5EF4-FFF2-40B4-BE49-F238E27FC236}">
                <a16:creationId xmlns:a16="http://schemas.microsoft.com/office/drawing/2014/main" id="{83A7A0EA-9D2D-4F3B-AC36-D800535C2FFB}"/>
              </a:ext>
            </a:extLst>
          </p:cNvPr>
          <p:cNvSpPr>
            <a:spLocks noGrp="1"/>
          </p:cNvSpPr>
          <p:nvPr>
            <p:ph idx="1"/>
          </p:nvPr>
        </p:nvSpPr>
        <p:spPr>
          <a:xfrm>
            <a:off x="4225683" y="147272"/>
            <a:ext cx="7869676" cy="1571273"/>
          </a:xfrm>
        </p:spPr>
        <p:txBody>
          <a:bodyPr anchor="ctr">
            <a:noAutofit/>
          </a:bodyPr>
          <a:lstStyle/>
          <a:p>
            <a:pPr algn="just"/>
            <a:r>
              <a:rPr lang="en-US" sz="2000" b="1" dirty="0"/>
              <a:t>Decision tree learning is one of the most widely used and practical methods for </a:t>
            </a:r>
            <a:r>
              <a:rPr lang="en-US" sz="2000" b="1" dirty="0">
                <a:solidFill>
                  <a:srgbClr val="FF0000"/>
                </a:solidFill>
              </a:rPr>
              <a:t>inductive inference</a:t>
            </a:r>
            <a:r>
              <a:rPr lang="en-US" sz="2000" b="1" dirty="0"/>
              <a:t>. It is a method for approximating discrete-valued target functions, in which the learned function is represented by a decision tree.</a:t>
            </a:r>
          </a:p>
        </p:txBody>
      </p:sp>
      <p:sp>
        <p:nvSpPr>
          <p:cNvPr id="4" name="Rectangle 3">
            <a:extLst>
              <a:ext uri="{FF2B5EF4-FFF2-40B4-BE49-F238E27FC236}">
                <a16:creationId xmlns:a16="http://schemas.microsoft.com/office/drawing/2014/main" id="{2ADC3E1D-8319-4633-B967-F1EBF8DF3A33}"/>
              </a:ext>
            </a:extLst>
          </p:cNvPr>
          <p:cNvSpPr/>
          <p:nvPr/>
        </p:nvSpPr>
        <p:spPr>
          <a:xfrm>
            <a:off x="5321493" y="4836367"/>
            <a:ext cx="6096000" cy="646331"/>
          </a:xfrm>
          <a:prstGeom prst="rect">
            <a:avLst/>
          </a:prstGeom>
        </p:spPr>
        <p:txBody>
          <a:bodyPr>
            <a:spAutoFit/>
          </a:bodyPr>
          <a:lstStyle/>
          <a:p>
            <a:r>
              <a:rPr lang="en-US" b="1" dirty="0"/>
              <a:t>Inductive inference</a:t>
            </a:r>
            <a:r>
              <a:rPr lang="en-US" dirty="0"/>
              <a:t> is the process of reaching a general conclusion from specific examples.</a:t>
            </a:r>
          </a:p>
        </p:txBody>
      </p:sp>
      <p:pic>
        <p:nvPicPr>
          <p:cNvPr id="6" name="Picture 5" descr="A grey and white photo of a bird&#10;&#10;Description generated with very high confidence">
            <a:extLst>
              <a:ext uri="{FF2B5EF4-FFF2-40B4-BE49-F238E27FC236}">
                <a16:creationId xmlns:a16="http://schemas.microsoft.com/office/drawing/2014/main" id="{C13BDC31-1A2E-40DF-BFE5-F08130E45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00" y="4032120"/>
            <a:ext cx="3691133" cy="2825880"/>
          </a:xfrm>
          <a:prstGeom prst="rect">
            <a:avLst/>
          </a:prstGeom>
        </p:spPr>
      </p:pic>
      <p:sp>
        <p:nvSpPr>
          <p:cNvPr id="9" name="Content Placeholder 2">
            <a:extLst>
              <a:ext uri="{FF2B5EF4-FFF2-40B4-BE49-F238E27FC236}">
                <a16:creationId xmlns:a16="http://schemas.microsoft.com/office/drawing/2014/main" id="{D120EF71-859B-4465-A301-9E067C031FC8}"/>
              </a:ext>
            </a:extLst>
          </p:cNvPr>
          <p:cNvSpPr txBox="1">
            <a:spLocks/>
          </p:cNvSpPr>
          <p:nvPr/>
        </p:nvSpPr>
        <p:spPr>
          <a:xfrm>
            <a:off x="4225683" y="5540450"/>
            <a:ext cx="7869676" cy="75017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b="1" dirty="0"/>
              <a:t>Is a type of supervised machine learning that is mostly used in classification .</a:t>
            </a:r>
          </a:p>
        </p:txBody>
      </p:sp>
      <p:sp>
        <p:nvSpPr>
          <p:cNvPr id="5" name="Footer Placeholder 4">
            <a:extLst>
              <a:ext uri="{FF2B5EF4-FFF2-40B4-BE49-F238E27FC236}">
                <a16:creationId xmlns:a16="http://schemas.microsoft.com/office/drawing/2014/main" id="{B1A4303A-B6A7-4156-A55C-14DDFC42354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631153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screenshot of a cell phone&#10;&#10;Description generated with high confidence">
            <a:extLst>
              <a:ext uri="{FF2B5EF4-FFF2-40B4-BE49-F238E27FC236}">
                <a16:creationId xmlns:a16="http://schemas.microsoft.com/office/drawing/2014/main" id="{58E253E2-C164-41CE-8151-6FD826C8A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2931" y="1111033"/>
            <a:ext cx="5952930" cy="4729929"/>
          </a:xfrm>
          <a:prstGeom prst="rect">
            <a:avLst/>
          </a:prstGeom>
        </p:spPr>
      </p:pic>
      <p:sp>
        <p:nvSpPr>
          <p:cNvPr id="2" name="Title 1">
            <a:extLst>
              <a:ext uri="{FF2B5EF4-FFF2-40B4-BE49-F238E27FC236}">
                <a16:creationId xmlns:a16="http://schemas.microsoft.com/office/drawing/2014/main" id="{EA2B7E05-2260-4D4C-B975-D1A244758527}"/>
              </a:ext>
            </a:extLst>
          </p:cNvPr>
          <p:cNvSpPr>
            <a:spLocks noGrp="1"/>
          </p:cNvSpPr>
          <p:nvPr>
            <p:ph type="title"/>
          </p:nvPr>
        </p:nvSpPr>
        <p:spPr>
          <a:xfrm>
            <a:off x="833002" y="448253"/>
            <a:ext cx="10520702" cy="1325563"/>
          </a:xfrm>
        </p:spPr>
        <p:txBody>
          <a:bodyPr>
            <a:normAutofit/>
          </a:bodyPr>
          <a:lstStyle/>
          <a:p>
            <a:r>
              <a:rPr lang="en-US" b="1" dirty="0"/>
              <a:t>2. Decision Trees</a:t>
            </a:r>
          </a:p>
        </p:txBody>
      </p:sp>
      <p:sp>
        <p:nvSpPr>
          <p:cNvPr id="3" name="Content Placeholder 2">
            <a:extLst>
              <a:ext uri="{FF2B5EF4-FFF2-40B4-BE49-F238E27FC236}">
                <a16:creationId xmlns:a16="http://schemas.microsoft.com/office/drawing/2014/main" id="{688C0752-7A98-450F-9F33-EBE0532E191E}"/>
              </a:ext>
            </a:extLst>
          </p:cNvPr>
          <p:cNvSpPr>
            <a:spLocks noGrp="1"/>
          </p:cNvSpPr>
          <p:nvPr>
            <p:ph idx="1"/>
          </p:nvPr>
        </p:nvSpPr>
        <p:spPr>
          <a:xfrm>
            <a:off x="838200" y="2191807"/>
            <a:ext cx="4936067" cy="3985155"/>
          </a:xfrm>
        </p:spPr>
        <p:txBody>
          <a:bodyPr>
            <a:normAutofit/>
          </a:bodyPr>
          <a:lstStyle/>
          <a:p>
            <a:r>
              <a:rPr lang="en-US" sz="2400" dirty="0"/>
              <a:t>A decision tree is a graphical representation of all possible solutions to decisions based on certain conditions. </a:t>
            </a:r>
          </a:p>
          <a:p>
            <a:r>
              <a:rPr lang="en-US" sz="2400" dirty="0"/>
              <a:t>A tree structured classifier with two types of nodes : </a:t>
            </a:r>
          </a:p>
          <a:p>
            <a:pPr lvl="1"/>
            <a:r>
              <a:rPr lang="en-US" b="1" dirty="0"/>
              <a:t>Decision Nodes </a:t>
            </a:r>
            <a:r>
              <a:rPr lang="en-US" dirty="0"/>
              <a:t>and </a:t>
            </a:r>
          </a:p>
          <a:p>
            <a:pPr lvl="1"/>
            <a:r>
              <a:rPr lang="en-US" b="1" dirty="0"/>
              <a:t>Leaf Nodes</a:t>
            </a:r>
            <a:r>
              <a:rPr lang="en-US" dirty="0"/>
              <a:t>. </a:t>
            </a:r>
          </a:p>
        </p:txBody>
      </p:sp>
      <p:sp>
        <p:nvSpPr>
          <p:cNvPr id="4" name="Footer Placeholder 3">
            <a:extLst>
              <a:ext uri="{FF2B5EF4-FFF2-40B4-BE49-F238E27FC236}">
                <a16:creationId xmlns:a16="http://schemas.microsoft.com/office/drawing/2014/main" id="{ACDC48DD-27C8-4826-B66D-2EA1B55504A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044869562"/>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24FC-B498-4C62-9C17-F46BFBFF4922}"/>
              </a:ext>
            </a:extLst>
          </p:cNvPr>
          <p:cNvSpPr>
            <a:spLocks noGrp="1"/>
          </p:cNvSpPr>
          <p:nvPr>
            <p:ph type="title"/>
          </p:nvPr>
        </p:nvSpPr>
        <p:spPr>
          <a:xfrm>
            <a:off x="0" y="0"/>
            <a:ext cx="3629608" cy="6857999"/>
          </a:xfrm>
          <a:solidFill>
            <a:schemeClr val="accent1">
              <a:lumMod val="60000"/>
              <a:lumOff val="40000"/>
            </a:schemeClr>
          </a:solidFill>
        </p:spPr>
        <p:txBody>
          <a:bodyPr>
            <a:normAutofit/>
          </a:bodyPr>
          <a:lstStyle/>
          <a:p>
            <a:r>
              <a:rPr lang="en-US" dirty="0"/>
              <a:t>3. </a:t>
            </a:r>
            <a:r>
              <a:rPr lang="en-US" b="1" dirty="0"/>
              <a:t>Decision Tree Representation</a:t>
            </a:r>
          </a:p>
        </p:txBody>
      </p:sp>
      <p:sp>
        <p:nvSpPr>
          <p:cNvPr id="3" name="Content Placeholder 2">
            <a:extLst>
              <a:ext uri="{FF2B5EF4-FFF2-40B4-BE49-F238E27FC236}">
                <a16:creationId xmlns:a16="http://schemas.microsoft.com/office/drawing/2014/main" id="{44FF261C-9AD3-44CE-8C81-34DCDD67D913}"/>
              </a:ext>
            </a:extLst>
          </p:cNvPr>
          <p:cNvSpPr>
            <a:spLocks noGrp="1"/>
          </p:cNvSpPr>
          <p:nvPr>
            <p:ph idx="1"/>
          </p:nvPr>
        </p:nvSpPr>
        <p:spPr>
          <a:xfrm>
            <a:off x="3741577" y="391886"/>
            <a:ext cx="7968342" cy="5458505"/>
          </a:xfrm>
        </p:spPr>
        <p:txBody>
          <a:bodyPr>
            <a:normAutofit/>
          </a:bodyPr>
          <a:lstStyle/>
          <a:p>
            <a:r>
              <a:rPr lang="en-US" b="1" dirty="0"/>
              <a:t>Decision trees </a:t>
            </a:r>
            <a:r>
              <a:rPr lang="en-US" dirty="0"/>
              <a:t>classify instances by sorting them down the tree </a:t>
            </a:r>
            <a:r>
              <a:rPr lang="en-US" i="1" u="sng" dirty="0"/>
              <a:t>from the root to some leaf node</a:t>
            </a:r>
            <a:r>
              <a:rPr lang="en-US" dirty="0"/>
              <a:t>, which provides the classiﬁcation of the instance.</a:t>
            </a:r>
          </a:p>
          <a:p>
            <a:r>
              <a:rPr lang="en-US" dirty="0"/>
              <a:t> In the </a:t>
            </a:r>
            <a:r>
              <a:rPr lang="en-US" b="1" dirty="0"/>
              <a:t>decision tree representation</a:t>
            </a:r>
            <a:r>
              <a:rPr lang="en-US" dirty="0"/>
              <a:t>: </a:t>
            </a:r>
          </a:p>
          <a:p>
            <a:pPr lvl="1"/>
            <a:r>
              <a:rPr lang="en-US" dirty="0"/>
              <a:t>An inner node represents an </a:t>
            </a:r>
            <a:r>
              <a:rPr lang="en-US" u="sng" dirty="0"/>
              <a:t>attribute</a:t>
            </a:r>
          </a:p>
          <a:p>
            <a:pPr lvl="1"/>
            <a:r>
              <a:rPr lang="en-US" dirty="0"/>
              <a:t>Edge / branch represents an </a:t>
            </a:r>
            <a:r>
              <a:rPr lang="en-US" u="sng" dirty="0"/>
              <a:t>attribute value </a:t>
            </a:r>
          </a:p>
          <a:p>
            <a:pPr lvl="1"/>
            <a:r>
              <a:rPr lang="en-US" dirty="0"/>
              <a:t>Leaf represents a </a:t>
            </a:r>
            <a:r>
              <a:rPr lang="en-US" u="sng" dirty="0"/>
              <a:t>class </a:t>
            </a:r>
          </a:p>
          <a:p>
            <a:pPr lvl="1"/>
            <a:r>
              <a:rPr lang="en-US" dirty="0"/>
              <a:t>The paths from root to leaf represent </a:t>
            </a:r>
            <a:r>
              <a:rPr lang="en-US" b="1" dirty="0"/>
              <a:t>classification rules</a:t>
            </a:r>
            <a:r>
              <a:rPr lang="en-US" sz="2000" dirty="0"/>
              <a:t>.</a:t>
            </a:r>
          </a:p>
          <a:p>
            <a:r>
              <a:rPr lang="en-US" b="1" dirty="0"/>
              <a:t>Decision trees represent a disjunction of conjunctio</a:t>
            </a:r>
            <a:r>
              <a:rPr lang="en-US" dirty="0"/>
              <a:t>ns. </a:t>
            </a:r>
          </a:p>
          <a:p>
            <a:pPr lvl="1"/>
            <a:r>
              <a:rPr lang="en-US" dirty="0"/>
              <a:t>Each path from root to a leaf is a conjunction of attribute tests. </a:t>
            </a:r>
          </a:p>
          <a:p>
            <a:pPr lvl="1"/>
            <a:r>
              <a:rPr lang="en-US" dirty="0"/>
              <a:t>The tree itself is a disjunction of these conjunctions. </a:t>
            </a:r>
          </a:p>
          <a:p>
            <a:pPr lvl="1"/>
            <a:endParaRPr lang="en-US" dirty="0"/>
          </a:p>
          <a:p>
            <a:pPr marL="457200" lvl="1" indent="0">
              <a:buNone/>
            </a:pPr>
            <a:endParaRPr lang="en-US" dirty="0"/>
          </a:p>
        </p:txBody>
      </p:sp>
      <p:sp>
        <p:nvSpPr>
          <p:cNvPr id="4" name="Footer Placeholder 3">
            <a:extLst>
              <a:ext uri="{FF2B5EF4-FFF2-40B4-BE49-F238E27FC236}">
                <a16:creationId xmlns:a16="http://schemas.microsoft.com/office/drawing/2014/main" id="{4694255F-C58D-4B6C-BBAF-41A23B6259C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321990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42E2-64D6-4164-9F7C-435F954E0A6F}"/>
              </a:ext>
            </a:extLst>
          </p:cNvPr>
          <p:cNvSpPr>
            <a:spLocks noGrp="1"/>
          </p:cNvSpPr>
          <p:nvPr>
            <p:ph type="title"/>
          </p:nvPr>
        </p:nvSpPr>
        <p:spPr>
          <a:xfrm>
            <a:off x="0" y="0"/>
            <a:ext cx="12192000" cy="810532"/>
          </a:xfrm>
          <a:solidFill>
            <a:schemeClr val="accent5">
              <a:lumMod val="60000"/>
              <a:lumOff val="40000"/>
            </a:schemeClr>
          </a:solidFill>
        </p:spPr>
        <p:txBody>
          <a:bodyPr/>
          <a:lstStyle/>
          <a:p>
            <a:r>
              <a:rPr lang="en-US" b="1" dirty="0"/>
              <a:t>Training Examples (Data Set)</a:t>
            </a:r>
            <a:r>
              <a:rPr lang="en-US" dirty="0"/>
              <a:t> </a:t>
            </a:r>
          </a:p>
        </p:txBody>
      </p:sp>
      <p:graphicFrame>
        <p:nvGraphicFramePr>
          <p:cNvPr id="4" name="Group 3">
            <a:extLst>
              <a:ext uri="{FF2B5EF4-FFF2-40B4-BE49-F238E27FC236}">
                <a16:creationId xmlns:a16="http://schemas.microsoft.com/office/drawing/2014/main" id="{32CB2AF2-7185-4B0F-84A0-28C85EAB6553}"/>
              </a:ext>
            </a:extLst>
          </p:cNvPr>
          <p:cNvGraphicFramePr>
            <a:graphicFrameLocks noGrp="1"/>
          </p:cNvGraphicFramePr>
          <p:nvPr>
            <p:extLst>
              <p:ext uri="{D42A27DB-BD31-4B8C-83A1-F6EECF244321}">
                <p14:modId xmlns:p14="http://schemas.microsoft.com/office/powerpoint/2010/main" val="243144008"/>
              </p:ext>
            </p:extLst>
          </p:nvPr>
        </p:nvGraphicFramePr>
        <p:xfrm>
          <a:off x="2256453" y="1231640"/>
          <a:ext cx="8305800" cy="5029200"/>
        </p:xfrm>
        <a:graphic>
          <a:graphicData uri="http://schemas.openxmlformats.org/drawingml/2006/table">
            <a:tbl>
              <a:tblPr/>
              <a:tblGrid>
                <a:gridCol w="762000">
                  <a:extLst>
                    <a:ext uri="{9D8B030D-6E8A-4147-A177-3AD203B41FA5}">
                      <a16:colId xmlns:a16="http://schemas.microsoft.com/office/drawing/2014/main" val="2914089547"/>
                    </a:ext>
                  </a:extLst>
                </a:gridCol>
                <a:gridCol w="1581539">
                  <a:extLst>
                    <a:ext uri="{9D8B030D-6E8A-4147-A177-3AD203B41FA5}">
                      <a16:colId xmlns:a16="http://schemas.microsoft.com/office/drawing/2014/main" val="1675942754"/>
                    </a:ext>
                  </a:extLst>
                </a:gridCol>
                <a:gridCol w="1371600">
                  <a:extLst>
                    <a:ext uri="{9D8B030D-6E8A-4147-A177-3AD203B41FA5}">
                      <a16:colId xmlns:a16="http://schemas.microsoft.com/office/drawing/2014/main" val="1814037608"/>
                    </a:ext>
                  </a:extLst>
                </a:gridCol>
                <a:gridCol w="1695061">
                  <a:extLst>
                    <a:ext uri="{9D8B030D-6E8A-4147-A177-3AD203B41FA5}">
                      <a16:colId xmlns:a16="http://schemas.microsoft.com/office/drawing/2014/main" val="1288818411"/>
                    </a:ext>
                  </a:extLst>
                </a:gridCol>
                <a:gridCol w="1143000">
                  <a:extLst>
                    <a:ext uri="{9D8B030D-6E8A-4147-A177-3AD203B41FA5}">
                      <a16:colId xmlns:a16="http://schemas.microsoft.com/office/drawing/2014/main" val="1896464174"/>
                    </a:ext>
                  </a:extLst>
                </a:gridCol>
                <a:gridCol w="1752600">
                  <a:extLst>
                    <a:ext uri="{9D8B030D-6E8A-4147-A177-3AD203B41FA5}">
                      <a16:colId xmlns:a16="http://schemas.microsoft.com/office/drawing/2014/main" val="2500542005"/>
                    </a:ext>
                  </a:extLst>
                </a:gridCol>
              </a:tblGrid>
              <a:tr h="325703">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Day</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Outlook</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Temp.</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Humidity</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Wind</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Play Tennis</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extLst>
                  <a:ext uri="{0D108BD9-81ED-4DB2-BD59-A6C34878D82A}">
                    <a16:rowId xmlns:a16="http://schemas.microsoft.com/office/drawing/2014/main" val="1164898457"/>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Sunny</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Hot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High</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509708935"/>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D2</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Sunny</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Hot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906611670"/>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D3</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Overcast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Hot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207498485"/>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D4 </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Rain </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523672043"/>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D5</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Rain</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Cool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Normal</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663691999"/>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D6</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Rain</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Cool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748605452"/>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D7</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Overcast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Cool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942995748"/>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D8</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Sunny</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76576974"/>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D9</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Sunny</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Cold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85089434"/>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D10</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Rain</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08019251"/>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D11</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Sunny</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710271545"/>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D12</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Overcast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268270202"/>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D13</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Overcast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Hot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627255347"/>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D14</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Rain</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No</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979676557"/>
                  </a:ext>
                </a:extLst>
              </a:tr>
            </a:tbl>
          </a:graphicData>
        </a:graphic>
      </p:graphicFrame>
      <p:sp>
        <p:nvSpPr>
          <p:cNvPr id="3" name="Footer Placeholder 2">
            <a:extLst>
              <a:ext uri="{FF2B5EF4-FFF2-40B4-BE49-F238E27FC236}">
                <a16:creationId xmlns:a16="http://schemas.microsoft.com/office/drawing/2014/main" id="{14F1A49C-D0BF-4C7C-A40C-E8A09AAB415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384183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C753-9BCA-4C9F-A9BE-7A0FB0A4A922}"/>
              </a:ext>
            </a:extLst>
          </p:cNvPr>
          <p:cNvSpPr>
            <a:spLocks noGrp="1"/>
          </p:cNvSpPr>
          <p:nvPr>
            <p:ph type="title"/>
          </p:nvPr>
        </p:nvSpPr>
        <p:spPr>
          <a:xfrm>
            <a:off x="0" y="0"/>
            <a:ext cx="12192000" cy="905069"/>
          </a:xfrm>
          <a:solidFill>
            <a:schemeClr val="accent5">
              <a:lumMod val="60000"/>
              <a:lumOff val="40000"/>
            </a:schemeClr>
          </a:solidFill>
        </p:spPr>
        <p:txBody>
          <a:bodyPr/>
          <a:lstStyle/>
          <a:p>
            <a:r>
              <a:rPr lang="en-US" altLang="en-US" b="1" dirty="0"/>
              <a:t>Decision Tree for PlayTennis</a:t>
            </a:r>
            <a:endParaRPr lang="en-US" b="1" dirty="0"/>
          </a:p>
        </p:txBody>
      </p:sp>
      <p:grpSp>
        <p:nvGrpSpPr>
          <p:cNvPr id="26" name="Group 25">
            <a:extLst>
              <a:ext uri="{FF2B5EF4-FFF2-40B4-BE49-F238E27FC236}">
                <a16:creationId xmlns:a16="http://schemas.microsoft.com/office/drawing/2014/main" id="{C82AB4AD-9B1B-4DBE-95F1-F0D091EFB4EC}"/>
              </a:ext>
            </a:extLst>
          </p:cNvPr>
          <p:cNvGrpSpPr/>
          <p:nvPr/>
        </p:nvGrpSpPr>
        <p:grpSpPr>
          <a:xfrm>
            <a:off x="1781288" y="1267408"/>
            <a:ext cx="8237538" cy="4537075"/>
            <a:chOff x="152400" y="1752600"/>
            <a:chExt cx="8237538" cy="4537075"/>
          </a:xfrm>
        </p:grpSpPr>
        <p:sp>
          <p:nvSpPr>
            <p:cNvPr id="27" name="Line 3">
              <a:extLst>
                <a:ext uri="{FF2B5EF4-FFF2-40B4-BE49-F238E27FC236}">
                  <a16:creationId xmlns:a16="http://schemas.microsoft.com/office/drawing/2014/main" id="{DDBF82C8-0569-435D-9553-8B4E8A96D997}"/>
                </a:ext>
              </a:extLst>
            </p:cNvPr>
            <p:cNvSpPr>
              <a:spLocks noChangeShapeType="1"/>
            </p:cNvSpPr>
            <p:nvPr/>
          </p:nvSpPr>
          <p:spPr bwMode="auto">
            <a:xfrm>
              <a:off x="4876800" y="2209800"/>
              <a:ext cx="19050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8" name="Group 27">
              <a:extLst>
                <a:ext uri="{FF2B5EF4-FFF2-40B4-BE49-F238E27FC236}">
                  <a16:creationId xmlns:a16="http://schemas.microsoft.com/office/drawing/2014/main" id="{4A04A866-1B6C-4488-8E3E-798FC1679A9B}"/>
                </a:ext>
              </a:extLst>
            </p:cNvPr>
            <p:cNvGrpSpPr/>
            <p:nvPr/>
          </p:nvGrpSpPr>
          <p:grpSpPr>
            <a:xfrm>
              <a:off x="152400" y="1752600"/>
              <a:ext cx="8237538" cy="4537075"/>
              <a:chOff x="152400" y="1752600"/>
              <a:chExt cx="8237538" cy="4537075"/>
            </a:xfrm>
          </p:grpSpPr>
          <p:sp>
            <p:nvSpPr>
              <p:cNvPr id="29" name="Line 2">
                <a:extLst>
                  <a:ext uri="{FF2B5EF4-FFF2-40B4-BE49-F238E27FC236}">
                    <a16:creationId xmlns:a16="http://schemas.microsoft.com/office/drawing/2014/main" id="{7BFF72BA-BCD5-416A-8231-60D360AF03A2}"/>
                  </a:ext>
                </a:extLst>
              </p:cNvPr>
              <p:cNvSpPr>
                <a:spLocks noChangeShapeType="1"/>
              </p:cNvSpPr>
              <p:nvPr/>
            </p:nvSpPr>
            <p:spPr bwMode="auto">
              <a:xfrm flipH="1">
                <a:off x="1600200" y="2209800"/>
                <a:ext cx="25908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 name="Line 4">
                <a:extLst>
                  <a:ext uri="{FF2B5EF4-FFF2-40B4-BE49-F238E27FC236}">
                    <a16:creationId xmlns:a16="http://schemas.microsoft.com/office/drawing/2014/main" id="{D6F09B11-E8E0-4126-AD69-C6BA0BDC5B82}"/>
                  </a:ext>
                </a:extLst>
              </p:cNvPr>
              <p:cNvSpPr>
                <a:spLocks noChangeShapeType="1"/>
              </p:cNvSpPr>
              <p:nvPr/>
            </p:nvSpPr>
            <p:spPr bwMode="auto">
              <a:xfrm flipH="1">
                <a:off x="457200" y="43434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 name="Line 5">
                <a:extLst>
                  <a:ext uri="{FF2B5EF4-FFF2-40B4-BE49-F238E27FC236}">
                    <a16:creationId xmlns:a16="http://schemas.microsoft.com/office/drawing/2014/main" id="{4BA9017D-A6C6-4438-B02A-EA15F10A3EAA}"/>
                  </a:ext>
                </a:extLst>
              </p:cNvPr>
              <p:cNvSpPr>
                <a:spLocks noChangeShapeType="1"/>
              </p:cNvSpPr>
              <p:nvPr/>
            </p:nvSpPr>
            <p:spPr bwMode="auto">
              <a:xfrm>
                <a:off x="1676400" y="4343400"/>
                <a:ext cx="10668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 name="Line 6">
                <a:extLst>
                  <a:ext uri="{FF2B5EF4-FFF2-40B4-BE49-F238E27FC236}">
                    <a16:creationId xmlns:a16="http://schemas.microsoft.com/office/drawing/2014/main" id="{00A81C84-3C33-4A30-9324-56A34B034ECC}"/>
                  </a:ext>
                </a:extLst>
              </p:cNvPr>
              <p:cNvSpPr>
                <a:spLocks noChangeShapeType="1"/>
              </p:cNvSpPr>
              <p:nvPr/>
            </p:nvSpPr>
            <p:spPr bwMode="auto">
              <a:xfrm>
                <a:off x="6934200" y="4343400"/>
                <a:ext cx="9906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3" name="Line 7">
                <a:extLst>
                  <a:ext uri="{FF2B5EF4-FFF2-40B4-BE49-F238E27FC236}">
                    <a16:creationId xmlns:a16="http://schemas.microsoft.com/office/drawing/2014/main" id="{7816F935-424A-4AEF-9665-480D4042F753}"/>
                  </a:ext>
                </a:extLst>
              </p:cNvPr>
              <p:cNvSpPr>
                <a:spLocks noChangeShapeType="1"/>
              </p:cNvSpPr>
              <p:nvPr/>
            </p:nvSpPr>
            <p:spPr bwMode="auto">
              <a:xfrm flipH="1">
                <a:off x="5867400" y="43434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4" name="Line 8">
                <a:extLst>
                  <a:ext uri="{FF2B5EF4-FFF2-40B4-BE49-F238E27FC236}">
                    <a16:creationId xmlns:a16="http://schemas.microsoft.com/office/drawing/2014/main" id="{2E3B1B42-5925-4173-AFF3-28450D7C1B3E}"/>
                  </a:ext>
                </a:extLst>
              </p:cNvPr>
              <p:cNvSpPr>
                <a:spLocks noChangeShapeType="1"/>
              </p:cNvSpPr>
              <p:nvPr/>
            </p:nvSpPr>
            <p:spPr bwMode="auto">
              <a:xfrm>
                <a:off x="4419600" y="2286000"/>
                <a:ext cx="0" cy="16002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5" name="Text Box 10">
                <a:extLst>
                  <a:ext uri="{FF2B5EF4-FFF2-40B4-BE49-F238E27FC236}">
                    <a16:creationId xmlns:a16="http://schemas.microsoft.com/office/drawing/2014/main" id="{85A6DCE4-CCFE-4384-BD7F-E3D0C16BF0E9}"/>
                  </a:ext>
                </a:extLst>
              </p:cNvPr>
              <p:cNvSpPr txBox="1">
                <a:spLocks noChangeArrowheads="1"/>
              </p:cNvSpPr>
              <p:nvPr/>
            </p:nvSpPr>
            <p:spPr bwMode="auto">
              <a:xfrm>
                <a:off x="3810000" y="1752600"/>
                <a:ext cx="1262063"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sp>
            <p:nvSpPr>
              <p:cNvPr id="36" name="Text Box 11">
                <a:extLst>
                  <a:ext uri="{FF2B5EF4-FFF2-40B4-BE49-F238E27FC236}">
                    <a16:creationId xmlns:a16="http://schemas.microsoft.com/office/drawing/2014/main" id="{45E178BA-6B4A-4267-B52C-E76FF44188B2}"/>
                  </a:ext>
                </a:extLst>
              </p:cNvPr>
              <p:cNvSpPr txBox="1">
                <a:spLocks noChangeArrowheads="1"/>
              </p:cNvSpPr>
              <p:nvPr/>
            </p:nvSpPr>
            <p:spPr bwMode="auto">
              <a:xfrm>
                <a:off x="2362200" y="2743200"/>
                <a:ext cx="1054100"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Sunny</a:t>
                </a:r>
              </a:p>
            </p:txBody>
          </p:sp>
          <p:sp>
            <p:nvSpPr>
              <p:cNvPr id="37" name="Text Box 12">
                <a:extLst>
                  <a:ext uri="{FF2B5EF4-FFF2-40B4-BE49-F238E27FC236}">
                    <a16:creationId xmlns:a16="http://schemas.microsoft.com/office/drawing/2014/main" id="{048485B6-8389-4BF8-BB36-3AE086E69763}"/>
                  </a:ext>
                </a:extLst>
              </p:cNvPr>
              <p:cNvSpPr txBox="1">
                <a:spLocks noChangeArrowheads="1"/>
              </p:cNvSpPr>
              <p:nvPr/>
            </p:nvSpPr>
            <p:spPr bwMode="auto">
              <a:xfrm>
                <a:off x="3733800" y="2743200"/>
                <a:ext cx="1398588"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dirty="0">
                    <a:latin typeface="Tahoma" panose="020B0604030504040204" pitchFamily="34" charset="0"/>
                  </a:rPr>
                  <a:t>Overcast</a:t>
                </a:r>
              </a:p>
            </p:txBody>
          </p:sp>
          <p:sp>
            <p:nvSpPr>
              <p:cNvPr id="38" name="Text Box 13">
                <a:extLst>
                  <a:ext uri="{FF2B5EF4-FFF2-40B4-BE49-F238E27FC236}">
                    <a16:creationId xmlns:a16="http://schemas.microsoft.com/office/drawing/2014/main" id="{DF2EDE67-3985-4EEF-92E0-68E6AFDF4C22}"/>
                  </a:ext>
                </a:extLst>
              </p:cNvPr>
              <p:cNvSpPr txBox="1">
                <a:spLocks noChangeArrowheads="1"/>
              </p:cNvSpPr>
              <p:nvPr/>
            </p:nvSpPr>
            <p:spPr bwMode="auto">
              <a:xfrm>
                <a:off x="5486400" y="2743200"/>
                <a:ext cx="811213"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Rain</a:t>
                </a:r>
              </a:p>
            </p:txBody>
          </p:sp>
          <p:sp>
            <p:nvSpPr>
              <p:cNvPr id="39" name="Text Box 14">
                <a:extLst>
                  <a:ext uri="{FF2B5EF4-FFF2-40B4-BE49-F238E27FC236}">
                    <a16:creationId xmlns:a16="http://schemas.microsoft.com/office/drawing/2014/main" id="{E254E2F8-E493-4738-8771-EC7C95044253}"/>
                  </a:ext>
                </a:extLst>
              </p:cNvPr>
              <p:cNvSpPr txBox="1">
                <a:spLocks noChangeArrowheads="1"/>
              </p:cNvSpPr>
              <p:nvPr/>
            </p:nvSpPr>
            <p:spPr bwMode="auto">
              <a:xfrm>
                <a:off x="838200" y="3886200"/>
                <a:ext cx="1416050"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Humidity</a:t>
                </a:r>
              </a:p>
            </p:txBody>
          </p:sp>
          <p:sp>
            <p:nvSpPr>
              <p:cNvPr id="40" name="Text Box 15">
                <a:extLst>
                  <a:ext uri="{FF2B5EF4-FFF2-40B4-BE49-F238E27FC236}">
                    <a16:creationId xmlns:a16="http://schemas.microsoft.com/office/drawing/2014/main" id="{6BF46235-10E0-4CFB-B39F-669B7ADEE145}"/>
                  </a:ext>
                </a:extLst>
              </p:cNvPr>
              <p:cNvSpPr txBox="1">
                <a:spLocks noChangeArrowheads="1"/>
              </p:cNvSpPr>
              <p:nvPr/>
            </p:nvSpPr>
            <p:spPr bwMode="auto">
              <a:xfrm>
                <a:off x="304800" y="4953000"/>
                <a:ext cx="836613"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High</a:t>
                </a:r>
              </a:p>
            </p:txBody>
          </p:sp>
          <p:sp>
            <p:nvSpPr>
              <p:cNvPr id="41" name="Text Box 16">
                <a:extLst>
                  <a:ext uri="{FF2B5EF4-FFF2-40B4-BE49-F238E27FC236}">
                    <a16:creationId xmlns:a16="http://schemas.microsoft.com/office/drawing/2014/main" id="{A69127D4-F4A7-40CA-B13E-817F12B0A23B}"/>
                  </a:ext>
                </a:extLst>
              </p:cNvPr>
              <p:cNvSpPr txBox="1">
                <a:spLocks noChangeArrowheads="1"/>
              </p:cNvSpPr>
              <p:nvPr/>
            </p:nvSpPr>
            <p:spPr bwMode="auto">
              <a:xfrm>
                <a:off x="1828800" y="4953000"/>
                <a:ext cx="1187450"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Normal</a:t>
                </a:r>
              </a:p>
            </p:txBody>
          </p:sp>
          <p:sp>
            <p:nvSpPr>
              <p:cNvPr id="42" name="Text Box 17">
                <a:extLst>
                  <a:ext uri="{FF2B5EF4-FFF2-40B4-BE49-F238E27FC236}">
                    <a16:creationId xmlns:a16="http://schemas.microsoft.com/office/drawing/2014/main" id="{235A85EC-4CD7-4042-9A2B-FBC2045CB7C9}"/>
                  </a:ext>
                </a:extLst>
              </p:cNvPr>
              <p:cNvSpPr txBox="1">
                <a:spLocks noChangeArrowheads="1"/>
              </p:cNvSpPr>
              <p:nvPr/>
            </p:nvSpPr>
            <p:spPr bwMode="auto">
              <a:xfrm>
                <a:off x="6324600" y="3886200"/>
                <a:ext cx="904875"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43" name="Text Box 18">
                <a:extLst>
                  <a:ext uri="{FF2B5EF4-FFF2-40B4-BE49-F238E27FC236}">
                    <a16:creationId xmlns:a16="http://schemas.microsoft.com/office/drawing/2014/main" id="{AFC0128A-A5A3-4E57-90D2-B0B80AD9BA0B}"/>
                  </a:ext>
                </a:extLst>
              </p:cNvPr>
              <p:cNvSpPr txBox="1">
                <a:spLocks noChangeArrowheads="1"/>
              </p:cNvSpPr>
              <p:nvPr/>
            </p:nvSpPr>
            <p:spPr bwMode="auto">
              <a:xfrm>
                <a:off x="5638800" y="4953000"/>
                <a:ext cx="1108075"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44" name="Text Box 19">
                <a:extLst>
                  <a:ext uri="{FF2B5EF4-FFF2-40B4-BE49-F238E27FC236}">
                    <a16:creationId xmlns:a16="http://schemas.microsoft.com/office/drawing/2014/main" id="{88409CCD-0265-4D13-AA07-205106F0418F}"/>
                  </a:ext>
                </a:extLst>
              </p:cNvPr>
              <p:cNvSpPr txBox="1">
                <a:spLocks noChangeArrowheads="1"/>
              </p:cNvSpPr>
              <p:nvPr/>
            </p:nvSpPr>
            <p:spPr bwMode="auto">
              <a:xfrm>
                <a:off x="7162800" y="4953000"/>
                <a:ext cx="969963"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45" name="Text Box 20">
                <a:extLst>
                  <a:ext uri="{FF2B5EF4-FFF2-40B4-BE49-F238E27FC236}">
                    <a16:creationId xmlns:a16="http://schemas.microsoft.com/office/drawing/2014/main" id="{81BDE562-1DDC-48C7-89F3-D297187153F4}"/>
                  </a:ext>
                </a:extLst>
              </p:cNvPr>
              <p:cNvSpPr txBox="1">
                <a:spLocks noChangeArrowheads="1"/>
              </p:cNvSpPr>
              <p:nvPr/>
            </p:nvSpPr>
            <p:spPr bwMode="auto">
              <a:xfrm>
                <a:off x="152400" y="5791200"/>
                <a:ext cx="590550"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46" name="Text Box 21">
                <a:extLst>
                  <a:ext uri="{FF2B5EF4-FFF2-40B4-BE49-F238E27FC236}">
                    <a16:creationId xmlns:a16="http://schemas.microsoft.com/office/drawing/2014/main" id="{19C9E9BD-CF37-4ABA-A49B-ABCB84F71539}"/>
                  </a:ext>
                </a:extLst>
              </p:cNvPr>
              <p:cNvSpPr txBox="1">
                <a:spLocks noChangeArrowheads="1"/>
              </p:cNvSpPr>
              <p:nvPr/>
            </p:nvSpPr>
            <p:spPr bwMode="auto">
              <a:xfrm>
                <a:off x="2438400" y="5791200"/>
                <a:ext cx="693738"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47" name="Text Box 22">
                <a:extLst>
                  <a:ext uri="{FF2B5EF4-FFF2-40B4-BE49-F238E27FC236}">
                    <a16:creationId xmlns:a16="http://schemas.microsoft.com/office/drawing/2014/main" id="{58D24153-C352-4B86-925B-70D02A3A42DA}"/>
                  </a:ext>
                </a:extLst>
              </p:cNvPr>
              <p:cNvSpPr txBox="1">
                <a:spLocks noChangeArrowheads="1"/>
              </p:cNvSpPr>
              <p:nvPr/>
            </p:nvSpPr>
            <p:spPr bwMode="auto">
              <a:xfrm>
                <a:off x="4114800" y="3886200"/>
                <a:ext cx="693738"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48" name="Text Box 23">
                <a:extLst>
                  <a:ext uri="{FF2B5EF4-FFF2-40B4-BE49-F238E27FC236}">
                    <a16:creationId xmlns:a16="http://schemas.microsoft.com/office/drawing/2014/main" id="{E922E074-5376-46C7-B250-6349FFEFFE77}"/>
                  </a:ext>
                </a:extLst>
              </p:cNvPr>
              <p:cNvSpPr txBox="1">
                <a:spLocks noChangeArrowheads="1"/>
              </p:cNvSpPr>
              <p:nvPr/>
            </p:nvSpPr>
            <p:spPr bwMode="auto">
              <a:xfrm>
                <a:off x="7696200" y="5791200"/>
                <a:ext cx="693738"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49" name="Text Box 24">
                <a:extLst>
                  <a:ext uri="{FF2B5EF4-FFF2-40B4-BE49-F238E27FC236}">
                    <a16:creationId xmlns:a16="http://schemas.microsoft.com/office/drawing/2014/main" id="{D65CAAB6-18D8-496B-9D2B-72670582ECF8}"/>
                  </a:ext>
                </a:extLst>
              </p:cNvPr>
              <p:cNvSpPr txBox="1">
                <a:spLocks noChangeArrowheads="1"/>
              </p:cNvSpPr>
              <p:nvPr/>
            </p:nvSpPr>
            <p:spPr bwMode="auto">
              <a:xfrm>
                <a:off x="5562600" y="5791200"/>
                <a:ext cx="590550"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grpSp>
      </p:grpSp>
      <p:sp>
        <p:nvSpPr>
          <p:cNvPr id="3" name="Footer Placeholder 2">
            <a:extLst>
              <a:ext uri="{FF2B5EF4-FFF2-40B4-BE49-F238E27FC236}">
                <a16:creationId xmlns:a16="http://schemas.microsoft.com/office/drawing/2014/main" id="{D55A0238-64EE-432C-9459-C0F6ED06A2A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307160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C753-9BCA-4C9F-A9BE-7A0FB0A4A922}"/>
              </a:ext>
            </a:extLst>
          </p:cNvPr>
          <p:cNvSpPr>
            <a:spLocks noGrp="1"/>
          </p:cNvSpPr>
          <p:nvPr>
            <p:ph type="title"/>
          </p:nvPr>
        </p:nvSpPr>
        <p:spPr>
          <a:xfrm>
            <a:off x="5573" y="-8667"/>
            <a:ext cx="12119751" cy="905069"/>
          </a:xfrm>
          <a:solidFill>
            <a:schemeClr val="accent5">
              <a:lumMod val="60000"/>
              <a:lumOff val="40000"/>
            </a:schemeClr>
          </a:solidFill>
        </p:spPr>
        <p:txBody>
          <a:bodyPr/>
          <a:lstStyle/>
          <a:p>
            <a:r>
              <a:rPr lang="en-US" altLang="en-US" b="1" dirty="0"/>
              <a:t>Decision Tree for PlayTennis</a:t>
            </a:r>
            <a:endParaRPr lang="en-US" b="1" dirty="0"/>
          </a:p>
        </p:txBody>
      </p:sp>
      <p:grpSp>
        <p:nvGrpSpPr>
          <p:cNvPr id="50" name="Group 49">
            <a:extLst>
              <a:ext uri="{FF2B5EF4-FFF2-40B4-BE49-F238E27FC236}">
                <a16:creationId xmlns:a16="http://schemas.microsoft.com/office/drawing/2014/main" id="{29B82452-1CFE-4EDF-A99E-608000078233}"/>
              </a:ext>
            </a:extLst>
          </p:cNvPr>
          <p:cNvGrpSpPr/>
          <p:nvPr/>
        </p:nvGrpSpPr>
        <p:grpSpPr>
          <a:xfrm>
            <a:off x="1464875" y="1423452"/>
            <a:ext cx="9080061" cy="4484619"/>
            <a:chOff x="57589" y="1834982"/>
            <a:chExt cx="9080061" cy="4484619"/>
          </a:xfrm>
        </p:grpSpPr>
        <p:sp>
          <p:nvSpPr>
            <p:cNvPr id="51" name="Text Box 8">
              <a:extLst>
                <a:ext uri="{FF2B5EF4-FFF2-40B4-BE49-F238E27FC236}">
                  <a16:creationId xmlns:a16="http://schemas.microsoft.com/office/drawing/2014/main" id="{3998D9F2-1E0A-48EC-8D6F-D38DBC6A70AD}"/>
                </a:ext>
              </a:extLst>
            </p:cNvPr>
            <p:cNvSpPr txBox="1">
              <a:spLocks noChangeArrowheads="1"/>
            </p:cNvSpPr>
            <p:nvPr/>
          </p:nvSpPr>
          <p:spPr bwMode="auto">
            <a:xfrm>
              <a:off x="3856088" y="1834982"/>
              <a:ext cx="1262063"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grpSp>
          <p:nvGrpSpPr>
            <p:cNvPr id="52" name="Group 17">
              <a:extLst>
                <a:ext uri="{FF2B5EF4-FFF2-40B4-BE49-F238E27FC236}">
                  <a16:creationId xmlns:a16="http://schemas.microsoft.com/office/drawing/2014/main" id="{7342FC96-7F64-4E98-82D2-3724462C6908}"/>
                </a:ext>
              </a:extLst>
            </p:cNvPr>
            <p:cNvGrpSpPr>
              <a:grpSpLocks/>
            </p:cNvGrpSpPr>
            <p:nvPr/>
          </p:nvGrpSpPr>
          <p:grpSpPr bwMode="auto">
            <a:xfrm>
              <a:off x="2286000" y="3886200"/>
              <a:ext cx="6078538" cy="460375"/>
              <a:chOff x="1440" y="2448"/>
              <a:chExt cx="3829" cy="290"/>
            </a:xfrm>
          </p:grpSpPr>
          <p:sp>
            <p:nvSpPr>
              <p:cNvPr id="74" name="Text Box 18">
                <a:extLst>
                  <a:ext uri="{FF2B5EF4-FFF2-40B4-BE49-F238E27FC236}">
                    <a16:creationId xmlns:a16="http://schemas.microsoft.com/office/drawing/2014/main" id="{7C549660-82BA-461F-BF0B-A17B7EDE3AAA}"/>
                  </a:ext>
                </a:extLst>
              </p:cNvPr>
              <p:cNvSpPr txBox="1">
                <a:spLocks noChangeArrowheads="1"/>
              </p:cNvSpPr>
              <p:nvPr/>
            </p:nvSpPr>
            <p:spPr bwMode="auto">
              <a:xfrm>
                <a:off x="2064" y="2448"/>
                <a:ext cx="320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Each internal node tests an attribute</a:t>
                </a:r>
              </a:p>
            </p:txBody>
          </p:sp>
          <p:sp>
            <p:nvSpPr>
              <p:cNvPr id="75" name="Line 19">
                <a:extLst>
                  <a:ext uri="{FF2B5EF4-FFF2-40B4-BE49-F238E27FC236}">
                    <a16:creationId xmlns:a16="http://schemas.microsoft.com/office/drawing/2014/main" id="{D51108CE-8AFF-463D-AF30-BEA47D0E42B1}"/>
                  </a:ext>
                </a:extLst>
              </p:cNvPr>
              <p:cNvSpPr>
                <a:spLocks noChangeShapeType="1"/>
              </p:cNvSpPr>
              <p:nvPr/>
            </p:nvSpPr>
            <p:spPr bwMode="auto">
              <a:xfrm flipH="1" flipV="1">
                <a:off x="1440" y="2592"/>
                <a:ext cx="624" cy="0"/>
              </a:xfrm>
              <a:prstGeom prst="line">
                <a:avLst/>
              </a:prstGeom>
              <a:noFill/>
              <a:ln w="3810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53" name="Group 20">
              <a:extLst>
                <a:ext uri="{FF2B5EF4-FFF2-40B4-BE49-F238E27FC236}">
                  <a16:creationId xmlns:a16="http://schemas.microsoft.com/office/drawing/2014/main" id="{DE8C13ED-819E-4EF3-A729-9A6D10310816}"/>
                </a:ext>
              </a:extLst>
            </p:cNvPr>
            <p:cNvGrpSpPr>
              <a:grpSpLocks/>
            </p:cNvGrpSpPr>
            <p:nvPr/>
          </p:nvGrpSpPr>
          <p:grpSpPr bwMode="auto">
            <a:xfrm>
              <a:off x="3065463" y="4953000"/>
              <a:ext cx="5345112" cy="828675"/>
              <a:chOff x="1931" y="3120"/>
              <a:chExt cx="3367" cy="522"/>
            </a:xfrm>
          </p:grpSpPr>
          <p:sp>
            <p:nvSpPr>
              <p:cNvPr id="72" name="Text Box 21">
                <a:extLst>
                  <a:ext uri="{FF2B5EF4-FFF2-40B4-BE49-F238E27FC236}">
                    <a16:creationId xmlns:a16="http://schemas.microsoft.com/office/drawing/2014/main" id="{3AAFA591-C032-4582-AA4F-EA2313C30ABC}"/>
                  </a:ext>
                </a:extLst>
              </p:cNvPr>
              <p:cNvSpPr txBox="1">
                <a:spLocks noChangeArrowheads="1"/>
              </p:cNvSpPr>
              <p:nvPr/>
            </p:nvSpPr>
            <p:spPr bwMode="auto">
              <a:xfrm>
                <a:off x="2555" y="3120"/>
                <a:ext cx="2743"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Each branch corresponds to an</a:t>
                </a:r>
              </a:p>
              <a:p>
                <a:pPr eaLnBrk="1" hangingPunct="1"/>
                <a:r>
                  <a:rPr lang="en-US" altLang="en-US">
                    <a:latin typeface="Tahoma" panose="020B0604030504040204" pitchFamily="34" charset="0"/>
                  </a:rPr>
                  <a:t>attribute value node</a:t>
                </a:r>
              </a:p>
            </p:txBody>
          </p:sp>
          <p:sp>
            <p:nvSpPr>
              <p:cNvPr id="73" name="Line 22">
                <a:extLst>
                  <a:ext uri="{FF2B5EF4-FFF2-40B4-BE49-F238E27FC236}">
                    <a16:creationId xmlns:a16="http://schemas.microsoft.com/office/drawing/2014/main" id="{191309F3-80A2-4B3C-97D5-434FD0B75890}"/>
                  </a:ext>
                </a:extLst>
              </p:cNvPr>
              <p:cNvSpPr>
                <a:spLocks noChangeShapeType="1"/>
              </p:cNvSpPr>
              <p:nvPr/>
            </p:nvSpPr>
            <p:spPr bwMode="auto">
              <a:xfrm flipH="1" flipV="1">
                <a:off x="1931" y="3264"/>
                <a:ext cx="624" cy="0"/>
              </a:xfrm>
              <a:prstGeom prst="line">
                <a:avLst/>
              </a:prstGeom>
              <a:noFill/>
              <a:ln w="38100">
                <a:solidFill>
                  <a:schemeClr val="fo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54" name="Group 23">
              <a:extLst>
                <a:ext uri="{FF2B5EF4-FFF2-40B4-BE49-F238E27FC236}">
                  <a16:creationId xmlns:a16="http://schemas.microsoft.com/office/drawing/2014/main" id="{04938576-BDE6-488C-96BD-FD3D0D56AE8F}"/>
                </a:ext>
              </a:extLst>
            </p:cNvPr>
            <p:cNvGrpSpPr>
              <a:grpSpLocks/>
            </p:cNvGrpSpPr>
            <p:nvPr/>
          </p:nvGrpSpPr>
          <p:grpSpPr bwMode="auto">
            <a:xfrm>
              <a:off x="3200400" y="5791200"/>
              <a:ext cx="5937250" cy="460375"/>
              <a:chOff x="2016" y="3648"/>
              <a:chExt cx="3740" cy="290"/>
            </a:xfrm>
          </p:grpSpPr>
          <p:sp>
            <p:nvSpPr>
              <p:cNvPr id="70" name="Text Box 24">
                <a:extLst>
                  <a:ext uri="{FF2B5EF4-FFF2-40B4-BE49-F238E27FC236}">
                    <a16:creationId xmlns:a16="http://schemas.microsoft.com/office/drawing/2014/main" id="{1C4BC550-AA45-4A81-A0C7-6AA71F515111}"/>
                  </a:ext>
                </a:extLst>
              </p:cNvPr>
              <p:cNvSpPr txBox="1">
                <a:spLocks noChangeArrowheads="1"/>
              </p:cNvSpPr>
              <p:nvPr/>
            </p:nvSpPr>
            <p:spPr bwMode="auto">
              <a:xfrm>
                <a:off x="2433" y="3648"/>
                <a:ext cx="3323"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Each leaf node assigns a classification</a:t>
                </a:r>
              </a:p>
            </p:txBody>
          </p:sp>
          <p:sp>
            <p:nvSpPr>
              <p:cNvPr id="71" name="Line 25">
                <a:extLst>
                  <a:ext uri="{FF2B5EF4-FFF2-40B4-BE49-F238E27FC236}">
                    <a16:creationId xmlns:a16="http://schemas.microsoft.com/office/drawing/2014/main" id="{0B71F67C-54D3-44FB-83A3-B9F19AF7CA75}"/>
                  </a:ext>
                </a:extLst>
              </p:cNvPr>
              <p:cNvSpPr>
                <a:spLocks noChangeShapeType="1"/>
              </p:cNvSpPr>
              <p:nvPr/>
            </p:nvSpPr>
            <p:spPr bwMode="auto">
              <a:xfrm flipH="1" flipV="1">
                <a:off x="2016" y="3792"/>
                <a:ext cx="384" cy="0"/>
              </a:xfrm>
              <a:prstGeom prst="line">
                <a:avLst/>
              </a:prstGeom>
              <a:noFill/>
              <a:ln w="38100">
                <a:solidFill>
                  <a:schemeClr val="accent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55" name="Group 54">
              <a:extLst>
                <a:ext uri="{FF2B5EF4-FFF2-40B4-BE49-F238E27FC236}">
                  <a16:creationId xmlns:a16="http://schemas.microsoft.com/office/drawing/2014/main" id="{D126D290-2756-4CFE-A6BB-75E74C63FD7B}"/>
                </a:ext>
              </a:extLst>
            </p:cNvPr>
            <p:cNvGrpSpPr/>
            <p:nvPr/>
          </p:nvGrpSpPr>
          <p:grpSpPr>
            <a:xfrm>
              <a:off x="57589" y="1876257"/>
              <a:ext cx="6744054" cy="4443344"/>
              <a:chOff x="57589" y="1876257"/>
              <a:chExt cx="6744054" cy="4443344"/>
            </a:xfrm>
          </p:grpSpPr>
          <p:sp>
            <p:nvSpPr>
              <p:cNvPr id="56" name="Line 5">
                <a:extLst>
                  <a:ext uri="{FF2B5EF4-FFF2-40B4-BE49-F238E27FC236}">
                    <a16:creationId xmlns:a16="http://schemas.microsoft.com/office/drawing/2014/main" id="{6D222136-FA52-4034-B92F-1B1107514931}"/>
                  </a:ext>
                </a:extLst>
              </p:cNvPr>
              <p:cNvSpPr>
                <a:spLocks noChangeShapeType="1"/>
              </p:cNvSpPr>
              <p:nvPr/>
            </p:nvSpPr>
            <p:spPr bwMode="auto">
              <a:xfrm>
                <a:off x="1676400" y="4343400"/>
                <a:ext cx="10668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7" name="Text Box 14">
                <a:extLst>
                  <a:ext uri="{FF2B5EF4-FFF2-40B4-BE49-F238E27FC236}">
                    <a16:creationId xmlns:a16="http://schemas.microsoft.com/office/drawing/2014/main" id="{0055917C-F3C6-470A-81FA-E1B3D26E6AD7}"/>
                  </a:ext>
                </a:extLst>
              </p:cNvPr>
              <p:cNvSpPr txBox="1">
                <a:spLocks noChangeArrowheads="1"/>
              </p:cNvSpPr>
              <p:nvPr/>
            </p:nvSpPr>
            <p:spPr bwMode="auto">
              <a:xfrm>
                <a:off x="1828800" y="4953000"/>
                <a:ext cx="1187450"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Normal</a:t>
                </a:r>
              </a:p>
            </p:txBody>
          </p:sp>
          <p:sp>
            <p:nvSpPr>
              <p:cNvPr id="58" name="Text Box 16">
                <a:extLst>
                  <a:ext uri="{FF2B5EF4-FFF2-40B4-BE49-F238E27FC236}">
                    <a16:creationId xmlns:a16="http://schemas.microsoft.com/office/drawing/2014/main" id="{1FC8DC89-55A7-4255-A2F8-FA89A35D020E}"/>
                  </a:ext>
                </a:extLst>
              </p:cNvPr>
              <p:cNvSpPr txBox="1">
                <a:spLocks noChangeArrowheads="1"/>
              </p:cNvSpPr>
              <p:nvPr/>
            </p:nvSpPr>
            <p:spPr bwMode="auto">
              <a:xfrm>
                <a:off x="2438400" y="5791200"/>
                <a:ext cx="693738"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59" name="Text Box 15">
                <a:extLst>
                  <a:ext uri="{FF2B5EF4-FFF2-40B4-BE49-F238E27FC236}">
                    <a16:creationId xmlns:a16="http://schemas.microsoft.com/office/drawing/2014/main" id="{C08DC329-8850-4E4C-8382-284DB3AE5805}"/>
                  </a:ext>
                </a:extLst>
              </p:cNvPr>
              <p:cNvSpPr txBox="1">
                <a:spLocks noChangeArrowheads="1"/>
              </p:cNvSpPr>
              <p:nvPr/>
            </p:nvSpPr>
            <p:spPr bwMode="auto">
              <a:xfrm>
                <a:off x="57589" y="5821126"/>
                <a:ext cx="590550"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60" name="Line 2">
                <a:extLst>
                  <a:ext uri="{FF2B5EF4-FFF2-40B4-BE49-F238E27FC236}">
                    <a16:creationId xmlns:a16="http://schemas.microsoft.com/office/drawing/2014/main" id="{41B29FF5-FF4C-4A08-A1F0-8BAC90F1EAC6}"/>
                  </a:ext>
                </a:extLst>
              </p:cNvPr>
              <p:cNvSpPr>
                <a:spLocks noChangeShapeType="1"/>
              </p:cNvSpPr>
              <p:nvPr/>
            </p:nvSpPr>
            <p:spPr bwMode="auto">
              <a:xfrm flipH="1">
                <a:off x="1620043" y="2251075"/>
                <a:ext cx="25908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1" name="Line 3">
                <a:extLst>
                  <a:ext uri="{FF2B5EF4-FFF2-40B4-BE49-F238E27FC236}">
                    <a16:creationId xmlns:a16="http://schemas.microsoft.com/office/drawing/2014/main" id="{109997B4-70E2-4CC7-A470-21910D902AE7}"/>
                  </a:ext>
                </a:extLst>
              </p:cNvPr>
              <p:cNvSpPr>
                <a:spLocks noChangeShapeType="1"/>
              </p:cNvSpPr>
              <p:nvPr/>
            </p:nvSpPr>
            <p:spPr bwMode="auto">
              <a:xfrm>
                <a:off x="4896643" y="2251075"/>
                <a:ext cx="1905000" cy="1676400"/>
              </a:xfrm>
              <a:prstGeom prst="line">
                <a:avLst/>
              </a:prstGeom>
              <a:noFill/>
              <a:ln w="3810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2" name="Line 4">
                <a:extLst>
                  <a:ext uri="{FF2B5EF4-FFF2-40B4-BE49-F238E27FC236}">
                    <a16:creationId xmlns:a16="http://schemas.microsoft.com/office/drawing/2014/main" id="{80E8AE83-BF1A-4C60-B3A8-2BF6DDFA6999}"/>
                  </a:ext>
                </a:extLst>
              </p:cNvPr>
              <p:cNvSpPr>
                <a:spLocks noChangeShapeType="1"/>
              </p:cNvSpPr>
              <p:nvPr/>
            </p:nvSpPr>
            <p:spPr bwMode="auto">
              <a:xfrm flipH="1">
                <a:off x="477043" y="4384675"/>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3" name="Line 6">
                <a:extLst>
                  <a:ext uri="{FF2B5EF4-FFF2-40B4-BE49-F238E27FC236}">
                    <a16:creationId xmlns:a16="http://schemas.microsoft.com/office/drawing/2014/main" id="{9454E230-8F42-4D20-B4A8-BB564A644C26}"/>
                  </a:ext>
                </a:extLst>
              </p:cNvPr>
              <p:cNvSpPr>
                <a:spLocks noChangeShapeType="1"/>
              </p:cNvSpPr>
              <p:nvPr/>
            </p:nvSpPr>
            <p:spPr bwMode="auto">
              <a:xfrm>
                <a:off x="4439443" y="2327275"/>
                <a:ext cx="0" cy="1600200"/>
              </a:xfrm>
              <a:prstGeom prst="line">
                <a:avLst/>
              </a:prstGeom>
              <a:noFill/>
              <a:ln w="3810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4" name="Text Box 8">
                <a:extLst>
                  <a:ext uri="{FF2B5EF4-FFF2-40B4-BE49-F238E27FC236}">
                    <a16:creationId xmlns:a16="http://schemas.microsoft.com/office/drawing/2014/main" id="{7658892B-BE54-425C-9886-8F573484481F}"/>
                  </a:ext>
                </a:extLst>
              </p:cNvPr>
              <p:cNvSpPr txBox="1">
                <a:spLocks noChangeArrowheads="1"/>
              </p:cNvSpPr>
              <p:nvPr/>
            </p:nvSpPr>
            <p:spPr bwMode="auto">
              <a:xfrm>
                <a:off x="3875931" y="1876257"/>
                <a:ext cx="1262063"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dirty="0">
                    <a:latin typeface="Tahoma" panose="020B0604030504040204" pitchFamily="34" charset="0"/>
                  </a:rPr>
                  <a:t>Outlook</a:t>
                </a:r>
              </a:p>
            </p:txBody>
          </p:sp>
          <p:sp>
            <p:nvSpPr>
              <p:cNvPr id="65" name="Text Box 9">
                <a:extLst>
                  <a:ext uri="{FF2B5EF4-FFF2-40B4-BE49-F238E27FC236}">
                    <a16:creationId xmlns:a16="http://schemas.microsoft.com/office/drawing/2014/main" id="{7220C81B-1EBB-47BF-917F-AD861346CE93}"/>
                  </a:ext>
                </a:extLst>
              </p:cNvPr>
              <p:cNvSpPr txBox="1">
                <a:spLocks noChangeArrowheads="1"/>
              </p:cNvSpPr>
              <p:nvPr/>
            </p:nvSpPr>
            <p:spPr bwMode="auto">
              <a:xfrm>
                <a:off x="2382043" y="2784475"/>
                <a:ext cx="1054100"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dirty="0">
                    <a:latin typeface="Tahoma" panose="020B0604030504040204" pitchFamily="34" charset="0"/>
                  </a:rPr>
                  <a:t>Sunny</a:t>
                </a:r>
              </a:p>
            </p:txBody>
          </p:sp>
          <p:sp>
            <p:nvSpPr>
              <p:cNvPr id="66" name="Text Box 10">
                <a:extLst>
                  <a:ext uri="{FF2B5EF4-FFF2-40B4-BE49-F238E27FC236}">
                    <a16:creationId xmlns:a16="http://schemas.microsoft.com/office/drawing/2014/main" id="{DDD1DFE3-655B-4525-BD6D-3B7815A508FB}"/>
                  </a:ext>
                </a:extLst>
              </p:cNvPr>
              <p:cNvSpPr txBox="1">
                <a:spLocks noChangeArrowheads="1"/>
              </p:cNvSpPr>
              <p:nvPr/>
            </p:nvSpPr>
            <p:spPr bwMode="auto">
              <a:xfrm>
                <a:off x="3753643" y="2784475"/>
                <a:ext cx="1398588" cy="498475"/>
              </a:xfrm>
              <a:prstGeom prst="rect">
                <a:avLst/>
              </a:prstGeom>
              <a:solidFill>
                <a:schemeClr val="bg1"/>
              </a:solidFill>
              <a:ln w="38100">
                <a:solidFill>
                  <a:schemeClr val="tx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Overcast</a:t>
                </a:r>
              </a:p>
            </p:txBody>
          </p:sp>
          <p:sp>
            <p:nvSpPr>
              <p:cNvPr id="67" name="Text Box 11">
                <a:extLst>
                  <a:ext uri="{FF2B5EF4-FFF2-40B4-BE49-F238E27FC236}">
                    <a16:creationId xmlns:a16="http://schemas.microsoft.com/office/drawing/2014/main" id="{894C5DB7-0D6B-40B5-A3B3-0EAABAD98B3E}"/>
                  </a:ext>
                </a:extLst>
              </p:cNvPr>
              <p:cNvSpPr txBox="1">
                <a:spLocks noChangeArrowheads="1"/>
              </p:cNvSpPr>
              <p:nvPr/>
            </p:nvSpPr>
            <p:spPr bwMode="auto">
              <a:xfrm>
                <a:off x="5506243" y="2784475"/>
                <a:ext cx="811213" cy="498475"/>
              </a:xfrm>
              <a:prstGeom prst="rect">
                <a:avLst/>
              </a:prstGeom>
              <a:solidFill>
                <a:schemeClr val="bg1"/>
              </a:solidFill>
              <a:ln w="38100">
                <a:solidFill>
                  <a:schemeClr val="tx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dirty="0">
                    <a:latin typeface="Tahoma" panose="020B0604030504040204" pitchFamily="34" charset="0"/>
                  </a:rPr>
                  <a:t>Rain</a:t>
                </a:r>
              </a:p>
            </p:txBody>
          </p:sp>
          <p:sp>
            <p:nvSpPr>
              <p:cNvPr id="68" name="Text Box 12">
                <a:extLst>
                  <a:ext uri="{FF2B5EF4-FFF2-40B4-BE49-F238E27FC236}">
                    <a16:creationId xmlns:a16="http://schemas.microsoft.com/office/drawing/2014/main" id="{D1E9722B-AD90-44CB-AE46-0F5B906AB1FD}"/>
                  </a:ext>
                </a:extLst>
              </p:cNvPr>
              <p:cNvSpPr txBox="1">
                <a:spLocks noChangeArrowheads="1"/>
              </p:cNvSpPr>
              <p:nvPr/>
            </p:nvSpPr>
            <p:spPr bwMode="auto">
              <a:xfrm>
                <a:off x="858043" y="3927475"/>
                <a:ext cx="1416050"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Humidity</a:t>
                </a:r>
              </a:p>
            </p:txBody>
          </p:sp>
          <p:sp>
            <p:nvSpPr>
              <p:cNvPr id="69" name="Text Box 13">
                <a:extLst>
                  <a:ext uri="{FF2B5EF4-FFF2-40B4-BE49-F238E27FC236}">
                    <a16:creationId xmlns:a16="http://schemas.microsoft.com/office/drawing/2014/main" id="{D5E7735F-C9EE-4DD6-9024-8F3533D607B0}"/>
                  </a:ext>
                </a:extLst>
              </p:cNvPr>
              <p:cNvSpPr txBox="1">
                <a:spLocks noChangeArrowheads="1"/>
              </p:cNvSpPr>
              <p:nvPr/>
            </p:nvSpPr>
            <p:spPr bwMode="auto">
              <a:xfrm>
                <a:off x="324643" y="4994275"/>
                <a:ext cx="836613"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High</a:t>
                </a:r>
              </a:p>
            </p:txBody>
          </p:sp>
        </p:grpSp>
      </p:grpSp>
      <p:sp>
        <p:nvSpPr>
          <p:cNvPr id="3" name="Footer Placeholder 2">
            <a:extLst>
              <a:ext uri="{FF2B5EF4-FFF2-40B4-BE49-F238E27FC236}">
                <a16:creationId xmlns:a16="http://schemas.microsoft.com/office/drawing/2014/main" id="{5F499B32-419B-42D6-8DB0-EA32A294BB2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582502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Line 2">
            <a:extLst>
              <a:ext uri="{FF2B5EF4-FFF2-40B4-BE49-F238E27FC236}">
                <a16:creationId xmlns:a16="http://schemas.microsoft.com/office/drawing/2014/main" id="{15CC4526-F97A-4D81-96E9-724249D7AC8C}"/>
              </a:ext>
            </a:extLst>
          </p:cNvPr>
          <p:cNvSpPr>
            <a:spLocks noChangeShapeType="1"/>
          </p:cNvSpPr>
          <p:nvPr/>
        </p:nvSpPr>
        <p:spPr bwMode="auto">
          <a:xfrm flipH="1">
            <a:off x="3657600" y="2514600"/>
            <a:ext cx="25908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291" name="Line 3">
            <a:extLst>
              <a:ext uri="{FF2B5EF4-FFF2-40B4-BE49-F238E27FC236}">
                <a16:creationId xmlns:a16="http://schemas.microsoft.com/office/drawing/2014/main" id="{50671C9E-656D-4C3C-B255-0CD81A273D17}"/>
              </a:ext>
            </a:extLst>
          </p:cNvPr>
          <p:cNvSpPr>
            <a:spLocks noChangeShapeType="1"/>
          </p:cNvSpPr>
          <p:nvPr/>
        </p:nvSpPr>
        <p:spPr bwMode="auto">
          <a:xfrm>
            <a:off x="6934200" y="2514600"/>
            <a:ext cx="19050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292" name="Line 4">
            <a:extLst>
              <a:ext uri="{FF2B5EF4-FFF2-40B4-BE49-F238E27FC236}">
                <a16:creationId xmlns:a16="http://schemas.microsoft.com/office/drawing/2014/main" id="{43A93ACC-07EA-42C9-A4BF-48C39E2BDC84}"/>
              </a:ext>
            </a:extLst>
          </p:cNvPr>
          <p:cNvSpPr>
            <a:spLocks noChangeShapeType="1"/>
          </p:cNvSpPr>
          <p:nvPr/>
        </p:nvSpPr>
        <p:spPr bwMode="auto">
          <a:xfrm flipH="1">
            <a:off x="2514600" y="46482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293" name="Line 5">
            <a:extLst>
              <a:ext uri="{FF2B5EF4-FFF2-40B4-BE49-F238E27FC236}">
                <a16:creationId xmlns:a16="http://schemas.microsoft.com/office/drawing/2014/main" id="{ECBBD3A8-FA2F-42B2-B390-511EA2D782EE}"/>
              </a:ext>
            </a:extLst>
          </p:cNvPr>
          <p:cNvSpPr>
            <a:spLocks noChangeShapeType="1"/>
          </p:cNvSpPr>
          <p:nvPr/>
        </p:nvSpPr>
        <p:spPr bwMode="auto">
          <a:xfrm>
            <a:off x="3733800" y="4648200"/>
            <a:ext cx="10668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294" name="Line 6">
            <a:extLst>
              <a:ext uri="{FF2B5EF4-FFF2-40B4-BE49-F238E27FC236}">
                <a16:creationId xmlns:a16="http://schemas.microsoft.com/office/drawing/2014/main" id="{C44C6C6B-24DE-4A42-A92E-EA03DFDF3E8C}"/>
              </a:ext>
            </a:extLst>
          </p:cNvPr>
          <p:cNvSpPr>
            <a:spLocks noChangeShapeType="1"/>
          </p:cNvSpPr>
          <p:nvPr/>
        </p:nvSpPr>
        <p:spPr bwMode="auto">
          <a:xfrm>
            <a:off x="6477000" y="2590800"/>
            <a:ext cx="0" cy="16002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295" name="Rectangle 7">
            <a:extLst>
              <a:ext uri="{FF2B5EF4-FFF2-40B4-BE49-F238E27FC236}">
                <a16:creationId xmlns:a16="http://schemas.microsoft.com/office/drawing/2014/main" id="{B39C7F47-DAE2-4C72-B666-7AFC869AEA18}"/>
              </a:ext>
            </a:extLst>
          </p:cNvPr>
          <p:cNvSpPr>
            <a:spLocks noGrp="1" noChangeArrowheads="1"/>
          </p:cNvSpPr>
          <p:nvPr>
            <p:ph type="title"/>
          </p:nvPr>
        </p:nvSpPr>
        <p:spPr>
          <a:xfrm>
            <a:off x="0" y="2381"/>
            <a:ext cx="12192000" cy="780217"/>
          </a:xfrm>
          <a:solidFill>
            <a:schemeClr val="accent5">
              <a:lumMod val="60000"/>
              <a:lumOff val="40000"/>
            </a:schemeClr>
          </a:solidFill>
        </p:spPr>
        <p:txBody>
          <a:bodyPr/>
          <a:lstStyle/>
          <a:p>
            <a:r>
              <a:rPr lang="en-US" altLang="en-US" b="1" dirty="0"/>
              <a:t>Decision Tree for Conjunction</a:t>
            </a:r>
          </a:p>
        </p:txBody>
      </p:sp>
      <p:sp>
        <p:nvSpPr>
          <p:cNvPr id="12296" name="Text Box 8">
            <a:extLst>
              <a:ext uri="{FF2B5EF4-FFF2-40B4-BE49-F238E27FC236}">
                <a16:creationId xmlns:a16="http://schemas.microsoft.com/office/drawing/2014/main" id="{5DE184D9-C715-42DD-AD4C-C1665576CE23}"/>
              </a:ext>
            </a:extLst>
          </p:cNvPr>
          <p:cNvSpPr txBox="1">
            <a:spLocks noChangeArrowheads="1"/>
          </p:cNvSpPr>
          <p:nvPr/>
        </p:nvSpPr>
        <p:spPr bwMode="auto">
          <a:xfrm>
            <a:off x="5867401" y="2057400"/>
            <a:ext cx="971741"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sp>
        <p:nvSpPr>
          <p:cNvPr id="12297" name="Text Box 9">
            <a:extLst>
              <a:ext uri="{FF2B5EF4-FFF2-40B4-BE49-F238E27FC236}">
                <a16:creationId xmlns:a16="http://schemas.microsoft.com/office/drawing/2014/main" id="{FB78FA5A-2115-4D48-A5E4-649BB6B6D21B}"/>
              </a:ext>
            </a:extLst>
          </p:cNvPr>
          <p:cNvSpPr txBox="1">
            <a:spLocks noChangeArrowheads="1"/>
          </p:cNvSpPr>
          <p:nvPr/>
        </p:nvSpPr>
        <p:spPr bwMode="auto">
          <a:xfrm>
            <a:off x="4419601" y="3048000"/>
            <a:ext cx="810991"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Sunny</a:t>
            </a:r>
          </a:p>
        </p:txBody>
      </p:sp>
      <p:sp>
        <p:nvSpPr>
          <p:cNvPr id="12298" name="Text Box 10">
            <a:extLst>
              <a:ext uri="{FF2B5EF4-FFF2-40B4-BE49-F238E27FC236}">
                <a16:creationId xmlns:a16="http://schemas.microsoft.com/office/drawing/2014/main" id="{28CC5D8A-2BD5-482B-8CC5-9310D55654D0}"/>
              </a:ext>
            </a:extLst>
          </p:cNvPr>
          <p:cNvSpPr txBox="1">
            <a:spLocks noChangeArrowheads="1"/>
          </p:cNvSpPr>
          <p:nvPr/>
        </p:nvSpPr>
        <p:spPr bwMode="auto">
          <a:xfrm>
            <a:off x="5791200" y="3048000"/>
            <a:ext cx="1072986"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Overcast</a:t>
            </a:r>
          </a:p>
        </p:txBody>
      </p:sp>
      <p:sp>
        <p:nvSpPr>
          <p:cNvPr id="12299" name="Text Box 11">
            <a:extLst>
              <a:ext uri="{FF2B5EF4-FFF2-40B4-BE49-F238E27FC236}">
                <a16:creationId xmlns:a16="http://schemas.microsoft.com/office/drawing/2014/main" id="{415ED8E9-FDBB-4515-A530-05D0CDB45946}"/>
              </a:ext>
            </a:extLst>
          </p:cNvPr>
          <p:cNvSpPr txBox="1">
            <a:spLocks noChangeArrowheads="1"/>
          </p:cNvSpPr>
          <p:nvPr/>
        </p:nvSpPr>
        <p:spPr bwMode="auto">
          <a:xfrm>
            <a:off x="7543801" y="3048000"/>
            <a:ext cx="628249"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Rain</a:t>
            </a:r>
          </a:p>
        </p:txBody>
      </p:sp>
      <p:sp>
        <p:nvSpPr>
          <p:cNvPr id="12300" name="Text Box 12">
            <a:extLst>
              <a:ext uri="{FF2B5EF4-FFF2-40B4-BE49-F238E27FC236}">
                <a16:creationId xmlns:a16="http://schemas.microsoft.com/office/drawing/2014/main" id="{1D8690C2-0943-45E7-AD92-D576615B5BD3}"/>
              </a:ext>
            </a:extLst>
          </p:cNvPr>
          <p:cNvSpPr txBox="1">
            <a:spLocks noChangeArrowheads="1"/>
          </p:cNvSpPr>
          <p:nvPr/>
        </p:nvSpPr>
        <p:spPr bwMode="auto">
          <a:xfrm>
            <a:off x="2895600"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2301" name="Text Box 13">
            <a:extLst>
              <a:ext uri="{FF2B5EF4-FFF2-40B4-BE49-F238E27FC236}">
                <a16:creationId xmlns:a16="http://schemas.microsoft.com/office/drawing/2014/main" id="{AF37E71B-8719-41A2-BC79-9184C5B8ABB0}"/>
              </a:ext>
            </a:extLst>
          </p:cNvPr>
          <p:cNvSpPr txBox="1">
            <a:spLocks noChangeArrowheads="1"/>
          </p:cNvSpPr>
          <p:nvPr/>
        </p:nvSpPr>
        <p:spPr bwMode="auto">
          <a:xfrm>
            <a:off x="2362201"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2302" name="Text Box 14">
            <a:extLst>
              <a:ext uri="{FF2B5EF4-FFF2-40B4-BE49-F238E27FC236}">
                <a16:creationId xmlns:a16="http://schemas.microsoft.com/office/drawing/2014/main" id="{0E7500EC-BE86-4BD5-91B8-B2B87EC28D4C}"/>
              </a:ext>
            </a:extLst>
          </p:cNvPr>
          <p:cNvSpPr txBox="1">
            <a:spLocks noChangeArrowheads="1"/>
          </p:cNvSpPr>
          <p:nvPr/>
        </p:nvSpPr>
        <p:spPr bwMode="auto">
          <a:xfrm>
            <a:off x="3886201"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2303" name="Text Box 15">
            <a:extLst>
              <a:ext uri="{FF2B5EF4-FFF2-40B4-BE49-F238E27FC236}">
                <a16:creationId xmlns:a16="http://schemas.microsoft.com/office/drawing/2014/main" id="{E192890E-27F0-4CF3-9167-30AD6691E300}"/>
              </a:ext>
            </a:extLst>
          </p:cNvPr>
          <p:cNvSpPr txBox="1">
            <a:spLocks noChangeArrowheads="1"/>
          </p:cNvSpPr>
          <p:nvPr/>
        </p:nvSpPr>
        <p:spPr bwMode="auto">
          <a:xfrm>
            <a:off x="2209800"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2304" name="Text Box 16">
            <a:extLst>
              <a:ext uri="{FF2B5EF4-FFF2-40B4-BE49-F238E27FC236}">
                <a16:creationId xmlns:a16="http://schemas.microsoft.com/office/drawing/2014/main" id="{65CD89F9-2221-4501-88DC-31F0D44638FA}"/>
              </a:ext>
            </a:extLst>
          </p:cNvPr>
          <p:cNvSpPr txBox="1">
            <a:spLocks noChangeArrowheads="1"/>
          </p:cNvSpPr>
          <p:nvPr/>
        </p:nvSpPr>
        <p:spPr bwMode="auto">
          <a:xfrm>
            <a:off x="4495800"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2305" name="Text Box 17">
            <a:extLst>
              <a:ext uri="{FF2B5EF4-FFF2-40B4-BE49-F238E27FC236}">
                <a16:creationId xmlns:a16="http://schemas.microsoft.com/office/drawing/2014/main" id="{7E26CDCB-E773-4626-B403-F5C221D054BA}"/>
              </a:ext>
            </a:extLst>
          </p:cNvPr>
          <p:cNvSpPr txBox="1">
            <a:spLocks noChangeArrowheads="1"/>
          </p:cNvSpPr>
          <p:nvPr/>
        </p:nvSpPr>
        <p:spPr bwMode="auto">
          <a:xfrm>
            <a:off x="6172200" y="4191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2306" name="Text Box 18">
            <a:extLst>
              <a:ext uri="{FF2B5EF4-FFF2-40B4-BE49-F238E27FC236}">
                <a16:creationId xmlns:a16="http://schemas.microsoft.com/office/drawing/2014/main" id="{A8F04D9D-C5AB-411B-9E30-3A13C668360A}"/>
              </a:ext>
            </a:extLst>
          </p:cNvPr>
          <p:cNvSpPr txBox="1">
            <a:spLocks noChangeArrowheads="1"/>
          </p:cNvSpPr>
          <p:nvPr/>
        </p:nvSpPr>
        <p:spPr bwMode="auto">
          <a:xfrm>
            <a:off x="4143665" y="1403866"/>
            <a:ext cx="37313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dirty="0">
                <a:latin typeface="Tahoma" panose="020B0604030504040204" pitchFamily="34" charset="0"/>
              </a:rPr>
              <a:t>Outlook=Sunny  </a:t>
            </a:r>
            <a:r>
              <a:rPr lang="en-US" altLang="en-US" sz="2400" b="1" dirty="0">
                <a:latin typeface="Tahoma" panose="020B0604030504040204" pitchFamily="34" charset="0"/>
                <a:sym typeface="Symbol" panose="05050102010706020507" pitchFamily="18" charset="2"/>
              </a:rPr>
              <a:t> </a:t>
            </a:r>
            <a:r>
              <a:rPr lang="en-US" altLang="en-US" b="1" dirty="0">
                <a:latin typeface="Tahoma" panose="020B0604030504040204" pitchFamily="34" charset="0"/>
                <a:sym typeface="Symbol" panose="05050102010706020507" pitchFamily="18" charset="2"/>
              </a:rPr>
              <a:t> </a:t>
            </a:r>
            <a:r>
              <a:rPr lang="en-US" altLang="en-US" dirty="0">
                <a:latin typeface="Tahoma" panose="020B0604030504040204" pitchFamily="34" charset="0"/>
                <a:sym typeface="Symbol" panose="05050102010706020507" pitchFamily="18" charset="2"/>
              </a:rPr>
              <a:t>Wind=Weak</a:t>
            </a:r>
            <a:endParaRPr lang="en-US" altLang="en-US" dirty="0">
              <a:latin typeface="Tahoma" panose="020B0604030504040204" pitchFamily="34" charset="0"/>
            </a:endParaRPr>
          </a:p>
        </p:txBody>
      </p:sp>
      <p:sp>
        <p:nvSpPr>
          <p:cNvPr id="12307" name="Text Box 19">
            <a:extLst>
              <a:ext uri="{FF2B5EF4-FFF2-40B4-BE49-F238E27FC236}">
                <a16:creationId xmlns:a16="http://schemas.microsoft.com/office/drawing/2014/main" id="{DB6A3AA6-42D9-4DC1-819A-C3D91B5C3DB3}"/>
              </a:ext>
            </a:extLst>
          </p:cNvPr>
          <p:cNvSpPr txBox="1">
            <a:spLocks noChangeArrowheads="1"/>
          </p:cNvSpPr>
          <p:nvPr/>
        </p:nvSpPr>
        <p:spPr bwMode="auto">
          <a:xfrm>
            <a:off x="8534400" y="4191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Tree>
    <p:extLst>
      <p:ext uri="{BB962C8B-B14F-4D97-AF65-F5344CB8AC3E}">
        <p14:creationId xmlns:p14="http://schemas.microsoft.com/office/powerpoint/2010/main" val="25177447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Line 2">
            <a:extLst>
              <a:ext uri="{FF2B5EF4-FFF2-40B4-BE49-F238E27FC236}">
                <a16:creationId xmlns:a16="http://schemas.microsoft.com/office/drawing/2014/main" id="{D0927B44-8B1A-4B59-83D7-9B1488EB67EA}"/>
              </a:ext>
            </a:extLst>
          </p:cNvPr>
          <p:cNvSpPr>
            <a:spLocks noChangeShapeType="1"/>
          </p:cNvSpPr>
          <p:nvPr/>
        </p:nvSpPr>
        <p:spPr bwMode="auto">
          <a:xfrm flipH="1">
            <a:off x="3657600" y="2514600"/>
            <a:ext cx="25908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15" name="Line 3">
            <a:extLst>
              <a:ext uri="{FF2B5EF4-FFF2-40B4-BE49-F238E27FC236}">
                <a16:creationId xmlns:a16="http://schemas.microsoft.com/office/drawing/2014/main" id="{BEF799CF-DC14-448F-B26A-4CA24BD6FE72}"/>
              </a:ext>
            </a:extLst>
          </p:cNvPr>
          <p:cNvSpPr>
            <a:spLocks noChangeShapeType="1"/>
          </p:cNvSpPr>
          <p:nvPr/>
        </p:nvSpPr>
        <p:spPr bwMode="auto">
          <a:xfrm>
            <a:off x="6934200" y="2514600"/>
            <a:ext cx="19050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16" name="Line 4">
            <a:extLst>
              <a:ext uri="{FF2B5EF4-FFF2-40B4-BE49-F238E27FC236}">
                <a16:creationId xmlns:a16="http://schemas.microsoft.com/office/drawing/2014/main" id="{CBB58F92-4111-4A37-A885-6B506C90EC53}"/>
              </a:ext>
            </a:extLst>
          </p:cNvPr>
          <p:cNvSpPr>
            <a:spLocks noChangeShapeType="1"/>
          </p:cNvSpPr>
          <p:nvPr/>
        </p:nvSpPr>
        <p:spPr bwMode="auto">
          <a:xfrm>
            <a:off x="6477000" y="2590800"/>
            <a:ext cx="0" cy="16002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17" name="Rectangle 5">
            <a:extLst>
              <a:ext uri="{FF2B5EF4-FFF2-40B4-BE49-F238E27FC236}">
                <a16:creationId xmlns:a16="http://schemas.microsoft.com/office/drawing/2014/main" id="{E31EFA07-F729-4FC7-9AA8-DC8B0F97E2DB}"/>
              </a:ext>
            </a:extLst>
          </p:cNvPr>
          <p:cNvSpPr>
            <a:spLocks noGrp="1" noChangeArrowheads="1"/>
          </p:cNvSpPr>
          <p:nvPr>
            <p:ph type="title"/>
          </p:nvPr>
        </p:nvSpPr>
        <p:spPr>
          <a:xfrm>
            <a:off x="0" y="-23336"/>
            <a:ext cx="12192000" cy="632936"/>
          </a:xfrm>
          <a:solidFill>
            <a:schemeClr val="accent5">
              <a:lumMod val="60000"/>
              <a:lumOff val="40000"/>
            </a:schemeClr>
          </a:solidFill>
        </p:spPr>
        <p:txBody>
          <a:bodyPr>
            <a:normAutofit fontScale="90000"/>
          </a:bodyPr>
          <a:lstStyle/>
          <a:p>
            <a:r>
              <a:rPr lang="en-US" altLang="en-US" b="1" dirty="0"/>
              <a:t>Decision Tree for Disjunct</a:t>
            </a:r>
            <a:r>
              <a:rPr lang="en-US" altLang="en-US" dirty="0"/>
              <a:t>ion</a:t>
            </a:r>
          </a:p>
        </p:txBody>
      </p:sp>
      <p:sp>
        <p:nvSpPr>
          <p:cNvPr id="13318" name="Text Box 6">
            <a:extLst>
              <a:ext uri="{FF2B5EF4-FFF2-40B4-BE49-F238E27FC236}">
                <a16:creationId xmlns:a16="http://schemas.microsoft.com/office/drawing/2014/main" id="{5BBAAC85-B78F-4CA2-A34B-60576B7896D5}"/>
              </a:ext>
            </a:extLst>
          </p:cNvPr>
          <p:cNvSpPr txBox="1">
            <a:spLocks noChangeArrowheads="1"/>
          </p:cNvSpPr>
          <p:nvPr/>
        </p:nvSpPr>
        <p:spPr bwMode="auto">
          <a:xfrm>
            <a:off x="5867401" y="2057400"/>
            <a:ext cx="971741"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sp>
        <p:nvSpPr>
          <p:cNvPr id="13319" name="Text Box 7">
            <a:extLst>
              <a:ext uri="{FF2B5EF4-FFF2-40B4-BE49-F238E27FC236}">
                <a16:creationId xmlns:a16="http://schemas.microsoft.com/office/drawing/2014/main" id="{F0F2211D-AB8D-4790-AA1B-B69365E8EC3D}"/>
              </a:ext>
            </a:extLst>
          </p:cNvPr>
          <p:cNvSpPr txBox="1">
            <a:spLocks noChangeArrowheads="1"/>
          </p:cNvSpPr>
          <p:nvPr/>
        </p:nvSpPr>
        <p:spPr bwMode="auto">
          <a:xfrm>
            <a:off x="4419601" y="3048000"/>
            <a:ext cx="810991"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Sunny</a:t>
            </a:r>
          </a:p>
        </p:txBody>
      </p:sp>
      <p:sp>
        <p:nvSpPr>
          <p:cNvPr id="13320" name="Text Box 8">
            <a:extLst>
              <a:ext uri="{FF2B5EF4-FFF2-40B4-BE49-F238E27FC236}">
                <a16:creationId xmlns:a16="http://schemas.microsoft.com/office/drawing/2014/main" id="{F40190C8-9DE2-4B4F-BE32-AD1B3D2A9729}"/>
              </a:ext>
            </a:extLst>
          </p:cNvPr>
          <p:cNvSpPr txBox="1">
            <a:spLocks noChangeArrowheads="1"/>
          </p:cNvSpPr>
          <p:nvPr/>
        </p:nvSpPr>
        <p:spPr bwMode="auto">
          <a:xfrm>
            <a:off x="5791200" y="3048000"/>
            <a:ext cx="1072986"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Overcast</a:t>
            </a:r>
          </a:p>
        </p:txBody>
      </p:sp>
      <p:sp>
        <p:nvSpPr>
          <p:cNvPr id="13321" name="Text Box 9">
            <a:extLst>
              <a:ext uri="{FF2B5EF4-FFF2-40B4-BE49-F238E27FC236}">
                <a16:creationId xmlns:a16="http://schemas.microsoft.com/office/drawing/2014/main" id="{280E6814-B020-4F66-9AA5-E039C2D4366E}"/>
              </a:ext>
            </a:extLst>
          </p:cNvPr>
          <p:cNvSpPr txBox="1">
            <a:spLocks noChangeArrowheads="1"/>
          </p:cNvSpPr>
          <p:nvPr/>
        </p:nvSpPr>
        <p:spPr bwMode="auto">
          <a:xfrm>
            <a:off x="7543801" y="3048000"/>
            <a:ext cx="628249"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Rain</a:t>
            </a:r>
          </a:p>
        </p:txBody>
      </p:sp>
      <p:sp>
        <p:nvSpPr>
          <p:cNvPr id="13322" name="Text Box 10">
            <a:extLst>
              <a:ext uri="{FF2B5EF4-FFF2-40B4-BE49-F238E27FC236}">
                <a16:creationId xmlns:a16="http://schemas.microsoft.com/office/drawing/2014/main" id="{65720E8D-61AF-456D-9468-D64DE3417C0F}"/>
              </a:ext>
            </a:extLst>
          </p:cNvPr>
          <p:cNvSpPr txBox="1">
            <a:spLocks noChangeArrowheads="1"/>
          </p:cNvSpPr>
          <p:nvPr/>
        </p:nvSpPr>
        <p:spPr bwMode="auto">
          <a:xfrm>
            <a:off x="3352800" y="41148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3323" name="Text Box 11">
            <a:extLst>
              <a:ext uri="{FF2B5EF4-FFF2-40B4-BE49-F238E27FC236}">
                <a16:creationId xmlns:a16="http://schemas.microsoft.com/office/drawing/2014/main" id="{5178F634-F630-4BBF-9A6E-32E6A815D55F}"/>
              </a:ext>
            </a:extLst>
          </p:cNvPr>
          <p:cNvSpPr txBox="1">
            <a:spLocks noChangeArrowheads="1"/>
          </p:cNvSpPr>
          <p:nvPr/>
        </p:nvSpPr>
        <p:spPr bwMode="auto">
          <a:xfrm>
            <a:off x="4114801" y="1447800"/>
            <a:ext cx="43107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b="1" dirty="0">
                <a:latin typeface="Tahoma" panose="020B0604030504040204" pitchFamily="34" charset="0"/>
              </a:rPr>
              <a:t>Outlook=Sunny   </a:t>
            </a:r>
            <a:r>
              <a:rPr lang="en-US" altLang="en-US" b="1" dirty="0">
                <a:latin typeface="Tahoma" panose="020B0604030504040204" pitchFamily="34" charset="0"/>
                <a:sym typeface="Symbol" panose="05050102010706020507" pitchFamily="18" charset="2"/>
              </a:rPr>
              <a:t>   Wind=Weak</a:t>
            </a:r>
            <a:endParaRPr lang="en-US" altLang="en-US" b="1" dirty="0">
              <a:latin typeface="Tahoma" panose="020B0604030504040204" pitchFamily="34" charset="0"/>
            </a:endParaRPr>
          </a:p>
        </p:txBody>
      </p:sp>
      <p:sp>
        <p:nvSpPr>
          <p:cNvPr id="13324" name="Line 12">
            <a:extLst>
              <a:ext uri="{FF2B5EF4-FFF2-40B4-BE49-F238E27FC236}">
                <a16:creationId xmlns:a16="http://schemas.microsoft.com/office/drawing/2014/main" id="{850B53FB-7758-4E58-A914-56A86C1F26E9}"/>
              </a:ext>
            </a:extLst>
          </p:cNvPr>
          <p:cNvSpPr>
            <a:spLocks noChangeShapeType="1"/>
          </p:cNvSpPr>
          <p:nvPr/>
        </p:nvSpPr>
        <p:spPr bwMode="auto">
          <a:xfrm flipH="1">
            <a:off x="5267325" y="46482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25" name="Line 13">
            <a:extLst>
              <a:ext uri="{FF2B5EF4-FFF2-40B4-BE49-F238E27FC236}">
                <a16:creationId xmlns:a16="http://schemas.microsoft.com/office/drawing/2014/main" id="{96C2BAEA-A236-4181-9B6F-B0521F709230}"/>
              </a:ext>
            </a:extLst>
          </p:cNvPr>
          <p:cNvSpPr>
            <a:spLocks noChangeShapeType="1"/>
          </p:cNvSpPr>
          <p:nvPr/>
        </p:nvSpPr>
        <p:spPr bwMode="auto">
          <a:xfrm>
            <a:off x="6486525" y="4648200"/>
            <a:ext cx="10668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26" name="Text Box 14">
            <a:extLst>
              <a:ext uri="{FF2B5EF4-FFF2-40B4-BE49-F238E27FC236}">
                <a16:creationId xmlns:a16="http://schemas.microsoft.com/office/drawing/2014/main" id="{16AA9222-46CC-44A7-B3B5-33F4EBC4471D}"/>
              </a:ext>
            </a:extLst>
          </p:cNvPr>
          <p:cNvSpPr txBox="1">
            <a:spLocks noChangeArrowheads="1"/>
          </p:cNvSpPr>
          <p:nvPr/>
        </p:nvSpPr>
        <p:spPr bwMode="auto">
          <a:xfrm>
            <a:off x="5876925"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3327" name="Text Box 15">
            <a:extLst>
              <a:ext uri="{FF2B5EF4-FFF2-40B4-BE49-F238E27FC236}">
                <a16:creationId xmlns:a16="http://schemas.microsoft.com/office/drawing/2014/main" id="{37A6BD71-C284-4D40-AA5C-D59FB6D9DCC2}"/>
              </a:ext>
            </a:extLst>
          </p:cNvPr>
          <p:cNvSpPr txBox="1">
            <a:spLocks noChangeArrowheads="1"/>
          </p:cNvSpPr>
          <p:nvPr/>
        </p:nvSpPr>
        <p:spPr bwMode="auto">
          <a:xfrm>
            <a:off x="5114926"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3328" name="Text Box 16">
            <a:extLst>
              <a:ext uri="{FF2B5EF4-FFF2-40B4-BE49-F238E27FC236}">
                <a16:creationId xmlns:a16="http://schemas.microsoft.com/office/drawing/2014/main" id="{79BC95E7-669C-4FCB-8F24-C6271910BE2B}"/>
              </a:ext>
            </a:extLst>
          </p:cNvPr>
          <p:cNvSpPr txBox="1">
            <a:spLocks noChangeArrowheads="1"/>
          </p:cNvSpPr>
          <p:nvPr/>
        </p:nvSpPr>
        <p:spPr bwMode="auto">
          <a:xfrm>
            <a:off x="6638926"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3329" name="Text Box 17">
            <a:extLst>
              <a:ext uri="{FF2B5EF4-FFF2-40B4-BE49-F238E27FC236}">
                <a16:creationId xmlns:a16="http://schemas.microsoft.com/office/drawing/2014/main" id="{B19E9FE0-53FC-4772-BFDF-CD95F018CC65}"/>
              </a:ext>
            </a:extLst>
          </p:cNvPr>
          <p:cNvSpPr txBox="1">
            <a:spLocks noChangeArrowheads="1"/>
          </p:cNvSpPr>
          <p:nvPr/>
        </p:nvSpPr>
        <p:spPr bwMode="auto">
          <a:xfrm>
            <a:off x="4962525"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3330" name="Text Box 18">
            <a:extLst>
              <a:ext uri="{FF2B5EF4-FFF2-40B4-BE49-F238E27FC236}">
                <a16:creationId xmlns:a16="http://schemas.microsoft.com/office/drawing/2014/main" id="{98762DA2-6340-4D12-AB4D-052F11CB1E0D}"/>
              </a:ext>
            </a:extLst>
          </p:cNvPr>
          <p:cNvSpPr txBox="1">
            <a:spLocks noChangeArrowheads="1"/>
          </p:cNvSpPr>
          <p:nvPr/>
        </p:nvSpPr>
        <p:spPr bwMode="auto">
          <a:xfrm>
            <a:off x="7248525"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3331" name="Line 19">
            <a:extLst>
              <a:ext uri="{FF2B5EF4-FFF2-40B4-BE49-F238E27FC236}">
                <a16:creationId xmlns:a16="http://schemas.microsoft.com/office/drawing/2014/main" id="{73F3D097-266A-4780-B046-EF3A39AB66DE}"/>
              </a:ext>
            </a:extLst>
          </p:cNvPr>
          <p:cNvSpPr>
            <a:spLocks noChangeShapeType="1"/>
          </p:cNvSpPr>
          <p:nvPr/>
        </p:nvSpPr>
        <p:spPr bwMode="auto">
          <a:xfrm flipH="1">
            <a:off x="8305801" y="4648200"/>
            <a:ext cx="600075"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32" name="Line 20">
            <a:extLst>
              <a:ext uri="{FF2B5EF4-FFF2-40B4-BE49-F238E27FC236}">
                <a16:creationId xmlns:a16="http://schemas.microsoft.com/office/drawing/2014/main" id="{A02742D5-1271-49A8-8AE5-597BF6C7EDE1}"/>
              </a:ext>
            </a:extLst>
          </p:cNvPr>
          <p:cNvSpPr>
            <a:spLocks noChangeShapeType="1"/>
          </p:cNvSpPr>
          <p:nvPr/>
        </p:nvSpPr>
        <p:spPr bwMode="auto">
          <a:xfrm>
            <a:off x="9210676" y="4648200"/>
            <a:ext cx="923925"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33" name="Text Box 21">
            <a:extLst>
              <a:ext uri="{FF2B5EF4-FFF2-40B4-BE49-F238E27FC236}">
                <a16:creationId xmlns:a16="http://schemas.microsoft.com/office/drawing/2014/main" id="{3B32B785-A6AD-4664-98F7-33264A10A55B}"/>
              </a:ext>
            </a:extLst>
          </p:cNvPr>
          <p:cNvSpPr txBox="1">
            <a:spLocks noChangeArrowheads="1"/>
          </p:cNvSpPr>
          <p:nvPr/>
        </p:nvSpPr>
        <p:spPr bwMode="auto">
          <a:xfrm>
            <a:off x="8601075"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3334" name="Text Box 22">
            <a:extLst>
              <a:ext uri="{FF2B5EF4-FFF2-40B4-BE49-F238E27FC236}">
                <a16:creationId xmlns:a16="http://schemas.microsoft.com/office/drawing/2014/main" id="{5975FF22-F593-4D9D-BDB4-841A71B0D0BF}"/>
              </a:ext>
            </a:extLst>
          </p:cNvPr>
          <p:cNvSpPr txBox="1">
            <a:spLocks noChangeArrowheads="1"/>
          </p:cNvSpPr>
          <p:nvPr/>
        </p:nvSpPr>
        <p:spPr bwMode="auto">
          <a:xfrm>
            <a:off x="7839076"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3335" name="Text Box 23">
            <a:extLst>
              <a:ext uri="{FF2B5EF4-FFF2-40B4-BE49-F238E27FC236}">
                <a16:creationId xmlns:a16="http://schemas.microsoft.com/office/drawing/2014/main" id="{ADC535C3-D696-4606-91E2-3EA88E351FB6}"/>
              </a:ext>
            </a:extLst>
          </p:cNvPr>
          <p:cNvSpPr txBox="1">
            <a:spLocks noChangeArrowheads="1"/>
          </p:cNvSpPr>
          <p:nvPr/>
        </p:nvSpPr>
        <p:spPr bwMode="auto">
          <a:xfrm>
            <a:off x="9363076"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3336" name="Text Box 24">
            <a:extLst>
              <a:ext uri="{FF2B5EF4-FFF2-40B4-BE49-F238E27FC236}">
                <a16:creationId xmlns:a16="http://schemas.microsoft.com/office/drawing/2014/main" id="{9AE83097-BA44-4B3A-AEFA-AA35170D5A0D}"/>
              </a:ext>
            </a:extLst>
          </p:cNvPr>
          <p:cNvSpPr txBox="1">
            <a:spLocks noChangeArrowheads="1"/>
          </p:cNvSpPr>
          <p:nvPr/>
        </p:nvSpPr>
        <p:spPr bwMode="auto">
          <a:xfrm>
            <a:off x="8077200"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3337" name="Text Box 25">
            <a:extLst>
              <a:ext uri="{FF2B5EF4-FFF2-40B4-BE49-F238E27FC236}">
                <a16:creationId xmlns:a16="http://schemas.microsoft.com/office/drawing/2014/main" id="{A2257C7E-4666-492C-BA50-7E90FB248B88}"/>
              </a:ext>
            </a:extLst>
          </p:cNvPr>
          <p:cNvSpPr txBox="1">
            <a:spLocks noChangeArrowheads="1"/>
          </p:cNvSpPr>
          <p:nvPr/>
        </p:nvSpPr>
        <p:spPr bwMode="auto">
          <a:xfrm>
            <a:off x="9753600"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Tree>
    <p:extLst>
      <p:ext uri="{BB962C8B-B14F-4D97-AF65-F5344CB8AC3E}">
        <p14:creationId xmlns:p14="http://schemas.microsoft.com/office/powerpoint/2010/main" val="8002876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Line 2">
            <a:extLst>
              <a:ext uri="{FF2B5EF4-FFF2-40B4-BE49-F238E27FC236}">
                <a16:creationId xmlns:a16="http://schemas.microsoft.com/office/drawing/2014/main" id="{CBBD7AC9-97BF-4362-89D0-EB3E608845A5}"/>
              </a:ext>
            </a:extLst>
          </p:cNvPr>
          <p:cNvSpPr>
            <a:spLocks noChangeShapeType="1"/>
          </p:cNvSpPr>
          <p:nvPr/>
        </p:nvSpPr>
        <p:spPr bwMode="auto">
          <a:xfrm flipH="1">
            <a:off x="3657600" y="2514600"/>
            <a:ext cx="25908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39" name="Line 3">
            <a:extLst>
              <a:ext uri="{FF2B5EF4-FFF2-40B4-BE49-F238E27FC236}">
                <a16:creationId xmlns:a16="http://schemas.microsoft.com/office/drawing/2014/main" id="{55C657BD-EEBE-430C-A5B9-95B010DF45A5}"/>
              </a:ext>
            </a:extLst>
          </p:cNvPr>
          <p:cNvSpPr>
            <a:spLocks noChangeShapeType="1"/>
          </p:cNvSpPr>
          <p:nvPr/>
        </p:nvSpPr>
        <p:spPr bwMode="auto">
          <a:xfrm>
            <a:off x="6934200" y="2514600"/>
            <a:ext cx="19050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40" name="Line 4">
            <a:extLst>
              <a:ext uri="{FF2B5EF4-FFF2-40B4-BE49-F238E27FC236}">
                <a16:creationId xmlns:a16="http://schemas.microsoft.com/office/drawing/2014/main" id="{7E567FE4-8D93-4EDE-B59F-2D4DFB17D91A}"/>
              </a:ext>
            </a:extLst>
          </p:cNvPr>
          <p:cNvSpPr>
            <a:spLocks noChangeShapeType="1"/>
          </p:cNvSpPr>
          <p:nvPr/>
        </p:nvSpPr>
        <p:spPr bwMode="auto">
          <a:xfrm flipH="1">
            <a:off x="2362200" y="46482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41" name="Line 5">
            <a:extLst>
              <a:ext uri="{FF2B5EF4-FFF2-40B4-BE49-F238E27FC236}">
                <a16:creationId xmlns:a16="http://schemas.microsoft.com/office/drawing/2014/main" id="{A146B119-C287-4921-B73C-04A34AA8A08A}"/>
              </a:ext>
            </a:extLst>
          </p:cNvPr>
          <p:cNvSpPr>
            <a:spLocks noChangeShapeType="1"/>
          </p:cNvSpPr>
          <p:nvPr/>
        </p:nvSpPr>
        <p:spPr bwMode="auto">
          <a:xfrm>
            <a:off x="3581400" y="4648200"/>
            <a:ext cx="8382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42" name="Line 6">
            <a:extLst>
              <a:ext uri="{FF2B5EF4-FFF2-40B4-BE49-F238E27FC236}">
                <a16:creationId xmlns:a16="http://schemas.microsoft.com/office/drawing/2014/main" id="{0BC4EC42-D96F-4553-A88A-5C0F7168C4BC}"/>
              </a:ext>
            </a:extLst>
          </p:cNvPr>
          <p:cNvSpPr>
            <a:spLocks noChangeShapeType="1"/>
          </p:cNvSpPr>
          <p:nvPr/>
        </p:nvSpPr>
        <p:spPr bwMode="auto">
          <a:xfrm>
            <a:off x="6477000" y="2590800"/>
            <a:ext cx="0" cy="16002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43" name="Rectangle 7">
            <a:extLst>
              <a:ext uri="{FF2B5EF4-FFF2-40B4-BE49-F238E27FC236}">
                <a16:creationId xmlns:a16="http://schemas.microsoft.com/office/drawing/2014/main" id="{BC893EFC-7B10-418C-8718-4BB2DC5A8629}"/>
              </a:ext>
            </a:extLst>
          </p:cNvPr>
          <p:cNvSpPr>
            <a:spLocks noGrp="1" noChangeArrowheads="1"/>
          </p:cNvSpPr>
          <p:nvPr>
            <p:ph type="title"/>
          </p:nvPr>
        </p:nvSpPr>
        <p:spPr>
          <a:xfrm>
            <a:off x="9524" y="-18395"/>
            <a:ext cx="12182475" cy="690940"/>
          </a:xfrm>
          <a:solidFill>
            <a:schemeClr val="accent5">
              <a:lumMod val="60000"/>
              <a:lumOff val="40000"/>
            </a:schemeClr>
          </a:solidFill>
        </p:spPr>
        <p:txBody>
          <a:bodyPr>
            <a:normAutofit fontScale="90000"/>
          </a:bodyPr>
          <a:lstStyle/>
          <a:p>
            <a:r>
              <a:rPr lang="en-US" altLang="en-US" b="1" dirty="0"/>
              <a:t>Decision Tree for XOR</a:t>
            </a:r>
          </a:p>
        </p:txBody>
      </p:sp>
      <p:sp>
        <p:nvSpPr>
          <p:cNvPr id="14344" name="Text Box 8">
            <a:extLst>
              <a:ext uri="{FF2B5EF4-FFF2-40B4-BE49-F238E27FC236}">
                <a16:creationId xmlns:a16="http://schemas.microsoft.com/office/drawing/2014/main" id="{C550BAA5-2373-425C-9A30-7C468A3FB0F3}"/>
              </a:ext>
            </a:extLst>
          </p:cNvPr>
          <p:cNvSpPr txBox="1">
            <a:spLocks noChangeArrowheads="1"/>
          </p:cNvSpPr>
          <p:nvPr/>
        </p:nvSpPr>
        <p:spPr bwMode="auto">
          <a:xfrm>
            <a:off x="5867401" y="2057400"/>
            <a:ext cx="971741"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sp>
        <p:nvSpPr>
          <p:cNvPr id="14345" name="Text Box 9">
            <a:extLst>
              <a:ext uri="{FF2B5EF4-FFF2-40B4-BE49-F238E27FC236}">
                <a16:creationId xmlns:a16="http://schemas.microsoft.com/office/drawing/2014/main" id="{61A4794E-F7FB-44ED-8B19-CA9CBE619109}"/>
              </a:ext>
            </a:extLst>
          </p:cNvPr>
          <p:cNvSpPr txBox="1">
            <a:spLocks noChangeArrowheads="1"/>
          </p:cNvSpPr>
          <p:nvPr/>
        </p:nvSpPr>
        <p:spPr bwMode="auto">
          <a:xfrm>
            <a:off x="4419601" y="3048000"/>
            <a:ext cx="810991"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Sunny</a:t>
            </a:r>
          </a:p>
        </p:txBody>
      </p:sp>
      <p:sp>
        <p:nvSpPr>
          <p:cNvPr id="14346" name="Text Box 10">
            <a:extLst>
              <a:ext uri="{FF2B5EF4-FFF2-40B4-BE49-F238E27FC236}">
                <a16:creationId xmlns:a16="http://schemas.microsoft.com/office/drawing/2014/main" id="{C783AADB-0A32-4A99-8533-6309F061CE71}"/>
              </a:ext>
            </a:extLst>
          </p:cNvPr>
          <p:cNvSpPr txBox="1">
            <a:spLocks noChangeArrowheads="1"/>
          </p:cNvSpPr>
          <p:nvPr/>
        </p:nvSpPr>
        <p:spPr bwMode="auto">
          <a:xfrm>
            <a:off x="5791200" y="3048000"/>
            <a:ext cx="1072986"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Overcast</a:t>
            </a:r>
          </a:p>
        </p:txBody>
      </p:sp>
      <p:sp>
        <p:nvSpPr>
          <p:cNvPr id="14347" name="Text Box 11">
            <a:extLst>
              <a:ext uri="{FF2B5EF4-FFF2-40B4-BE49-F238E27FC236}">
                <a16:creationId xmlns:a16="http://schemas.microsoft.com/office/drawing/2014/main" id="{32B8ECC9-B8C0-4074-B2B7-C7229622B2C8}"/>
              </a:ext>
            </a:extLst>
          </p:cNvPr>
          <p:cNvSpPr txBox="1">
            <a:spLocks noChangeArrowheads="1"/>
          </p:cNvSpPr>
          <p:nvPr/>
        </p:nvSpPr>
        <p:spPr bwMode="auto">
          <a:xfrm>
            <a:off x="7543801" y="3048000"/>
            <a:ext cx="628249"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Rain</a:t>
            </a:r>
          </a:p>
        </p:txBody>
      </p:sp>
      <p:sp>
        <p:nvSpPr>
          <p:cNvPr id="14348" name="Text Box 12">
            <a:extLst>
              <a:ext uri="{FF2B5EF4-FFF2-40B4-BE49-F238E27FC236}">
                <a16:creationId xmlns:a16="http://schemas.microsoft.com/office/drawing/2014/main" id="{259F85A0-2FD5-422C-B763-6F0E4ECE49FA}"/>
              </a:ext>
            </a:extLst>
          </p:cNvPr>
          <p:cNvSpPr txBox="1">
            <a:spLocks noChangeArrowheads="1"/>
          </p:cNvSpPr>
          <p:nvPr/>
        </p:nvSpPr>
        <p:spPr bwMode="auto">
          <a:xfrm>
            <a:off x="2971800"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4349" name="Text Box 13">
            <a:extLst>
              <a:ext uri="{FF2B5EF4-FFF2-40B4-BE49-F238E27FC236}">
                <a16:creationId xmlns:a16="http://schemas.microsoft.com/office/drawing/2014/main" id="{B1717356-D257-4B1E-AA2A-78C1FB055526}"/>
              </a:ext>
            </a:extLst>
          </p:cNvPr>
          <p:cNvSpPr txBox="1">
            <a:spLocks noChangeArrowheads="1"/>
          </p:cNvSpPr>
          <p:nvPr/>
        </p:nvSpPr>
        <p:spPr bwMode="auto">
          <a:xfrm>
            <a:off x="2209801"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4350" name="Text Box 14">
            <a:extLst>
              <a:ext uri="{FF2B5EF4-FFF2-40B4-BE49-F238E27FC236}">
                <a16:creationId xmlns:a16="http://schemas.microsoft.com/office/drawing/2014/main" id="{8CF06D3D-0C28-4420-B21C-C1B8AE167FD6}"/>
              </a:ext>
            </a:extLst>
          </p:cNvPr>
          <p:cNvSpPr txBox="1">
            <a:spLocks noChangeArrowheads="1"/>
          </p:cNvSpPr>
          <p:nvPr/>
        </p:nvSpPr>
        <p:spPr bwMode="auto">
          <a:xfrm>
            <a:off x="3733801"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4351" name="Text Box 15">
            <a:extLst>
              <a:ext uri="{FF2B5EF4-FFF2-40B4-BE49-F238E27FC236}">
                <a16:creationId xmlns:a16="http://schemas.microsoft.com/office/drawing/2014/main" id="{1FAE8172-6067-4544-A848-749A3C25A09B}"/>
              </a:ext>
            </a:extLst>
          </p:cNvPr>
          <p:cNvSpPr txBox="1">
            <a:spLocks noChangeArrowheads="1"/>
          </p:cNvSpPr>
          <p:nvPr/>
        </p:nvSpPr>
        <p:spPr bwMode="auto">
          <a:xfrm>
            <a:off x="2057400"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4352" name="Text Box 16">
            <a:extLst>
              <a:ext uri="{FF2B5EF4-FFF2-40B4-BE49-F238E27FC236}">
                <a16:creationId xmlns:a16="http://schemas.microsoft.com/office/drawing/2014/main" id="{795FD1A2-2512-4918-995F-916E2B49E3E3}"/>
              </a:ext>
            </a:extLst>
          </p:cNvPr>
          <p:cNvSpPr txBox="1">
            <a:spLocks noChangeArrowheads="1"/>
          </p:cNvSpPr>
          <p:nvPr/>
        </p:nvSpPr>
        <p:spPr bwMode="auto">
          <a:xfrm>
            <a:off x="4114800"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4353" name="Text Box 17">
            <a:extLst>
              <a:ext uri="{FF2B5EF4-FFF2-40B4-BE49-F238E27FC236}">
                <a16:creationId xmlns:a16="http://schemas.microsoft.com/office/drawing/2014/main" id="{D7399C5D-7EAA-4C41-8B17-467DF8D18A30}"/>
              </a:ext>
            </a:extLst>
          </p:cNvPr>
          <p:cNvSpPr txBox="1">
            <a:spLocks noChangeArrowheads="1"/>
          </p:cNvSpPr>
          <p:nvPr/>
        </p:nvSpPr>
        <p:spPr bwMode="auto">
          <a:xfrm>
            <a:off x="3674237" y="1446213"/>
            <a:ext cx="50184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b="1" dirty="0">
                <a:latin typeface="Tahoma" panose="020B0604030504040204" pitchFamily="34" charset="0"/>
              </a:rPr>
              <a:t>Outlook = Sunny </a:t>
            </a:r>
            <a:r>
              <a:rPr lang="en-US" altLang="en-US" b="1" dirty="0">
                <a:latin typeface="Tahoma" panose="020B0604030504040204" pitchFamily="34" charset="0"/>
                <a:sym typeface="Symbol" panose="05050102010706020507" pitchFamily="18" charset="2"/>
              </a:rPr>
              <a:t>    XOR     Wind = Weak</a:t>
            </a:r>
            <a:endParaRPr lang="en-US" altLang="en-US" b="1" dirty="0">
              <a:latin typeface="Tahoma" panose="020B0604030504040204" pitchFamily="34" charset="0"/>
            </a:endParaRPr>
          </a:p>
        </p:txBody>
      </p:sp>
      <p:sp>
        <p:nvSpPr>
          <p:cNvPr id="14354" name="Line 18">
            <a:extLst>
              <a:ext uri="{FF2B5EF4-FFF2-40B4-BE49-F238E27FC236}">
                <a16:creationId xmlns:a16="http://schemas.microsoft.com/office/drawing/2014/main" id="{CB4F4CBD-283F-44BC-8ACA-379844C5AAE2}"/>
              </a:ext>
            </a:extLst>
          </p:cNvPr>
          <p:cNvSpPr>
            <a:spLocks noChangeShapeType="1"/>
          </p:cNvSpPr>
          <p:nvPr/>
        </p:nvSpPr>
        <p:spPr bwMode="auto">
          <a:xfrm flipH="1">
            <a:off x="5267325" y="46482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55" name="Line 19">
            <a:extLst>
              <a:ext uri="{FF2B5EF4-FFF2-40B4-BE49-F238E27FC236}">
                <a16:creationId xmlns:a16="http://schemas.microsoft.com/office/drawing/2014/main" id="{454FEEAC-8117-4D31-B59A-00521877457F}"/>
              </a:ext>
            </a:extLst>
          </p:cNvPr>
          <p:cNvSpPr>
            <a:spLocks noChangeShapeType="1"/>
          </p:cNvSpPr>
          <p:nvPr/>
        </p:nvSpPr>
        <p:spPr bwMode="auto">
          <a:xfrm>
            <a:off x="6486525" y="4648200"/>
            <a:ext cx="10668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56" name="Text Box 20">
            <a:extLst>
              <a:ext uri="{FF2B5EF4-FFF2-40B4-BE49-F238E27FC236}">
                <a16:creationId xmlns:a16="http://schemas.microsoft.com/office/drawing/2014/main" id="{60EE41BD-335B-4ED5-A0F3-56C06554EC30}"/>
              </a:ext>
            </a:extLst>
          </p:cNvPr>
          <p:cNvSpPr txBox="1">
            <a:spLocks noChangeArrowheads="1"/>
          </p:cNvSpPr>
          <p:nvPr/>
        </p:nvSpPr>
        <p:spPr bwMode="auto">
          <a:xfrm>
            <a:off x="5876925"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4357" name="Text Box 21">
            <a:extLst>
              <a:ext uri="{FF2B5EF4-FFF2-40B4-BE49-F238E27FC236}">
                <a16:creationId xmlns:a16="http://schemas.microsoft.com/office/drawing/2014/main" id="{02C69A13-00D8-455A-B5B1-191F0F12BFED}"/>
              </a:ext>
            </a:extLst>
          </p:cNvPr>
          <p:cNvSpPr txBox="1">
            <a:spLocks noChangeArrowheads="1"/>
          </p:cNvSpPr>
          <p:nvPr/>
        </p:nvSpPr>
        <p:spPr bwMode="auto">
          <a:xfrm>
            <a:off x="5114926"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4358" name="Text Box 22">
            <a:extLst>
              <a:ext uri="{FF2B5EF4-FFF2-40B4-BE49-F238E27FC236}">
                <a16:creationId xmlns:a16="http://schemas.microsoft.com/office/drawing/2014/main" id="{544E3074-D784-46E1-8E88-B3E1248FE642}"/>
              </a:ext>
            </a:extLst>
          </p:cNvPr>
          <p:cNvSpPr txBox="1">
            <a:spLocks noChangeArrowheads="1"/>
          </p:cNvSpPr>
          <p:nvPr/>
        </p:nvSpPr>
        <p:spPr bwMode="auto">
          <a:xfrm>
            <a:off x="6638926"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4359" name="Text Box 23">
            <a:extLst>
              <a:ext uri="{FF2B5EF4-FFF2-40B4-BE49-F238E27FC236}">
                <a16:creationId xmlns:a16="http://schemas.microsoft.com/office/drawing/2014/main" id="{FAB6DE75-4464-422C-BC8A-D81CA9FD4203}"/>
              </a:ext>
            </a:extLst>
          </p:cNvPr>
          <p:cNvSpPr txBox="1">
            <a:spLocks noChangeArrowheads="1"/>
          </p:cNvSpPr>
          <p:nvPr/>
        </p:nvSpPr>
        <p:spPr bwMode="auto">
          <a:xfrm>
            <a:off x="4962525"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4360" name="Text Box 24">
            <a:extLst>
              <a:ext uri="{FF2B5EF4-FFF2-40B4-BE49-F238E27FC236}">
                <a16:creationId xmlns:a16="http://schemas.microsoft.com/office/drawing/2014/main" id="{D871677E-4BC5-410B-9C1C-B23B7880B17F}"/>
              </a:ext>
            </a:extLst>
          </p:cNvPr>
          <p:cNvSpPr txBox="1">
            <a:spLocks noChangeArrowheads="1"/>
          </p:cNvSpPr>
          <p:nvPr/>
        </p:nvSpPr>
        <p:spPr bwMode="auto">
          <a:xfrm>
            <a:off x="7248525"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4361" name="Line 25">
            <a:extLst>
              <a:ext uri="{FF2B5EF4-FFF2-40B4-BE49-F238E27FC236}">
                <a16:creationId xmlns:a16="http://schemas.microsoft.com/office/drawing/2014/main" id="{9E3F1CD6-3BB9-48ED-9DDC-D92EE0914F3E}"/>
              </a:ext>
            </a:extLst>
          </p:cNvPr>
          <p:cNvSpPr>
            <a:spLocks noChangeShapeType="1"/>
          </p:cNvSpPr>
          <p:nvPr/>
        </p:nvSpPr>
        <p:spPr bwMode="auto">
          <a:xfrm flipH="1">
            <a:off x="8305801" y="4648200"/>
            <a:ext cx="600075"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62" name="Line 26">
            <a:extLst>
              <a:ext uri="{FF2B5EF4-FFF2-40B4-BE49-F238E27FC236}">
                <a16:creationId xmlns:a16="http://schemas.microsoft.com/office/drawing/2014/main" id="{E502042C-7643-4084-81C4-B7BC53B63BCF}"/>
              </a:ext>
            </a:extLst>
          </p:cNvPr>
          <p:cNvSpPr>
            <a:spLocks noChangeShapeType="1"/>
          </p:cNvSpPr>
          <p:nvPr/>
        </p:nvSpPr>
        <p:spPr bwMode="auto">
          <a:xfrm>
            <a:off x="9210676" y="4648200"/>
            <a:ext cx="923925"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63" name="Text Box 27">
            <a:extLst>
              <a:ext uri="{FF2B5EF4-FFF2-40B4-BE49-F238E27FC236}">
                <a16:creationId xmlns:a16="http://schemas.microsoft.com/office/drawing/2014/main" id="{A63A14E2-7C9F-4DDC-8144-969D92B28BC2}"/>
              </a:ext>
            </a:extLst>
          </p:cNvPr>
          <p:cNvSpPr txBox="1">
            <a:spLocks noChangeArrowheads="1"/>
          </p:cNvSpPr>
          <p:nvPr/>
        </p:nvSpPr>
        <p:spPr bwMode="auto">
          <a:xfrm>
            <a:off x="8601075"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4364" name="Text Box 28">
            <a:extLst>
              <a:ext uri="{FF2B5EF4-FFF2-40B4-BE49-F238E27FC236}">
                <a16:creationId xmlns:a16="http://schemas.microsoft.com/office/drawing/2014/main" id="{8D7AC2F0-5F0A-4471-9A5F-44C3353578DA}"/>
              </a:ext>
            </a:extLst>
          </p:cNvPr>
          <p:cNvSpPr txBox="1">
            <a:spLocks noChangeArrowheads="1"/>
          </p:cNvSpPr>
          <p:nvPr/>
        </p:nvSpPr>
        <p:spPr bwMode="auto">
          <a:xfrm>
            <a:off x="7839076"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4365" name="Text Box 29">
            <a:extLst>
              <a:ext uri="{FF2B5EF4-FFF2-40B4-BE49-F238E27FC236}">
                <a16:creationId xmlns:a16="http://schemas.microsoft.com/office/drawing/2014/main" id="{503C11F7-FB0F-4D7E-809C-C07BDF43F7A0}"/>
              </a:ext>
            </a:extLst>
          </p:cNvPr>
          <p:cNvSpPr txBox="1">
            <a:spLocks noChangeArrowheads="1"/>
          </p:cNvSpPr>
          <p:nvPr/>
        </p:nvSpPr>
        <p:spPr bwMode="auto">
          <a:xfrm>
            <a:off x="9363076"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4366" name="Text Box 30">
            <a:extLst>
              <a:ext uri="{FF2B5EF4-FFF2-40B4-BE49-F238E27FC236}">
                <a16:creationId xmlns:a16="http://schemas.microsoft.com/office/drawing/2014/main" id="{F7BA0DE5-931F-4403-B185-2052762CE845}"/>
              </a:ext>
            </a:extLst>
          </p:cNvPr>
          <p:cNvSpPr txBox="1">
            <a:spLocks noChangeArrowheads="1"/>
          </p:cNvSpPr>
          <p:nvPr/>
        </p:nvSpPr>
        <p:spPr bwMode="auto">
          <a:xfrm>
            <a:off x="8077200"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4367" name="Text Box 31">
            <a:extLst>
              <a:ext uri="{FF2B5EF4-FFF2-40B4-BE49-F238E27FC236}">
                <a16:creationId xmlns:a16="http://schemas.microsoft.com/office/drawing/2014/main" id="{5631F880-78C7-45AA-83E2-12BDA936375B}"/>
              </a:ext>
            </a:extLst>
          </p:cNvPr>
          <p:cNvSpPr txBox="1">
            <a:spLocks noChangeArrowheads="1"/>
          </p:cNvSpPr>
          <p:nvPr/>
        </p:nvSpPr>
        <p:spPr bwMode="auto">
          <a:xfrm>
            <a:off x="9753600"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Tree>
    <p:extLst>
      <p:ext uri="{BB962C8B-B14F-4D97-AF65-F5344CB8AC3E}">
        <p14:creationId xmlns:p14="http://schemas.microsoft.com/office/powerpoint/2010/main" val="2738029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TotalTime>
  <Words>10639</Words>
  <Application>Microsoft Office PowerPoint</Application>
  <PresentationFormat>Widescreen</PresentationFormat>
  <Paragraphs>1845</Paragraphs>
  <Slides>270</Slides>
  <Notes>21</Notes>
  <HiddenSlides>0</HiddenSlides>
  <MMClips>0</MMClips>
  <ScaleCrop>false</ScaleCrop>
  <HeadingPairs>
    <vt:vector size="8" baseType="variant">
      <vt:variant>
        <vt:lpstr>Fonts Used</vt:lpstr>
      </vt:variant>
      <vt:variant>
        <vt:i4>27</vt:i4>
      </vt:variant>
      <vt:variant>
        <vt:lpstr>Theme</vt:lpstr>
      </vt:variant>
      <vt:variant>
        <vt:i4>1</vt:i4>
      </vt:variant>
      <vt:variant>
        <vt:lpstr>Embedded OLE Servers</vt:lpstr>
      </vt:variant>
      <vt:variant>
        <vt:i4>5</vt:i4>
      </vt:variant>
      <vt:variant>
        <vt:lpstr>Slide Titles</vt:lpstr>
      </vt:variant>
      <vt:variant>
        <vt:i4>270</vt:i4>
      </vt:variant>
    </vt:vector>
  </HeadingPairs>
  <TitlesOfParts>
    <vt:vector size="303" baseType="lpstr">
      <vt:lpstr>Gulim</vt:lpstr>
      <vt:lpstr>Malgun Gothic</vt:lpstr>
      <vt:lpstr>MS PGothic</vt:lpstr>
      <vt:lpstr>MS PGothic</vt:lpstr>
      <vt:lpstr>SimSun</vt:lpstr>
      <vt:lpstr>Arial</vt:lpstr>
      <vt:lpstr>Calibri</vt:lpstr>
      <vt:lpstr>Calibri Light</vt:lpstr>
      <vt:lpstr>Cambria Math</vt:lpstr>
      <vt:lpstr>Georgia</vt:lpstr>
      <vt:lpstr>Helvetica</vt:lpstr>
      <vt:lpstr>HelveticaNeueLTStd-Roman</vt:lpstr>
      <vt:lpstr>medium-content-serif-font</vt:lpstr>
      <vt:lpstr>Menlo</vt:lpstr>
      <vt:lpstr>MJXc-TeX-main-R</vt:lpstr>
      <vt:lpstr>MJXc-TeX-math-I</vt:lpstr>
      <vt:lpstr>Monotype Sorts</vt:lpstr>
      <vt:lpstr>Open-sans</vt:lpstr>
      <vt:lpstr>q_serif</vt:lpstr>
      <vt:lpstr>roboto</vt:lpstr>
      <vt:lpstr>Symbol</vt:lpstr>
      <vt:lpstr>Tahoma</vt:lpstr>
      <vt:lpstr>Times</vt:lpstr>
      <vt:lpstr>Times New Roman</vt:lpstr>
      <vt:lpstr>Trebuchet MS</vt:lpstr>
      <vt:lpstr>Tunga</vt:lpstr>
      <vt:lpstr>Wingdings</vt:lpstr>
      <vt:lpstr>Office Theme</vt:lpstr>
      <vt:lpstr>Bitmap Image</vt:lpstr>
      <vt:lpstr>비트맵 이미지</vt:lpstr>
      <vt:lpstr>VISIO</vt:lpstr>
      <vt:lpstr>Equation</vt:lpstr>
      <vt:lpstr>Visio</vt:lpstr>
      <vt:lpstr>Machine Learning using Python  </vt:lpstr>
      <vt:lpstr>Agenda</vt:lpstr>
      <vt:lpstr>Machine Learning Engineering</vt:lpstr>
      <vt:lpstr>Contents</vt:lpstr>
      <vt:lpstr>1. What is Machine Learning  ? </vt:lpstr>
      <vt:lpstr>PowerPoint Presentation</vt:lpstr>
      <vt:lpstr>Figure 2. Stages of the Machine Learning Process</vt:lpstr>
      <vt:lpstr>2. Machine Learning Engineer</vt:lpstr>
      <vt:lpstr>3. Skills required for MLE</vt:lpstr>
      <vt:lpstr>3.1. Math Skills </vt:lpstr>
      <vt:lpstr>3.2. Programming Skills </vt:lpstr>
      <vt:lpstr>3.3. Data Engineering Skills</vt:lpstr>
      <vt:lpstr>3.4. Knowledge of Machine Learning Algorithms </vt:lpstr>
      <vt:lpstr>3.5. Knowledge of Machine Learning Frameworks</vt:lpstr>
      <vt:lpstr>4.Machine Learning Architecture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5. Types of Machine Learning Algorithms  </vt:lpstr>
      <vt:lpstr>5.1 Based on Depth of Learning </vt:lpstr>
      <vt:lpstr>5.2 Based on Type of Learning </vt:lpstr>
      <vt:lpstr>5.2.1. Supervised Learning  </vt:lpstr>
      <vt:lpstr>PowerPoint Presentation</vt:lpstr>
      <vt:lpstr>Types of Supervised Learning   (Task Driven . Develop Prediction Model based on Input and Output Data)</vt:lpstr>
      <vt:lpstr>5.2.2: Unsupervised Learning </vt:lpstr>
      <vt:lpstr>PowerPoint Presentation</vt:lpstr>
      <vt:lpstr>Types of Unsupervised Learning </vt:lpstr>
      <vt:lpstr>PowerPoint Presentation</vt:lpstr>
      <vt:lpstr>PowerPoint Presentation</vt:lpstr>
      <vt:lpstr>5.2.3. Semi Supervised </vt:lpstr>
      <vt:lpstr>PowerPoint Presentation</vt:lpstr>
      <vt:lpstr>5.2.4. Reinforcement Learning</vt:lpstr>
      <vt:lpstr>PowerPoint Presentation</vt:lpstr>
      <vt:lpstr>Types of Reinforcement Learning Algorithms</vt:lpstr>
      <vt:lpstr>Table1: Examples of Types of Machine Learning Algorithms / Problem Solving Approaches</vt:lpstr>
      <vt:lpstr>Table1: Examples of Types of Machine Learning Algorithms / Problem Solving Approaches</vt:lpstr>
      <vt:lpstr>PowerPoint Presentation</vt:lpstr>
      <vt:lpstr>6. Open Source and Commercial Tools</vt:lpstr>
      <vt:lpstr>Open Source Tools </vt:lpstr>
      <vt:lpstr>Commercial Tools</vt:lpstr>
      <vt:lpstr>7. Introduction to Scikit Learn – A Python Machine Learning Library </vt:lpstr>
      <vt:lpstr>Scikit Learn : http://scikit-learn.org/stable/index.html</vt:lpstr>
      <vt:lpstr>What is scikit-learn?</vt:lpstr>
      <vt:lpstr>Example : Scikit learn Machine Learning</vt:lpstr>
      <vt:lpstr>8. Introduction to Deep Learning </vt:lpstr>
      <vt:lpstr>Deep Learning </vt:lpstr>
      <vt:lpstr>Deep Learning Tools </vt:lpstr>
      <vt:lpstr>2.Python Fundamentals</vt:lpstr>
      <vt:lpstr> Python Introduction</vt:lpstr>
      <vt:lpstr>Features of Python</vt:lpstr>
      <vt:lpstr>Programming Editors </vt:lpstr>
      <vt:lpstr>Python 3.6 </vt:lpstr>
      <vt:lpstr>Python3.6 Installation  </vt:lpstr>
      <vt:lpstr>PowerPoint Presentation</vt:lpstr>
      <vt:lpstr>Interactive Python Programming  </vt:lpstr>
      <vt:lpstr>PowerPoint Presentation</vt:lpstr>
      <vt:lpstr>What is Anaconda?</vt:lpstr>
      <vt:lpstr>Use Python for…</vt:lpstr>
      <vt:lpstr>Some Python Packages/Libraries</vt:lpstr>
      <vt:lpstr>Downloading Anaconda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Installation of Python Packages:</vt:lpstr>
      <vt:lpstr>Examples</vt:lpstr>
      <vt:lpstr>Data Types in Python </vt:lpstr>
      <vt:lpstr>Fundamentals of Python for ML : Hands On</vt:lpstr>
      <vt:lpstr>3.Decision Tree Learning </vt:lpstr>
      <vt:lpstr>Topics </vt:lpstr>
      <vt:lpstr>1. Decision Tree Learning </vt:lpstr>
      <vt:lpstr>2. Decision Trees</vt:lpstr>
      <vt:lpstr>3. Decision Tree Representation</vt:lpstr>
      <vt:lpstr>Training Examples (Data Set) </vt:lpstr>
      <vt:lpstr>Decision Tree for PlayTennis</vt:lpstr>
      <vt:lpstr>Decision Tree for PlayTennis</vt:lpstr>
      <vt:lpstr>Decision Tree for Conjunction</vt:lpstr>
      <vt:lpstr>Decision Tree for Disjunction</vt:lpstr>
      <vt:lpstr>Decision Tree for XOR</vt:lpstr>
      <vt:lpstr>Decision Tree Expressivity</vt:lpstr>
      <vt:lpstr>PowerPoint Presentation</vt:lpstr>
      <vt:lpstr>4. Appropriate Problems for Decision Tree Learning</vt:lpstr>
      <vt:lpstr>5.Basic Decision Tree Learning Algorithm (ID3)</vt:lpstr>
      <vt:lpstr>PowerPoint Presentation</vt:lpstr>
      <vt:lpstr>Description of PlayTennis Training Data Examples</vt:lpstr>
      <vt:lpstr>PowerPoint Presentation</vt:lpstr>
      <vt:lpstr>Which attribute is the Best Classifier ?</vt:lpstr>
      <vt:lpstr>PowerPoint Presentation</vt:lpstr>
      <vt:lpstr>PowerPoint Presentation</vt:lpstr>
      <vt:lpstr>What is Entropy ? </vt:lpstr>
      <vt:lpstr>PowerPoint Presentation</vt:lpstr>
      <vt:lpstr>1. Entropy measures Homogeneity of Examples</vt:lpstr>
      <vt:lpstr>Examples </vt:lpstr>
      <vt:lpstr>PowerPoint Presentation</vt:lpstr>
      <vt:lpstr>2. Information Gain Measures the expected reduction in Entropy </vt:lpstr>
      <vt:lpstr>An Illustrative Example</vt:lpstr>
      <vt:lpstr>Compute the Gain and identify which attribute is the best as illustrated below </vt:lpstr>
      <vt:lpstr>PowerPoint Presentation</vt:lpstr>
      <vt:lpstr>Which attribute to test at the root?</vt:lpstr>
      <vt:lpstr>After first step</vt:lpstr>
      <vt:lpstr>Second step</vt:lpstr>
      <vt:lpstr>Second and third steps</vt:lpstr>
      <vt:lpstr>Which Tree Should We Output?</vt:lpstr>
      <vt:lpstr>PowerPoint Presentation</vt:lpstr>
      <vt:lpstr>PowerPoint Presentation</vt:lpstr>
      <vt:lpstr>6. Advantages and Disadvantages </vt:lpstr>
      <vt:lpstr>PowerPoint Presentation</vt:lpstr>
      <vt:lpstr>Example : Give decision trees to represent the following Boolean functions:</vt:lpstr>
      <vt:lpstr>PowerPoint Presentation</vt:lpstr>
      <vt:lpstr>PowerPoint Presentation</vt:lpstr>
      <vt:lpstr>PowerPoint Presentation</vt:lpstr>
      <vt:lpstr>PowerPoint Presentation</vt:lpstr>
      <vt:lpstr>4.Machine Learning Lab Programs using Python  </vt:lpstr>
      <vt:lpstr>Lab Programs </vt:lpstr>
      <vt:lpstr>Lab Program 1: </vt:lpstr>
      <vt:lpstr>PowerPoint Presentation</vt:lpstr>
      <vt:lpstr>Source Code </vt:lpstr>
      <vt:lpstr>Lab Program 2 </vt:lpstr>
      <vt:lpstr>Artificial neural networks(ANN/NN)</vt:lpstr>
      <vt:lpstr>Artificial neural networks</vt:lpstr>
      <vt:lpstr>Perceptrons</vt:lpstr>
      <vt:lpstr>What does weight mean in terms of neural networks?</vt:lpstr>
      <vt:lpstr>What does weight mean in terms of neural networks?</vt:lpstr>
      <vt:lpstr>PowerPoint Presentation</vt:lpstr>
      <vt:lpstr>Multi-Layer Perceptron</vt:lpstr>
      <vt:lpstr>MULTILAYER NETWORKS AND THE BACKPROPAGATION ALGORITHM</vt:lpstr>
      <vt:lpstr>An example</vt:lpstr>
      <vt:lpstr>An example</vt:lpstr>
      <vt:lpstr>Sigmoid Function</vt:lpstr>
      <vt:lpstr>Sigmoid Threshold Unit</vt:lpstr>
      <vt:lpstr>Error Gradient for the Sigmoid Unit</vt:lpstr>
      <vt:lpstr>Back Propagation Algorithm for Feed Forward networks </vt:lpstr>
      <vt:lpstr>Source Code </vt:lpstr>
      <vt:lpstr>LabProgram 3</vt:lpstr>
      <vt:lpstr>Use cases</vt:lpstr>
      <vt:lpstr>Use cases</vt:lpstr>
      <vt:lpstr>Conditional Probability </vt:lpstr>
      <vt:lpstr>Bayes Theorem </vt:lpstr>
      <vt:lpstr>Bayes Theorem </vt:lpstr>
      <vt:lpstr>Alternative form</vt:lpstr>
      <vt:lpstr> Example of Bayes Theorem </vt:lpstr>
      <vt:lpstr>Naive Bayes classifier /Bayes Rule </vt:lpstr>
      <vt:lpstr>Naive Bayes classifier</vt:lpstr>
      <vt:lpstr>Example  :Since there is a total of 60 objects, 40 of which are GREEN and 20 RED, our prior probabilities for class membership are: </vt:lpstr>
      <vt:lpstr>Example  :Having formulated our prior probability, we are now ready to classify a new object (WHITE circle). </vt:lpstr>
      <vt:lpstr>Example  :</vt:lpstr>
      <vt:lpstr>Event Models</vt:lpstr>
      <vt:lpstr>1. Gaussian naive Bayes</vt:lpstr>
      <vt:lpstr>2. Multinomial naive Bayes</vt:lpstr>
      <vt:lpstr>PowerPoint Presentation</vt:lpstr>
      <vt:lpstr>3. Bernoulli naive Bayes</vt:lpstr>
      <vt:lpstr>Source Code</vt:lpstr>
      <vt:lpstr>Lab Program 4</vt:lpstr>
      <vt:lpstr>Learning to Classify Text – Algorithm </vt:lpstr>
      <vt:lpstr>S1: LEARN_NAIVE_BAYES_TEXT (Examples, V)</vt:lpstr>
      <vt:lpstr>S2:CLASSIFY_NAIVE_BAYES_TEXT (Doc)</vt:lpstr>
      <vt:lpstr>Twenty NewsGroups</vt:lpstr>
      <vt:lpstr>Learning Curve for 20 Newsgroups</vt:lpstr>
      <vt:lpstr>Example : </vt:lpstr>
      <vt:lpstr>Step 1: Feature Engineering</vt:lpstr>
      <vt:lpstr>Step 2: Calculating the probabilities </vt:lpstr>
      <vt:lpstr>PowerPoint Presentation</vt:lpstr>
      <vt:lpstr>PowerPoint Presentation</vt:lpstr>
      <vt:lpstr>PowerPoint Presentation</vt:lpstr>
      <vt:lpstr>Confusion Matrix</vt:lpstr>
      <vt:lpstr>Source Code </vt:lpstr>
      <vt:lpstr>Lab Program5</vt:lpstr>
      <vt:lpstr>Bayesian Network (BAYESIAN BELIEF NETWORKS)</vt:lpstr>
      <vt:lpstr>Conditional Independence</vt:lpstr>
      <vt:lpstr>Bayesian Belief Network (1/2)</vt:lpstr>
      <vt:lpstr>Bayesian Belief Network (2/2)</vt:lpstr>
      <vt:lpstr>PowerPoint Presentation</vt:lpstr>
      <vt:lpstr>PowerPoint Presentation</vt:lpstr>
      <vt:lpstr>Source Code </vt:lpstr>
      <vt:lpstr>Lab Program 6</vt:lpstr>
      <vt:lpstr>Generating Data from Mixture of k Gaussians</vt:lpstr>
      <vt:lpstr>Gaussian Distribution</vt:lpstr>
      <vt:lpstr>Gaussian Mixtures</vt:lpstr>
      <vt:lpstr>GMM : Example</vt:lpstr>
      <vt:lpstr>Expectation Maximization (EM) Algorithm </vt:lpstr>
      <vt:lpstr>Expectation Maximization (EM) Algorithm </vt:lpstr>
      <vt:lpstr>EM Algorithm </vt:lpstr>
      <vt:lpstr>PowerPoint Presentation</vt:lpstr>
      <vt:lpstr>GMM : Example2</vt:lpstr>
      <vt:lpstr>GMM : Example2</vt:lpstr>
      <vt:lpstr>GMM : Example2</vt:lpstr>
      <vt:lpstr>GMM : Example2</vt:lpstr>
      <vt:lpstr>K Means Algorithm</vt:lpstr>
      <vt:lpstr>PowerPoint Presentation</vt:lpstr>
      <vt:lpstr>PowerPoint Presentation</vt:lpstr>
      <vt:lpstr>PowerPoint Presentation</vt:lpstr>
      <vt:lpstr>Examples of K Means</vt:lpstr>
      <vt:lpstr>How the K-Mean Clustering algorithm works?</vt:lpstr>
      <vt:lpstr>PowerPoint Presentation</vt:lpstr>
      <vt:lpstr>K-means clustering example</vt:lpstr>
      <vt:lpstr>Source Code</vt:lpstr>
      <vt:lpstr>Lab Program 7</vt:lpstr>
      <vt:lpstr>K-Nearest-Neighbor Algorithm</vt:lpstr>
      <vt:lpstr>Definition of Nearest Neighbor</vt:lpstr>
      <vt:lpstr>Nearest Neighbor Classification</vt:lpstr>
      <vt:lpstr>Distance  Metrics</vt:lpstr>
      <vt:lpstr>Selection of Distance Metrics</vt:lpstr>
      <vt:lpstr>Nearest Neighbor Classification…</vt:lpstr>
      <vt:lpstr>Example: Consider the following data concerning credit default. Age and Loan are two numerical variables (predictors) and Default is the target.</vt:lpstr>
      <vt:lpstr>Example: We can now use the training set to classify an unknown case (Age=48 and Loan=$142,000) using Euclidean distance. If K=1 then the nearest neighbor is the last case in the training set with Default=Y.</vt:lpstr>
      <vt:lpstr>PowerPoint Presentation</vt:lpstr>
      <vt:lpstr>Source Code</vt:lpstr>
      <vt:lpstr>Lab Program 8</vt:lpstr>
      <vt:lpstr>Regression</vt:lpstr>
      <vt:lpstr>PowerPoint Presentation</vt:lpstr>
      <vt:lpstr>What lines "really" best fit each case? </vt:lpstr>
      <vt:lpstr>Loess/Lowess Regression</vt:lpstr>
      <vt:lpstr>Lowess Algorithm</vt:lpstr>
      <vt:lpstr>Source Code </vt:lpstr>
      <vt:lpstr>Lab Program 9</vt:lpstr>
      <vt:lpstr>What is a Concept?</vt:lpstr>
      <vt:lpstr>What is Concept-Learning?</vt:lpstr>
      <vt:lpstr>A CONCEPT LEARNING TASK </vt:lpstr>
      <vt:lpstr>Example of a Concept Learning </vt:lpstr>
      <vt:lpstr>PowerPoint Presentation</vt:lpstr>
      <vt:lpstr>PowerPoint Presentation</vt:lpstr>
      <vt:lpstr>PowerPoint Presentation</vt:lpstr>
      <vt:lpstr>Terminology and Notation</vt:lpstr>
      <vt:lpstr>Terminology and Notation</vt:lpstr>
      <vt:lpstr>PowerPoint Presentation</vt:lpstr>
      <vt:lpstr>PowerPoint Presentation</vt:lpstr>
      <vt:lpstr>PowerPoint Presentation</vt:lpstr>
      <vt:lpstr>PowerPoint Presentation</vt:lpstr>
      <vt:lpstr>Algorithm : Find-S, a Maximally Specific Hypothesis</vt:lpstr>
      <vt:lpstr>Step1: Find S</vt:lpstr>
      <vt:lpstr>Step2 : Find S</vt:lpstr>
      <vt:lpstr>Step2 : Find S</vt:lpstr>
      <vt:lpstr>Iteration 4 and Step 3 : Find S</vt:lpstr>
      <vt:lpstr>Hypothesis Space Search by Find-S</vt:lpstr>
      <vt:lpstr>Source Code </vt:lpstr>
      <vt:lpstr>Lab Program 10</vt:lpstr>
      <vt:lpstr>Version Spaces</vt:lpstr>
      <vt:lpstr>Representing Version Spaces</vt:lpstr>
      <vt:lpstr>PowerPoint Presentation</vt:lpstr>
      <vt:lpstr> Candidate Elimination Algorithm </vt:lpstr>
      <vt:lpstr>2.5 Candidate Elimination Algorithm</vt:lpstr>
      <vt:lpstr>PowerPoint Presentation</vt:lpstr>
      <vt:lpstr>An Illustrative Example</vt:lpstr>
      <vt:lpstr>Trace1</vt:lpstr>
      <vt:lpstr>Trace 2</vt:lpstr>
      <vt:lpstr>Trace3</vt:lpstr>
      <vt:lpstr>Final Version Space</vt:lpstr>
      <vt:lpstr>PowerPoint Presentation</vt:lpstr>
      <vt:lpstr>Source Code</vt:lpstr>
      <vt:lpstr>Github Repository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using Python  </dc:title>
  <dc:creator>Dr.Thyagaraju</dc:creator>
  <cp:lastModifiedBy>thyagaragu</cp:lastModifiedBy>
  <cp:revision>11</cp:revision>
  <dcterms:created xsi:type="dcterms:W3CDTF">2018-07-25T04:31:25Z</dcterms:created>
  <dcterms:modified xsi:type="dcterms:W3CDTF">2018-07-25T17:21:16Z</dcterms:modified>
</cp:coreProperties>
</file>